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60" r:id="rId3"/>
    <p:sldId id="264" r:id="rId4"/>
    <p:sldId id="261" r:id="rId5"/>
    <p:sldId id="262" r:id="rId6"/>
    <p:sldId id="263"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58"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55960DA-37F9-41E6-BD54-C7EECD7EE45C}" type="datetimeFigureOut">
              <a:rPr lang="ru-RU" smtClean="0"/>
              <a:pPr/>
              <a:t>17.04.2014</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5FBF60AA-47CE-43B7-A200-0039DD6A271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BF60AA-47CE-43B7-A200-0039DD6A271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E55960DA-37F9-41E6-BD54-C7EECD7EE45C}" type="datetimeFigureOut">
              <a:rPr lang="ru-RU" smtClean="0"/>
              <a:pPr/>
              <a:t>17.04.2014</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5FBF60AA-47CE-43B7-A200-0039DD6A271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5FBF60AA-47CE-43B7-A200-0039DD6A2710}"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FBF60AA-47CE-43B7-A200-0039DD6A2710}"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E55960DA-37F9-41E6-BD54-C7EECD7EE45C}" type="datetimeFigureOut">
              <a:rPr lang="ru-RU" smtClean="0"/>
              <a:pPr/>
              <a:t>17.04.2014</a:t>
            </a:fld>
            <a:endParaRPr lang="ru-RU"/>
          </a:p>
        </p:txBody>
      </p:sp>
      <p:sp>
        <p:nvSpPr>
          <p:cNvPr id="10" name="Номер слайда 9"/>
          <p:cNvSpPr>
            <a:spLocks noGrp="1"/>
          </p:cNvSpPr>
          <p:nvPr>
            <p:ph type="sldNum" sz="quarter" idx="16"/>
          </p:nvPr>
        </p:nvSpPr>
        <p:spPr/>
        <p:txBody>
          <a:bodyPr rtlCol="0"/>
          <a:lstStyle/>
          <a:p>
            <a:fld id="{5FBF60AA-47CE-43B7-A200-0039DD6A2710}"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E55960DA-37F9-41E6-BD54-C7EECD7EE45C}" type="datetimeFigureOut">
              <a:rPr lang="ru-RU" smtClean="0"/>
              <a:pPr/>
              <a:t>17.04.2014</a:t>
            </a:fld>
            <a:endParaRPr lang="ru-RU"/>
          </a:p>
        </p:txBody>
      </p:sp>
      <p:sp>
        <p:nvSpPr>
          <p:cNvPr id="12" name="Номер слайда 11"/>
          <p:cNvSpPr>
            <a:spLocks noGrp="1"/>
          </p:cNvSpPr>
          <p:nvPr>
            <p:ph type="sldNum" sz="quarter" idx="16"/>
          </p:nvPr>
        </p:nvSpPr>
        <p:spPr/>
        <p:txBody>
          <a:bodyPr rtlCol="0"/>
          <a:lstStyle/>
          <a:p>
            <a:fld id="{5FBF60AA-47CE-43B7-A200-0039DD6A2710}"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5FBF60AA-47CE-43B7-A200-0039DD6A271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5FBF60AA-47CE-43B7-A200-0039DD6A271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E55960DA-37F9-41E6-BD54-C7EECD7EE45C}" type="datetimeFigureOut">
              <a:rPr lang="ru-RU" smtClean="0"/>
              <a:pPr/>
              <a:t>17.04.2014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5FBF60AA-47CE-43B7-A200-0039DD6A2710}"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E55960DA-37F9-41E6-BD54-C7EECD7EE45C}" type="datetimeFigureOut">
              <a:rPr lang="ru-RU" smtClean="0"/>
              <a:pPr/>
              <a:t>17.04.2014</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5FBF60AA-47CE-43B7-A200-0039DD6A2710}"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E55960DA-37F9-41E6-BD54-C7EECD7EE45C}" type="datetimeFigureOut">
              <a:rPr lang="ru-RU" smtClean="0"/>
              <a:pPr/>
              <a:t>17.04.2014</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FBF60AA-47CE-43B7-A200-0039DD6A271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ru.wikipedia.org/wiki/%D0%A4%D0%B0%D0%B9%D0%BB:Portnova_Zina.jpg"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b="1" dirty="0" err="1" smtClean="0">
                <a:solidFill>
                  <a:schemeClr val="accent2">
                    <a:lumMod val="75000"/>
                  </a:schemeClr>
                </a:solidFill>
              </a:rPr>
              <a:t>Зинаи́да</a:t>
            </a:r>
            <a:r>
              <a:rPr lang="ru-RU" b="1" dirty="0" smtClean="0">
                <a:solidFill>
                  <a:schemeClr val="accent2">
                    <a:lumMod val="75000"/>
                  </a:schemeClr>
                </a:solidFill>
              </a:rPr>
              <a:t> </a:t>
            </a:r>
            <a:r>
              <a:rPr lang="ru-RU" b="1" dirty="0" err="1" smtClean="0">
                <a:solidFill>
                  <a:schemeClr val="accent2">
                    <a:lumMod val="75000"/>
                  </a:schemeClr>
                </a:solidFill>
              </a:rPr>
              <a:t>Марты́новна</a:t>
            </a:r>
            <a:r>
              <a:rPr lang="ru-RU" dirty="0" smtClean="0">
                <a:solidFill>
                  <a:schemeClr val="accent2">
                    <a:lumMod val="75000"/>
                  </a:schemeClr>
                </a:solidFill>
              </a:rPr>
              <a:t> (</a:t>
            </a:r>
            <a:r>
              <a:rPr lang="ru-RU" b="1" dirty="0" err="1" smtClean="0">
                <a:solidFill>
                  <a:schemeClr val="accent2">
                    <a:lumMod val="75000"/>
                  </a:schemeClr>
                </a:solidFill>
              </a:rPr>
              <a:t>Зи́на</a:t>
            </a:r>
            <a:r>
              <a:rPr lang="ru-RU" dirty="0" smtClean="0">
                <a:solidFill>
                  <a:schemeClr val="accent2">
                    <a:lumMod val="75000"/>
                  </a:schemeClr>
                </a:solidFill>
              </a:rPr>
              <a:t>) </a:t>
            </a:r>
            <a:r>
              <a:rPr lang="ru-RU" b="1" dirty="0" smtClean="0">
                <a:solidFill>
                  <a:schemeClr val="accent2">
                    <a:lumMod val="75000"/>
                  </a:schemeClr>
                </a:solidFill>
              </a:rPr>
              <a:t>Портнова</a:t>
            </a:r>
            <a:r>
              <a:rPr lang="ru-RU" dirty="0" smtClean="0">
                <a:solidFill>
                  <a:schemeClr val="accent2">
                    <a:lumMod val="75000"/>
                  </a:schemeClr>
                </a:solidFill>
              </a:rPr>
              <a:t> </a:t>
            </a:r>
            <a:endParaRPr lang="ru-RU" dirty="0">
              <a:solidFill>
                <a:schemeClr val="accent2">
                  <a:lumMod val="75000"/>
                </a:schemeClr>
              </a:solidFill>
            </a:endParaRPr>
          </a:p>
        </p:txBody>
      </p:sp>
      <p:sp>
        <p:nvSpPr>
          <p:cNvPr id="5" name="Содержимое 4"/>
          <p:cNvSpPr>
            <a:spLocks noGrp="1"/>
          </p:cNvSpPr>
          <p:nvPr>
            <p:ph sz="quarter" idx="2"/>
          </p:nvPr>
        </p:nvSpPr>
        <p:spPr/>
        <p:txBody>
          <a:bodyPr>
            <a:normAutofit fontScale="85000" lnSpcReduction="10000"/>
          </a:bodyPr>
          <a:lstStyle/>
          <a:p>
            <a:pPr>
              <a:buNone/>
            </a:pPr>
            <a:r>
              <a:rPr lang="ru-RU" dirty="0" smtClean="0">
                <a:latin typeface="Times New Roman" pitchFamily="18" charset="0"/>
                <a:cs typeface="Times New Roman" pitchFamily="18" charset="0"/>
              </a:rPr>
              <a:t>   Советская подпольщица, партизанка, член подпольной организации «Юные мстители»; разведчица партизанского отряда имени К. Е. Ворошилова на оккупированной гитлеровцами территории Белорусской ССР. Член ВЛКСМ с 1943 года. Герой Советского Союза.</a:t>
            </a:r>
          </a:p>
          <a:p>
            <a:endParaRPr lang="ru-RU" dirty="0"/>
          </a:p>
        </p:txBody>
      </p:sp>
      <p:pic>
        <p:nvPicPr>
          <p:cNvPr id="6" name="Содержимое 5" descr="Portnova Zina.jpg">
            <a:hlinkClick r:id="rId2"/>
          </p:cNvPr>
          <p:cNvPicPr>
            <a:picLocks noGrp="1"/>
          </p:cNvPicPr>
          <p:nvPr>
            <p:ph sz="quarter" idx="1"/>
          </p:nvPr>
        </p:nvPicPr>
        <p:blipFill>
          <a:blip r:embed="rId3" cstate="print"/>
          <a:srcRect/>
          <a:stretch>
            <a:fillRect/>
          </a:stretch>
        </p:blipFill>
        <p:spPr bwMode="auto">
          <a:xfrm>
            <a:off x="785786" y="2071678"/>
            <a:ext cx="2643206" cy="3643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2">
                    <a:lumMod val="75000"/>
                  </a:schemeClr>
                </a:solidFill>
              </a:rPr>
              <a:t>Биография</a:t>
            </a:r>
            <a:endParaRPr lang="ru-RU" b="1" dirty="0">
              <a:solidFill>
                <a:schemeClr val="accent2">
                  <a:lumMod val="75000"/>
                </a:schemeClr>
              </a:solidFill>
            </a:endParaRPr>
          </a:p>
        </p:txBody>
      </p:sp>
      <p:sp>
        <p:nvSpPr>
          <p:cNvPr id="4" name="Содержимое 3"/>
          <p:cNvSpPr>
            <a:spLocks noGrp="1"/>
          </p:cNvSpPr>
          <p:nvPr>
            <p:ph sz="quarter" idx="1"/>
          </p:nvPr>
        </p:nvSpPr>
        <p:spPr/>
        <p:txBody>
          <a:bodyPr>
            <a:normAutofit fontScale="85000" lnSpcReduction="20000"/>
          </a:bodyPr>
          <a:lstStyle/>
          <a:p>
            <a:r>
              <a:rPr lang="ru-RU" dirty="0" smtClean="0">
                <a:latin typeface="Times New Roman" pitchFamily="18" charset="0"/>
                <a:cs typeface="Times New Roman" pitchFamily="18" charset="0"/>
              </a:rPr>
              <a:t>Родилась 20 февраля 1926 года в городе Ленинграде в семье рабочего. По национальности белоруска. Окончила 7 классов.</a:t>
            </a:r>
          </a:p>
          <a:p>
            <a:r>
              <a:rPr lang="ru-RU" dirty="0" smtClean="0">
                <a:latin typeface="Times New Roman" pitchFamily="18" charset="0"/>
                <a:cs typeface="Times New Roman" pitchFamily="18" charset="0"/>
              </a:rPr>
              <a:t>В начале июня 1941 года приехала на школьные каникулы в деревню Зуя, близ станции </a:t>
            </a:r>
            <a:r>
              <a:rPr lang="ru-RU" dirty="0" err="1" smtClean="0">
                <a:latin typeface="Times New Roman" pitchFamily="18" charset="0"/>
                <a:cs typeface="Times New Roman" pitchFamily="18" charset="0"/>
              </a:rPr>
              <a:t>Оболь</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Шумилинского</a:t>
            </a:r>
            <a:r>
              <a:rPr lang="ru-RU" dirty="0" smtClean="0">
                <a:latin typeface="Times New Roman" pitchFamily="18" charset="0"/>
                <a:cs typeface="Times New Roman" pitchFamily="18" charset="0"/>
              </a:rPr>
              <a:t> района Витебской области. После вторжения гитлеровцев на территорию СССР Зина Портнова оказалась на оккупированной территории. С 1942 года член </a:t>
            </a:r>
            <a:r>
              <a:rPr lang="ru-RU" dirty="0" err="1" smtClean="0">
                <a:latin typeface="Times New Roman" pitchFamily="18" charset="0"/>
                <a:cs typeface="Times New Roman" pitchFamily="18" charset="0"/>
              </a:rPr>
              <a:t>Обольской</a:t>
            </a:r>
            <a:r>
              <a:rPr lang="ru-RU" dirty="0" smtClean="0">
                <a:latin typeface="Times New Roman" pitchFamily="18" charset="0"/>
                <a:cs typeface="Times New Roman" pitchFamily="18" charset="0"/>
              </a:rPr>
              <a:t> подпольной организации «Юные мстители», руководителем которой была будущий Герой Советского Союза Е. С. Зенькова, член комитета организации. В подполье была принята в ВЛКСМ.</a:t>
            </a:r>
          </a:p>
          <a:p>
            <a:endParaRPr lang="ru-RU" dirty="0" smtClean="0"/>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Подвиг юной разведчицы</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dirty="0"/>
          </a:p>
        </p:txBody>
      </p:sp>
      <p:sp>
        <p:nvSpPr>
          <p:cNvPr id="3" name="Содержимое 2"/>
          <p:cNvSpPr>
            <a:spLocks noGrp="1"/>
          </p:cNvSpPr>
          <p:nvPr>
            <p:ph sz="quarter" idx="1"/>
          </p:nvPr>
        </p:nvSpPr>
        <p:spPr/>
        <p:txBody>
          <a:bodyPr>
            <a:normAutofit fontScale="55000" lnSpcReduction="20000"/>
          </a:bodyPr>
          <a:lstStyle/>
          <a:p>
            <a:pPr>
              <a:buNone/>
            </a:pPr>
            <a:r>
              <a:rPr lang="ru-RU" dirty="0" smtClean="0">
                <a:latin typeface="Times New Roman" pitchFamily="18" charset="0"/>
                <a:cs typeface="Times New Roman" pitchFamily="18" charset="0"/>
              </a:rPr>
              <a:t>    Война застала ленинградскую пионерку в деревне, куда она приехала на каникулы. Зина вступила в молодёжную организацию "Юные мстители". Она участвовала в дерзких операциях против врага, распространяла листовки, вела разведку.</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По заданию партизанского отряда Зина устроилась работать в немецкую столовую посудомойкой. Ей было поручено подсыпать яд в еду. Это было очень сложно, так как немецкий повар не доверял ей. Но однажды он на время отлучился, и Зина смогла выполнить задуманное. К вечеру многим офицерам стало плохо. Естественно, первое подозрение пало на русскую девочку. Зину вызвали на допрос, но она всё отрицала. Тогда Зину заставили попробовать еду. Зина прекрасно знала, что суп отравлен, но не один мускул не дрогнул на её лице. Спокойно взяла она ложку и стала есть. Зину отпустили. К вечеру она убежала к бабушке, откуда была срочно переправлена в отряд, где ей оказали необходимую помощь.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1943 году, возвращаясь с очередного задания, Зина попала в плен. Фашисты злостно пытали её, но Зина ничего не сказала. Во время одного из допросов, выбрав момент, Зина схватила со стола пистолет и в упор выстрелила в гестаповца. Прибежавший на выстрел офицер тоже был убит. Зина пыталась бежать, но фашисты настигли её. Отважная юная пионерка была зверски замучена, но до последней минуты оставалась несгибаемой. И Родина посмертно наградила её высшим своим званием - Героя Советского Союза.</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chemeClr val="accent2"/>
                </a:solidFill>
              </a:rPr>
              <a:t>Память</a:t>
            </a:r>
            <a:br>
              <a:rPr lang="ru-RU" b="1" dirty="0" smtClean="0">
                <a:solidFill>
                  <a:schemeClr val="accent2"/>
                </a:solidFill>
              </a:rPr>
            </a:br>
            <a:endParaRPr lang="ru-RU" dirty="0">
              <a:solidFill>
                <a:schemeClr val="accent2"/>
              </a:solidFill>
            </a:endParaRPr>
          </a:p>
        </p:txBody>
      </p:sp>
      <p:sp>
        <p:nvSpPr>
          <p:cNvPr id="4" name="Содержимое 3"/>
          <p:cNvSpPr>
            <a:spLocks noGrp="1"/>
          </p:cNvSpPr>
          <p:nvPr>
            <p:ph sz="quarter" idx="4294967295"/>
          </p:nvPr>
        </p:nvSpPr>
        <p:spPr>
          <a:xfrm>
            <a:off x="0" y="1714500"/>
            <a:ext cx="2747963" cy="4305300"/>
          </a:xfrm>
        </p:spPr>
        <p:txBody>
          <a:bodyPr>
            <a:normAutofit fontScale="62500" lnSpcReduction="20000"/>
          </a:bodyPr>
          <a:lstStyle/>
          <a:p>
            <a:pPr>
              <a:buNone/>
            </a:pPr>
            <a:r>
              <a:rPr lang="ru-RU" dirty="0" smtClean="0">
                <a:latin typeface="Times New Roman" pitchFamily="18" charset="0"/>
                <a:cs typeface="Times New Roman" pitchFamily="18" charset="0"/>
              </a:rPr>
              <a:t>    В Санкт-Петербурге есть улица Зины Портновой, а в 1968—2000 в Дальневосточном морском пароходстве существовало судно «Зина Портнова».</a:t>
            </a:r>
          </a:p>
          <a:p>
            <a:pPr>
              <a:buNone/>
            </a:pPr>
            <a:r>
              <a:rPr lang="ru-RU" dirty="0" smtClean="0">
                <a:latin typeface="Times New Roman" pitchFamily="18" charset="0"/>
                <a:cs typeface="Times New Roman" pitchFamily="18" charset="0"/>
              </a:rPr>
              <a:t>     Несмотря на то, что к моменту вступления в подполье Зине Портновой уже исполнилось 16 лет, она официально была причислена к «пионерам-героям» Советского Союза.</a:t>
            </a:r>
          </a:p>
          <a:p>
            <a:endParaRPr lang="ru-RU" dirty="0"/>
          </a:p>
        </p:txBody>
      </p:sp>
      <p:sp>
        <p:nvSpPr>
          <p:cNvPr id="7" name="Содержимое 6"/>
          <p:cNvSpPr>
            <a:spLocks noGrp="1"/>
          </p:cNvSpPr>
          <p:nvPr>
            <p:ph sz="quarter" idx="4294967295"/>
          </p:nvPr>
        </p:nvSpPr>
        <p:spPr>
          <a:xfrm>
            <a:off x="4786313" y="1928802"/>
            <a:ext cx="4357687" cy="4090998"/>
          </a:xfrm>
        </p:spPr>
        <p:txBody>
          <a:bodyPr>
            <a:normAutofit fontScale="70000" lnSpcReduction="20000"/>
          </a:bodyPr>
          <a:lstStyle/>
          <a:p>
            <a:pPr>
              <a:buNone/>
            </a:pPr>
            <a:r>
              <a:rPr lang="ru-RU" dirty="0" smtClean="0">
                <a:latin typeface="Times New Roman" pitchFamily="18" charset="0"/>
                <a:cs typeface="Times New Roman" pitchFamily="18" charset="0"/>
              </a:rPr>
              <a:t>      В 1980 году писателем В.И.Смирновым была написана повесть «Зина Портнова». Книга  посвящена  юной  героине  Великой  Отечественной  войны  -  Зине Портновой, удостоенной звания Героя Советского Союза.</a:t>
            </a:r>
          </a:p>
          <a:p>
            <a:pPr>
              <a:buNone/>
            </a:pPr>
            <a:r>
              <a:rPr lang="ru-RU" dirty="0" smtClean="0">
                <a:latin typeface="Times New Roman" pitchFamily="18" charset="0"/>
                <a:cs typeface="Times New Roman" pitchFamily="18" charset="0"/>
              </a:rPr>
              <a:t>     Автор  собрал  большой материал о  маленькой подпольщице,  ее  родных и близких,  сумел  правдиво рассказать о  короткой,  но  яркой жизни Зины,  ее участии в борьбе с фашистскими захватчиками.</a:t>
            </a:r>
          </a:p>
          <a:p>
            <a:pPr>
              <a:buNone/>
            </a:pPr>
            <a:r>
              <a:rPr lang="ru-RU" dirty="0" smtClean="0">
                <a:latin typeface="Times New Roman" pitchFamily="18" charset="0"/>
                <a:cs typeface="Times New Roman" pitchFamily="18" charset="0"/>
              </a:rPr>
              <a:t> </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chemeClr val="accent2"/>
                </a:solidFill>
              </a:rPr>
              <a:t>Награды</a:t>
            </a:r>
            <a:br>
              <a:rPr lang="ru-RU" b="1" dirty="0" smtClean="0">
                <a:solidFill>
                  <a:schemeClr val="accent2"/>
                </a:solidFill>
              </a:rPr>
            </a:br>
            <a:endParaRPr lang="ru-RU" dirty="0">
              <a:solidFill>
                <a:schemeClr val="accent2"/>
              </a:solidFill>
            </a:endParaRPr>
          </a:p>
        </p:txBody>
      </p:sp>
      <p:sp>
        <p:nvSpPr>
          <p:cNvPr id="4" name="Содержимое 3"/>
          <p:cNvSpPr>
            <a:spLocks noGrp="1"/>
          </p:cNvSpPr>
          <p:nvPr>
            <p:ph sz="quarter" idx="1"/>
          </p:nvPr>
        </p:nvSpPr>
        <p:spPr/>
        <p:txBody>
          <a:bodyPr/>
          <a:lstStyle/>
          <a:p>
            <a:pPr lvl="0">
              <a:buNone/>
            </a:pPr>
            <a:r>
              <a:rPr lang="ru-RU" dirty="0" smtClean="0">
                <a:latin typeface="Times New Roman" pitchFamily="18" charset="0"/>
                <a:cs typeface="Times New Roman" pitchFamily="18" charset="0"/>
              </a:rPr>
              <a:t>  </a:t>
            </a:r>
          </a:p>
          <a:p>
            <a:pPr lvl="0">
              <a:buNone/>
            </a:pPr>
            <a:r>
              <a:rPr lang="ru-RU" dirty="0" smtClean="0">
                <a:latin typeface="Times New Roman" pitchFamily="18" charset="0"/>
                <a:cs typeface="Times New Roman" pitchFamily="18" charset="0"/>
              </a:rPr>
              <a:t> Указом Президиума Верховного Совета СССР от 1 июля 1958 года Зинаиде </a:t>
            </a:r>
            <a:r>
              <a:rPr lang="ru-RU" dirty="0" err="1" smtClean="0">
                <a:latin typeface="Times New Roman" pitchFamily="18" charset="0"/>
                <a:cs typeface="Times New Roman" pitchFamily="18" charset="0"/>
              </a:rPr>
              <a:t>Мартыновне</a:t>
            </a:r>
            <a:r>
              <a:rPr lang="ru-RU" dirty="0" smtClean="0">
                <a:latin typeface="Times New Roman" pitchFamily="18" charset="0"/>
                <a:cs typeface="Times New Roman" pitchFamily="18" charset="0"/>
              </a:rPr>
              <a:t> Портновой было посмертно присвоено звание Героя Советского Союза с награждением орденом Ленина. </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chemeClr val="accent2"/>
                </a:solidFill>
              </a:rPr>
              <a:t>Ссылки</a:t>
            </a:r>
            <a:br>
              <a:rPr lang="ru-RU" b="1" dirty="0" smtClean="0">
                <a:solidFill>
                  <a:schemeClr val="accent2"/>
                </a:solidFill>
              </a:rPr>
            </a:br>
            <a:endParaRPr lang="ru-RU" dirty="0">
              <a:solidFill>
                <a:schemeClr val="accent2"/>
              </a:solidFill>
            </a:endParaRPr>
          </a:p>
        </p:txBody>
      </p:sp>
      <p:sp>
        <p:nvSpPr>
          <p:cNvPr id="4" name="Содержимое 3"/>
          <p:cNvSpPr>
            <a:spLocks noGrp="1"/>
          </p:cNvSpPr>
          <p:nvPr>
            <p:ph sz="quarter" idx="1"/>
          </p:nvPr>
        </p:nvSpPr>
        <p:spPr/>
        <p:txBody>
          <a:bodyPr>
            <a:normAutofit/>
          </a:bodyPr>
          <a:lstStyle/>
          <a:p>
            <a:r>
              <a:rPr lang="ru-RU" dirty="0" smtClean="0"/>
              <a:t> </a:t>
            </a:r>
            <a:r>
              <a:rPr lang="ru-RU" dirty="0" smtClean="0">
                <a:latin typeface="Times New Roman" pitchFamily="18" charset="0"/>
                <a:cs typeface="Times New Roman" pitchFamily="18" charset="0"/>
              </a:rPr>
              <a:t>Портнова, Зинаида </a:t>
            </a:r>
            <a:r>
              <a:rPr lang="ru-RU" dirty="0" err="1" smtClean="0">
                <a:latin typeface="Times New Roman" pitchFamily="18" charset="0"/>
                <a:cs typeface="Times New Roman" pitchFamily="18" charset="0"/>
              </a:rPr>
              <a:t>Мартыновна</a:t>
            </a:r>
            <a:r>
              <a:rPr lang="ru-RU" dirty="0" smtClean="0">
                <a:latin typeface="Times New Roman" pitchFamily="18" charset="0"/>
                <a:cs typeface="Times New Roman" pitchFamily="18" charset="0"/>
              </a:rPr>
              <a:t> на сайте «Герои страны»</a:t>
            </a:r>
          </a:p>
          <a:p>
            <a:pPr lvl="0"/>
            <a:r>
              <a:rPr lang="ru-RU" dirty="0" smtClean="0">
                <a:latin typeface="Times New Roman" pitchFamily="18" charset="0"/>
                <a:cs typeface="Times New Roman" pitchFamily="18" charset="0"/>
              </a:rPr>
              <a:t>Биография </a:t>
            </a:r>
          </a:p>
          <a:p>
            <a:pPr lvl="0"/>
            <a:r>
              <a:rPr lang="ru-RU" i="1" dirty="0" smtClean="0">
                <a:latin typeface="Times New Roman" pitchFamily="18" charset="0"/>
                <a:cs typeface="Times New Roman" pitchFamily="18" charset="0"/>
              </a:rPr>
              <a:t>В. Смирнов</a:t>
            </a:r>
            <a:r>
              <a:rPr lang="ru-RU" dirty="0" smtClean="0">
                <a:latin typeface="Times New Roman" pitchFamily="18" charset="0"/>
                <a:cs typeface="Times New Roman" pitchFamily="18" charset="0"/>
              </a:rPr>
              <a:t>. Зина Портнова. Повесть </a:t>
            </a:r>
          </a:p>
          <a:p>
            <a:pPr lvl="0"/>
            <a:r>
              <a:rPr lang="ru-RU" i="1" dirty="0" smtClean="0">
                <a:latin typeface="Times New Roman" pitchFamily="18" charset="0"/>
                <a:cs typeface="Times New Roman" pitchFamily="18" charset="0"/>
              </a:rPr>
              <a:t>А. Солодов</a:t>
            </a:r>
            <a:r>
              <a:rPr lang="ru-RU" dirty="0" smtClean="0">
                <a:latin typeface="Times New Roman" pitchFamily="18" charset="0"/>
                <a:cs typeface="Times New Roman" pitchFamily="18" charset="0"/>
              </a:rPr>
              <a:t>. Девочка с косичками. Повесть </a:t>
            </a:r>
          </a:p>
          <a:p>
            <a:pPr lvl="0"/>
            <a:r>
              <a:rPr lang="ru-RU" i="1" dirty="0" smtClean="0">
                <a:latin typeface="Times New Roman" pitchFamily="18" charset="0"/>
                <a:cs typeface="Times New Roman" pitchFamily="18" charset="0"/>
              </a:rPr>
              <a:t>Г. Набатов</a:t>
            </a:r>
            <a:r>
              <a:rPr lang="ru-RU" dirty="0" smtClean="0">
                <a:latin typeface="Times New Roman" pitchFamily="18" charset="0"/>
                <a:cs typeface="Times New Roman" pitchFamily="18" charset="0"/>
              </a:rPr>
              <a:t>. Зина Портнова. Художественно-документальный очерк </a:t>
            </a:r>
          </a:p>
          <a:p>
            <a:r>
              <a:rPr lang="ru-RU" dirty="0" err="1" smtClean="0">
                <a:latin typeface="Times New Roman" pitchFamily="18" charset="0"/>
                <a:cs typeface="Times New Roman" pitchFamily="18" charset="0"/>
              </a:rPr>
              <a:t>ru.wikipedia.org</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wiki</a:t>
            </a:r>
            <a:endParaRPr lang="ru-RU"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92</TotalTime>
  <Words>283</Words>
  <Application>Microsoft Office PowerPoint</Application>
  <PresentationFormat>Экран (4:3)</PresentationFormat>
  <Paragraphs>23</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Обычная</vt:lpstr>
      <vt:lpstr>Зинаи́да Марты́новна (Зи́на) Портнова </vt:lpstr>
      <vt:lpstr>Биография</vt:lpstr>
      <vt:lpstr>Подвиг юной разведчицы </vt:lpstr>
      <vt:lpstr>Память </vt:lpstr>
      <vt:lpstr>Награды </vt:lpstr>
      <vt:lpstr>Ссылки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Aser</dc:creator>
  <cp:lastModifiedBy>User</cp:lastModifiedBy>
  <cp:revision>11</cp:revision>
  <dcterms:created xsi:type="dcterms:W3CDTF">2011-11-08T20:06:37Z</dcterms:created>
  <dcterms:modified xsi:type="dcterms:W3CDTF">2014-04-17T15:34:56Z</dcterms:modified>
</cp:coreProperties>
</file>