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84" r:id="rId4"/>
    <p:sldId id="258" r:id="rId5"/>
    <p:sldId id="277" r:id="rId6"/>
    <p:sldId id="275" r:id="rId7"/>
    <p:sldId id="276" r:id="rId8"/>
    <p:sldId id="278" r:id="rId9"/>
    <p:sldId id="280" r:id="rId10"/>
    <p:sldId id="279" r:id="rId11"/>
    <p:sldId id="281" r:id="rId12"/>
    <p:sldId id="282" r:id="rId13"/>
    <p:sldId id="283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EEECE1"/>
    <a:srgbClr val="FF6600"/>
    <a:srgbClr val="DB85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027AB-93E3-46E5-B3FA-E794402AAFD8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388D-F113-4C2E-85EA-78FBB6661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0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388D-F113-4C2E-85EA-78FBB666146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81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E6E12-097B-4E00-A1AF-675851A1F8C2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7981-3CAD-4FCB-93FA-DB8A2A883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065AE-A449-4CBB-9E77-DE4CF39E7CE0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F8722-AE50-4C1A-8F24-0E4686DC82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2D00A-751D-46E2-ACF3-04518E474BD0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D8EBE-3126-4728-B42F-4CD199F4BD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8FA57-F4BF-46D0-818E-A8329E0FB660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068C1-5936-4E5B-B23F-765AD29BC0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B4793-C871-4F63-B967-0C30F937CC6C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5B352F8-5E64-4AC4-9507-78FFB43F5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72830-A200-4595-AA8D-487103DB5C42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9479-E2F4-4C35-8D65-38D45998E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8B48D-2C5C-438B-97B3-08D749E81B4A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FAD9-20EC-4C38-86E9-B2FC88D3B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B878D-3A11-45ED-A95B-2471654D5266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9CA5A-B86E-40D0-8449-FD538DFBA6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B949C-DA7F-4E3B-81B6-0C26A6E83859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CEFA-DC34-401E-99BA-7E9BFB95A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E9A71-9779-4754-A0F6-68C40CDAA67F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997AF-50AB-4A93-A01E-55D9C060FF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8FBC9-842A-4950-A0FA-8A09C7E4FD6B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A19E-6087-4672-896E-637F4E6E43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tint val="66000"/>
                <a:satMod val="160000"/>
              </a:schemeClr>
            </a:gs>
            <a:gs pos="42000">
              <a:srgbClr val="C00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E9164C-9687-479B-A2C0-30211EE21ACF}" type="datetimeFigureOut">
              <a:rPr lang="ru-RU" smtClean="0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F6C9A66-9038-4D06-9154-478480DD4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avtor/oliunchi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omnipro.ru/memorypage14406/biography" TargetMode="External"/><Relationship Id="rId3" Type="http://schemas.openxmlformats.org/officeDocument/2006/relationships/hyperlink" Target="http://www.warheroes.ru/hero/hero.asp?Hero_id=7724" TargetMode="External"/><Relationship Id="rId7" Type="http://schemas.openxmlformats.org/officeDocument/2006/relationships/hyperlink" Target="http://www.warheroes.ru/hero/hero.asp?Hero_id=1733" TargetMode="External"/><Relationship Id="rId2" Type="http://schemas.openxmlformats.org/officeDocument/2006/relationships/hyperlink" Target="http://pages.marsu.ru/iac/resurs/istory/foto/page_01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odvig.gpk.gov.by/article/they_are_named_zastava/zavidov_aleksandr_abramovich_/" TargetMode="External"/><Relationship Id="rId5" Type="http://schemas.openxmlformats.org/officeDocument/2006/relationships/hyperlink" Target="http://marshalu.com/BIOS/Zakharov.html" TargetMode="External"/><Relationship Id="rId10" Type="http://schemas.openxmlformats.org/officeDocument/2006/relationships/hyperlink" Target="http://www.pobeda1945.su/frontovik/41567" TargetMode="External"/><Relationship Id="rId4" Type="http://schemas.openxmlformats.org/officeDocument/2006/relationships/hyperlink" Target="http://www.warheroes.ru/hero/hero.asp?Hero_id=684" TargetMode="External"/><Relationship Id="rId9" Type="http://schemas.openxmlformats.org/officeDocument/2006/relationships/hyperlink" Target="http://region.tverlib.ru/cgi-bin/fulltext_opac.cgi?show_article=4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4697760"/>
            <a:ext cx="6400800" cy="2160240"/>
          </a:xfrm>
        </p:spPr>
        <p:txBody>
          <a:bodyPr/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учитель начальных классов МБОУ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Бабынинская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НОШ»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Комлева Наталья Михайловна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14" y="908720"/>
            <a:ext cx="8942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Устный журнал 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«России верные сыны»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5818658"/>
          </a:xfrm>
        </p:spPr>
        <p:txBody>
          <a:bodyPr>
            <a:noAutofit/>
          </a:bodyPr>
          <a:lstStyle/>
          <a:p>
            <a:r>
              <a:rPr lang="ru-RU" sz="2400" dirty="0"/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sz="2400" dirty="0"/>
            </a:br>
            <a:r>
              <a:rPr lang="ru-RU" sz="2400" dirty="0"/>
              <a:t>Пришел час – они показали, каким огромным может стать маленькое детское сердце, когда разгорается в нём священная любовь к родине и ненависть к её врагам.</a:t>
            </a:r>
            <a:br>
              <a:rPr lang="ru-RU" sz="2400" dirty="0"/>
            </a:br>
            <a:r>
              <a:rPr lang="ru-RU" sz="2400" dirty="0"/>
              <a:t>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 Маленькие герои большой войны. Они сражались рядом со старшими – отцами, братьями.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620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838" y="116632"/>
            <a:ext cx="8503781" cy="980728"/>
          </a:xfrm>
        </p:spPr>
        <p:txBody>
          <a:bodyPr>
            <a:normAutofit/>
          </a:bodyPr>
          <a:lstStyle/>
          <a:p>
            <a:r>
              <a:rPr lang="ru-RU" sz="4400" dirty="0" err="1"/>
              <a:t>Зиматова</a:t>
            </a:r>
            <a:r>
              <a:rPr lang="ru-RU" sz="4400" dirty="0"/>
              <a:t> </a:t>
            </a:r>
            <a:r>
              <a:rPr lang="ru-RU" sz="4400" dirty="0" err="1" smtClean="0"/>
              <a:t>Паня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12315"/>
            <a:ext cx="1992821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312315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Партизанка-разведчица</a:t>
            </a:r>
            <a:r>
              <a:rPr lang="ru-RU" dirty="0"/>
              <a:t>, </a:t>
            </a:r>
            <a:r>
              <a:rPr lang="ru-RU" dirty="0" smtClean="0"/>
              <a:t>член КПСС </a:t>
            </a:r>
            <a:r>
              <a:rPr lang="ru-RU" dirty="0"/>
              <a:t>(с 1940). </a:t>
            </a:r>
            <a:r>
              <a:rPr lang="ru-RU" dirty="0" smtClean="0"/>
              <a:t>Родилась в </a:t>
            </a:r>
            <a:r>
              <a:rPr lang="ru-RU" dirty="0"/>
              <a:t>д. </a:t>
            </a:r>
            <a:r>
              <a:rPr lang="ru-RU" dirty="0" err="1"/>
              <a:t>Харькино</a:t>
            </a:r>
            <a:r>
              <a:rPr lang="ru-RU" dirty="0"/>
              <a:t> </a:t>
            </a:r>
            <a:r>
              <a:rPr lang="ru-RU" dirty="0" err="1"/>
              <a:t>Зубцовского</a:t>
            </a:r>
            <a:r>
              <a:rPr lang="ru-RU" dirty="0"/>
              <a:t> р-на, окончила </a:t>
            </a:r>
            <a:r>
              <a:rPr lang="ru-RU" dirty="0" err="1"/>
              <a:t>Зубцовский</a:t>
            </a:r>
            <a:r>
              <a:rPr lang="ru-RU" dirty="0"/>
              <a:t> библиотечный техникум (1937), работала </a:t>
            </a:r>
            <a:r>
              <a:rPr lang="ru-RU" dirty="0" smtClean="0"/>
              <a:t>заведующей библиотекой </a:t>
            </a:r>
            <a:r>
              <a:rPr lang="ru-RU" dirty="0"/>
              <a:t>в с. </a:t>
            </a:r>
            <a:r>
              <a:rPr lang="ru-RU" dirty="0" err="1"/>
              <a:t>Луковникове</a:t>
            </a:r>
            <a:r>
              <a:rPr lang="ru-RU" dirty="0"/>
              <a:t> (ныне Старицкого р-на), с осени 1941 разведчица </a:t>
            </a:r>
            <a:r>
              <a:rPr lang="ru-RU" dirty="0" err="1"/>
              <a:t>Луковниковского</a:t>
            </a:r>
            <a:r>
              <a:rPr lang="ru-RU" dirty="0"/>
              <a:t> </a:t>
            </a:r>
            <a:r>
              <a:rPr lang="ru-RU" dirty="0" smtClean="0"/>
              <a:t>партизанского </a:t>
            </a:r>
            <a:r>
              <a:rPr lang="ru-RU" dirty="0"/>
              <a:t>отряда, схвачена гитлеровцами и казнена 23 </a:t>
            </a:r>
            <a:r>
              <a:rPr lang="ru-RU" dirty="0" smtClean="0"/>
              <a:t>ноября </a:t>
            </a:r>
            <a:r>
              <a:rPr lang="ru-RU" dirty="0"/>
              <a:t>1941 в д. </a:t>
            </a:r>
            <a:r>
              <a:rPr lang="ru-RU" dirty="0" smtClean="0"/>
              <a:t>Большое </a:t>
            </a:r>
            <a:r>
              <a:rPr lang="ru-RU" dirty="0" err="1"/>
              <a:t>Капково</a:t>
            </a:r>
            <a:r>
              <a:rPr lang="ru-RU" dirty="0"/>
              <a:t>, в </a:t>
            </a:r>
            <a:r>
              <a:rPr lang="ru-RU" dirty="0" smtClean="0"/>
              <a:t>январе </a:t>
            </a:r>
            <a:r>
              <a:rPr lang="ru-RU" dirty="0"/>
              <a:t>1942 похоронена партизанами в братской могиле в с. </a:t>
            </a:r>
            <a:r>
              <a:rPr lang="ru-RU" dirty="0" err="1" smtClean="0"/>
              <a:t>Луковниково</a:t>
            </a:r>
            <a:r>
              <a:rPr lang="ru-RU" dirty="0" smtClean="0"/>
              <a:t>; </a:t>
            </a:r>
            <a:r>
              <a:rPr lang="ru-RU" dirty="0"/>
              <a:t>после </a:t>
            </a:r>
            <a:r>
              <a:rPr lang="ru-RU" dirty="0" smtClean="0"/>
              <a:t>гибели </a:t>
            </a:r>
            <a:r>
              <a:rPr lang="ru-RU" dirty="0"/>
              <a:t>посмертно награждена </a:t>
            </a:r>
            <a:r>
              <a:rPr lang="ru-RU" dirty="0" smtClean="0"/>
              <a:t>орденом  </a:t>
            </a:r>
            <a:r>
              <a:rPr lang="ru-RU" dirty="0"/>
              <a:t>Ленина. В 1968 на здании школы в д. </a:t>
            </a:r>
            <a:r>
              <a:rPr lang="ru-RU" dirty="0" smtClean="0"/>
              <a:t>Большое </a:t>
            </a:r>
            <a:r>
              <a:rPr lang="ru-RU" dirty="0" err="1"/>
              <a:t>Капково</a:t>
            </a:r>
            <a:r>
              <a:rPr lang="ru-RU" dirty="0"/>
              <a:t> установлена </a:t>
            </a:r>
            <a:r>
              <a:rPr lang="ru-RU" dirty="0" smtClean="0"/>
              <a:t>мемориальная </a:t>
            </a:r>
            <a:r>
              <a:rPr lang="ru-RU" dirty="0"/>
              <a:t>доска, в </a:t>
            </a:r>
            <a:r>
              <a:rPr lang="ru-RU" dirty="0" smtClean="0"/>
              <a:t>1965 её именем названа улица  в </a:t>
            </a:r>
            <a:r>
              <a:rPr lang="ru-RU" dirty="0" err="1"/>
              <a:t>Зубцове</a:t>
            </a:r>
            <a:r>
              <a:rPr lang="ru-RU" dirty="0"/>
              <a:t>. Подвигу </a:t>
            </a:r>
            <a:r>
              <a:rPr lang="ru-RU" dirty="0" smtClean="0"/>
              <a:t>Пани посвящены </a:t>
            </a:r>
            <a:r>
              <a:rPr lang="ru-RU" dirty="0"/>
              <a:t>стихотворение С.И. Кирсанова "Молчание" (1942) и поэма А.Д. Дементьева "Мужество" (1958). </a:t>
            </a:r>
          </a:p>
        </p:txBody>
      </p:sp>
    </p:spTree>
    <p:extLst>
      <p:ext uri="{BB962C8B-B14F-4D97-AF65-F5344CB8AC3E}">
        <p14:creationId xmlns:p14="http://schemas.microsoft.com/office/powerpoint/2010/main" xmlns="" val="33462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494027"/>
            <a:ext cx="57961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Родился </a:t>
            </a:r>
            <a:r>
              <a:rPr lang="ru-RU" sz="2400" dirty="0"/>
              <a:t>в 1926г. в </a:t>
            </a:r>
            <a:r>
              <a:rPr lang="ru-RU" sz="2400" dirty="0" smtClean="0"/>
              <a:t>Кувшиново (Калининская область). Призван </a:t>
            </a:r>
            <a:r>
              <a:rPr lang="ru-RU" sz="2400" dirty="0"/>
              <a:t>в 1942. </a:t>
            </a:r>
            <a:r>
              <a:rPr lang="ru-RU" sz="2400" dirty="0" smtClean="0"/>
              <a:t>Боец </a:t>
            </a:r>
            <a:r>
              <a:rPr lang="ru-RU" sz="2400" dirty="0"/>
              <a:t>комсомольско-молодежного отряда "Земляки" </a:t>
            </a:r>
            <a:r>
              <a:rPr lang="ru-RU" sz="2400" dirty="0" err="1"/>
              <a:t>кувшиновский</a:t>
            </a:r>
            <a:r>
              <a:rPr lang="ru-RU" sz="2400" dirty="0"/>
              <a:t> пионер </a:t>
            </a:r>
            <a:r>
              <a:rPr lang="ru-RU" sz="2400" b="1" dirty="0"/>
              <a:t>Толя Нефедов </a:t>
            </a:r>
            <a:r>
              <a:rPr lang="ru-RU" sz="2400" dirty="0"/>
              <a:t>вместе со взрослыми зимой 1942-43 совершал диверсии на железной дороге, в одном из боев захватил станковый пулемет врага, участвовал в разгроме немецкого гарнизона в с. Гридине, поджег вражеский склад. Осенью 1943 Толя погиб в бою, посмертно награжден </a:t>
            </a:r>
            <a:r>
              <a:rPr lang="ru-RU" sz="2400" dirty="0" smtClean="0"/>
              <a:t>орденом Красного </a:t>
            </a:r>
            <a:r>
              <a:rPr lang="ru-RU" sz="2400" dirty="0"/>
              <a:t>Знамени.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93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Нефедов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800" y="1916832"/>
            <a:ext cx="2095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88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908" y="2610683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dirty="0"/>
            </a:br>
            <a:r>
              <a:rPr lang="ru-RU" dirty="0"/>
              <a:t>Сражались повсюду. На море, как Боря </a:t>
            </a:r>
            <a:r>
              <a:rPr lang="ru-RU" dirty="0" err="1"/>
              <a:t>Кулешин</a:t>
            </a:r>
            <a:r>
              <a:rPr lang="ru-RU" dirty="0"/>
              <a:t>. В небе, как Аркаша </a:t>
            </a:r>
            <a:r>
              <a:rPr lang="ru-RU" dirty="0" err="1"/>
              <a:t>Каманин</a:t>
            </a:r>
            <a:r>
              <a:rPr lang="ru-RU" dirty="0"/>
              <a:t>. В партизанском отряде, как Леня Голиков. В Брестской крепости, как Валя Зенкина. В керченских катакомбах, как Володя Дубинин. В подполье, как Володя </a:t>
            </a:r>
            <a:r>
              <a:rPr lang="ru-RU" dirty="0" err="1"/>
              <a:t>Щербацевич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И ни на миг не дрогнули юные сердца!</a:t>
            </a:r>
            <a:br>
              <a:rPr lang="ru-RU" dirty="0"/>
            </a:br>
            <a:r>
              <a:rPr lang="ru-RU" dirty="0"/>
              <a:t>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9" y="0"/>
            <a:ext cx="1619672" cy="234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53" y="2373603"/>
            <a:ext cx="2549640" cy="285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413" y="68098"/>
            <a:ext cx="1440160" cy="2211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564" y="125533"/>
            <a:ext cx="1933358" cy="2418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78308"/>
            <a:ext cx="1905000" cy="2381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23" y="4559099"/>
            <a:ext cx="1638498" cy="21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10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149080"/>
            <a:ext cx="2857500" cy="2514600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Четыре года страшных испытаний...</a:t>
            </a:r>
            <a:br>
              <a:rPr lang="ru-RU" b="1" dirty="0"/>
            </a:br>
            <a:r>
              <a:rPr lang="ru-RU" b="1" dirty="0"/>
              <a:t>Потери, жертвы, искалеченные судьбы...</a:t>
            </a:r>
            <a:br>
              <a:rPr lang="ru-RU" b="1" dirty="0"/>
            </a:br>
            <a:r>
              <a:rPr lang="ru-RU" b="1" dirty="0"/>
              <a:t>Война... и тысячи людских страданий!..</a:t>
            </a:r>
            <a:br>
              <a:rPr lang="ru-RU" b="1" dirty="0"/>
            </a:br>
            <a:r>
              <a:rPr lang="ru-RU" b="1" dirty="0"/>
              <a:t>ИМЁН ГЕРОЕВ – НИКОГДА НЕ ПОЗАБУДЕМ!!!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Пусть мирных дней отсчёт ведёт Отчизна!</a:t>
            </a:r>
            <a:br>
              <a:rPr lang="ru-RU" b="1" dirty="0"/>
            </a:br>
            <a:r>
              <a:rPr lang="ru-RU" b="1" dirty="0"/>
              <a:t>Людьми пусть правят только МИР и ДОБРОТА!</a:t>
            </a:r>
            <a:br>
              <a:rPr lang="ru-RU" b="1" dirty="0"/>
            </a:br>
            <a:r>
              <a:rPr lang="ru-RU" b="1" dirty="0"/>
              <a:t>Пусть будет ДЕНЬ ПОБЕДЫ над фашизмом –</a:t>
            </a:r>
            <a:br>
              <a:rPr lang="ru-RU" b="1" dirty="0"/>
            </a:br>
            <a:r>
              <a:rPr lang="ru-RU" b="1" dirty="0"/>
              <a:t>ПОБЕДОЙ МИРА на Планете НАВСЕГДА!..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Пусть люди этот День не позабудут!</a:t>
            </a:r>
            <a:br>
              <a:rPr lang="ru-RU" b="1" dirty="0"/>
            </a:br>
            <a:r>
              <a:rPr lang="ru-RU" b="1" dirty="0"/>
              <a:t>Пусть Память свято сохранит те имена,</a:t>
            </a:r>
            <a:br>
              <a:rPr lang="ru-RU" b="1" dirty="0"/>
            </a:br>
            <a:r>
              <a:rPr lang="ru-RU" b="1" dirty="0"/>
              <a:t>Которые приблизили ПОБЕДУ –</a:t>
            </a:r>
            <a:br>
              <a:rPr lang="ru-RU" b="1" dirty="0"/>
            </a:br>
            <a:r>
              <a:rPr lang="ru-RU" b="1" dirty="0"/>
              <a:t>Своими жизнями, перечеркнув, "война"…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Четыре года испытаний страшных!..</a:t>
            </a:r>
            <a:br>
              <a:rPr lang="ru-RU" b="1" dirty="0"/>
            </a:br>
            <a:r>
              <a:rPr lang="ru-RU" b="1" dirty="0"/>
              <a:t>МИР ПАВШИМ!.. – Ушедшим... Не вернувшимся домой!..</a:t>
            </a:r>
            <a:br>
              <a:rPr lang="ru-RU" b="1" dirty="0"/>
            </a:br>
            <a:r>
              <a:rPr lang="ru-RU" b="1" dirty="0"/>
              <a:t>ПОКЛОН ТЫЛОВИКАМ!.. – на смену вставшим!..</a:t>
            </a:r>
            <a:br>
              <a:rPr lang="ru-RU" b="1" dirty="0"/>
            </a:br>
            <a:r>
              <a:rPr lang="ru-RU" b="1" dirty="0"/>
              <a:t>Всем, кто ПОБЕДУ ОДЕРЖАЛ, – ПОКЛОН ЗЕМНОЙ</a:t>
            </a:r>
            <a:r>
              <a:rPr lang="ru-RU" b="1" dirty="0" smtClean="0"/>
              <a:t>!!!</a:t>
            </a:r>
          </a:p>
          <a:p>
            <a:pPr algn="ctr"/>
            <a:r>
              <a:rPr lang="ru-RU" b="1" dirty="0" smtClean="0"/>
              <a:t>				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tx1">
                    <a:lumMod val="85000"/>
                  </a:schemeClr>
                </a:solidFill>
                <a:hlinkClick r:id="rId3"/>
              </a:rPr>
              <a:t>Ольга Климчук</a:t>
            </a:r>
            <a:r>
              <a:rPr lang="ru-RU" b="1" i="1" dirty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720080"/>
          </a:xfrm>
        </p:spPr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928992" cy="4176464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pages.marsu.ru/iac/resurs/istory/foto/page_01.html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www.warheroes.ru/hero/hero.asp?Hero_id=7724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www.warheroes.ru/hero/hero.asp?Hero_id=684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marshalu.com/BIOS/Zakharov.html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6"/>
              </a:rPr>
              <a:t>http://podvig.gpk.gov.by/article/they_are_named_zastava/zavidov_aleksandr_abramovich</a:t>
            </a:r>
            <a:r>
              <a:rPr lang="en-US" dirty="0" smtClean="0">
                <a:hlinkClick r:id="rId6"/>
              </a:rPr>
              <a:t>_/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www.warheroes.ru/hero/hero.asp?Hero_id=1733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pomnipro.ru/memorypage14406/biography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region.tverlib.ru/cgi-bin/fulltext_opac.cgi?show_article=433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www.pobeda1945.su/frontovik/41567</a:t>
            </a: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324" y="1556792"/>
            <a:ext cx="75608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FF2525"/>
                </a:solidFill>
              </a:rPr>
              <a:t>Героями не рождаются, ими становятся.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FF2525"/>
                </a:solidFill>
              </a:rPr>
              <a:t>Когда в час великих испытаний на вопрос «что ближе, дороже – ты или Родина» Человек находит свой ответ.</a:t>
            </a:r>
            <a:endParaRPr lang="ru-RU" sz="3200" b="1" dirty="0">
              <a:ln w="50800"/>
              <a:solidFill>
                <a:srgbClr val="FF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5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Герои Великой Отечественной войны Старицкого района Тверской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324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1887" y="476672"/>
            <a:ext cx="7992888" cy="792088"/>
          </a:xfrm>
        </p:spPr>
        <p:txBody>
          <a:bodyPr>
            <a:normAutofit fontScale="90000"/>
          </a:bodyPr>
          <a:lstStyle/>
          <a:p>
            <a:r>
              <a:rPr lang="ru-RU" sz="4100" cap="none" dirty="0" err="1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Шевляков</a:t>
            </a:r>
            <a:r>
              <a:rPr lang="ru-RU" sz="41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Николай Степанович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8078" y="1556792"/>
            <a:ext cx="5927635" cy="4668300"/>
          </a:xfrm>
        </p:spPr>
        <p:txBody>
          <a:bodyPr/>
          <a:lstStyle/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Родился 02.05.1913 в селе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Козловка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Борисоглебского уезда Тамбовской губернии - 25.12.1941, похоронен в селе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Кобелево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Старицкого района Калининской области), Герой Советского Союза (05.05.1942). Из крестьян.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Командир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взвода 1174-го стрелкового полка (30-я армия, Калининский фронт).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атаке опорного пункта противника в районе села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Новокобелево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(Старицкий район Калининской области) 25.12.1941 года младший лейтенант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Шевляков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критический момент боя своим телом закрыл амбразуру вражеского дзота.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Козловка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Терновского района установлен памятник (1966).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Улица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городе Люберцы Московской области и в селе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Козловка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также школа в селе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Кобелево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носят имя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Шевлякова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76872"/>
            <a:ext cx="2218509" cy="2801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Завидов</a:t>
            </a:r>
            <a:r>
              <a:rPr lang="ru-RU" dirty="0"/>
              <a:t> Александр Абрамович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0528" y="1124744"/>
            <a:ext cx="5757936" cy="37444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Пограничник-герой</a:t>
            </a:r>
            <a:r>
              <a:rPr lang="ru-RU" sz="1800" dirty="0"/>
              <a:t>, </a:t>
            </a:r>
            <a:r>
              <a:rPr lang="ru-RU" sz="1800" dirty="0" smtClean="0"/>
              <a:t>член </a:t>
            </a:r>
            <a:r>
              <a:rPr lang="ru-RU" sz="1800" dirty="0"/>
              <a:t>ВЛКСМ (с 1941). </a:t>
            </a:r>
            <a:r>
              <a:rPr lang="ru-RU" sz="1800" dirty="0" smtClean="0"/>
              <a:t>Родился </a:t>
            </a:r>
            <a:r>
              <a:rPr lang="ru-RU" sz="1800" dirty="0"/>
              <a:t>в д. </a:t>
            </a:r>
            <a:r>
              <a:rPr lang="ru-RU" sz="1800" dirty="0" smtClean="0"/>
              <a:t>Заболотье в 1923 году </a:t>
            </a:r>
            <a:r>
              <a:rPr lang="ru-RU" sz="1800" dirty="0"/>
              <a:t>(ныне </a:t>
            </a:r>
            <a:r>
              <a:rPr lang="ru-RU" sz="1800" dirty="0" err="1"/>
              <a:t>Торжокского</a:t>
            </a:r>
            <a:r>
              <a:rPr lang="ru-RU" sz="1800" dirty="0"/>
              <a:t> р-на), учился в </a:t>
            </a:r>
            <a:r>
              <a:rPr lang="ru-RU" sz="1800" dirty="0" err="1"/>
              <a:t>Высоковской</a:t>
            </a:r>
            <a:r>
              <a:rPr lang="ru-RU" sz="1800" dirty="0"/>
              <a:t> ср. школе (до 5 класса) </a:t>
            </a:r>
            <a:r>
              <a:rPr lang="ru-RU" sz="1800" dirty="0" err="1"/>
              <a:t>Торжокского</a:t>
            </a:r>
            <a:r>
              <a:rPr lang="ru-RU" sz="1800" dirty="0"/>
              <a:t> р-на и школе N5 г. Петрозаводска, где и работал на одном из </a:t>
            </a:r>
            <a:r>
              <a:rPr lang="ru-RU" sz="1800" dirty="0" err="1"/>
              <a:t>пр-тий</a:t>
            </a:r>
            <a:r>
              <a:rPr lang="ru-RU" sz="1800" dirty="0"/>
              <a:t> до </a:t>
            </a:r>
            <a:r>
              <a:rPr lang="ru-RU" sz="1800" dirty="0" smtClean="0"/>
              <a:t>начала войны</a:t>
            </a:r>
            <a:r>
              <a:rPr lang="ru-RU" sz="1800" dirty="0"/>
              <a:t>. С 1941 в </a:t>
            </a:r>
            <a:r>
              <a:rPr lang="ru-RU" sz="1800" dirty="0" smtClean="0"/>
              <a:t>Советской </a:t>
            </a:r>
            <a:r>
              <a:rPr lang="ru-RU" sz="1800" dirty="0"/>
              <a:t>Армии. 23 </a:t>
            </a:r>
            <a:r>
              <a:rPr lang="ru-RU" sz="1800" dirty="0" smtClean="0"/>
              <a:t>января </a:t>
            </a:r>
            <a:r>
              <a:rPr lang="ru-RU" sz="1800" dirty="0"/>
              <a:t>1945 вступил в бой с 15-ю нарушителями </a:t>
            </a:r>
            <a:r>
              <a:rPr lang="ru-RU" sz="1800" dirty="0" smtClean="0"/>
              <a:t>Государственной </a:t>
            </a:r>
            <a:r>
              <a:rPr lang="ru-RU" sz="1800" dirty="0"/>
              <a:t>границы СССР, ценой своей жизни задержал их до подхода </a:t>
            </a:r>
            <a:r>
              <a:rPr lang="ru-RU" sz="1800" dirty="0" smtClean="0"/>
              <a:t>основной </a:t>
            </a:r>
            <a:r>
              <a:rPr lang="ru-RU" sz="1800" dirty="0"/>
              <a:t>группы пограничников. В 1946 имя </a:t>
            </a:r>
            <a:r>
              <a:rPr lang="ru-RU" sz="1800" dirty="0" err="1" smtClean="0"/>
              <a:t>Завидова</a:t>
            </a:r>
            <a:r>
              <a:rPr lang="ru-RU" sz="1800" dirty="0" smtClean="0"/>
              <a:t> </a:t>
            </a:r>
            <a:r>
              <a:rPr lang="ru-RU" sz="1800" dirty="0"/>
              <a:t>присвоено погранзаставе, на </a:t>
            </a:r>
            <a:r>
              <a:rPr lang="ru-RU" sz="1800" dirty="0" smtClean="0"/>
              <a:t>которой </a:t>
            </a:r>
            <a:r>
              <a:rPr lang="ru-RU" sz="1800" dirty="0"/>
              <a:t>он служил (с 1964 на ней служат призывники из </a:t>
            </a:r>
            <a:r>
              <a:rPr lang="ru-RU" sz="1800" dirty="0" err="1"/>
              <a:t>Торжокского</a:t>
            </a:r>
            <a:r>
              <a:rPr lang="ru-RU" sz="1800" dirty="0"/>
              <a:t> и Старицкого </a:t>
            </a:r>
            <a:r>
              <a:rPr lang="ru-RU" sz="1800" dirty="0" smtClean="0"/>
              <a:t>районов</a:t>
            </a:r>
            <a:r>
              <a:rPr lang="ru-RU" sz="1800" dirty="0"/>
              <a:t>). В 1968 году А. </a:t>
            </a:r>
            <a:r>
              <a:rPr lang="ru-RU" sz="1800" dirty="0" err="1"/>
              <a:t>Завидов</a:t>
            </a:r>
            <a:r>
              <a:rPr lang="ru-RU" sz="1800" dirty="0"/>
              <a:t> посмертно награжден орденом Отечественной войны I степени.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2667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8691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dirty="0" smtClean="0"/>
              <a:t>На </a:t>
            </a:r>
            <a:r>
              <a:rPr lang="ru-RU" dirty="0"/>
              <a:t>здании начальной школы в дер. </a:t>
            </a:r>
            <a:r>
              <a:rPr lang="ru-RU" dirty="0" err="1"/>
              <a:t>Кожевниково</a:t>
            </a:r>
            <a:r>
              <a:rPr lang="ru-RU" dirty="0"/>
              <a:t>, где учился А. </a:t>
            </a:r>
            <a:r>
              <a:rPr lang="ru-RU" dirty="0" err="1"/>
              <a:t>Завидов</a:t>
            </a:r>
            <a:r>
              <a:rPr lang="ru-RU" dirty="0"/>
              <a:t>, установлена мемориальная доска. Его именем названы улицы в пос. Высокое, Торжке, Старице Калининской области, г. Калинине, в поселке </a:t>
            </a:r>
            <a:r>
              <a:rPr lang="ru-RU" dirty="0" err="1"/>
              <a:t>Домачево</a:t>
            </a:r>
            <a:r>
              <a:rPr lang="ru-RU" dirty="0"/>
              <a:t> и деревне </a:t>
            </a:r>
            <a:r>
              <a:rPr lang="ru-RU" dirty="0" err="1"/>
              <a:t>Липенки</a:t>
            </a:r>
            <a:r>
              <a:rPr lang="ru-RU" dirty="0"/>
              <a:t> Брестского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156000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Захаров Матвей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268760"/>
            <a:ext cx="5629703" cy="4608552"/>
          </a:xfrm>
        </p:spPr>
        <p:txBody>
          <a:bodyPr>
            <a:noAutofit/>
          </a:bodyPr>
          <a:lstStyle/>
          <a:p>
            <a:pPr marL="137160" indent="0" algn="r">
              <a:buNone/>
            </a:pPr>
            <a:r>
              <a:rPr lang="ru-RU" sz="1100" b="1" i="1" dirty="0"/>
              <a:t>Родился 15 августа 1898 года в деревне </a:t>
            </a:r>
            <a:r>
              <a:rPr lang="ru-RU" sz="1100" b="1" i="1" dirty="0" err="1"/>
              <a:t>Войдово</a:t>
            </a:r>
            <a:r>
              <a:rPr lang="ru-RU" sz="1100" b="1" i="1" dirty="0"/>
              <a:t> Старицкого района Тверской области. </a:t>
            </a:r>
            <a:br>
              <a:rPr lang="ru-RU" sz="1100" b="1" i="1" dirty="0"/>
            </a:br>
            <a:r>
              <a:rPr lang="ru-RU" sz="1100" dirty="0"/>
              <a:t>На военной службе – с 1918 </a:t>
            </a:r>
            <a:r>
              <a:rPr lang="ru-RU" sz="1100" dirty="0" smtClean="0"/>
              <a:t>года. </a:t>
            </a:r>
            <a:r>
              <a:rPr lang="ru-RU" sz="1100" dirty="0"/>
              <a:t>В апреле 1917 года вступил в Красную Гвардию</a:t>
            </a:r>
            <a:r>
              <a:rPr lang="ru-RU" sz="1100" dirty="0" smtClean="0"/>
              <a:t>.</a:t>
            </a:r>
            <a:r>
              <a:rPr lang="ru-RU" sz="1100" dirty="0"/>
              <a:t> С началом Великой Отечественной Войны возглавляет штаб 9-й армии, развернутой из войск Одесского военного округа. С июля 1941 года – начальник штаба главного командования Северо-Западного направления. В августе-декабре 1941 года – заместитель начальника Главного Управления тыла Красной Армии. </a:t>
            </a:r>
            <a:br>
              <a:rPr lang="ru-RU" sz="1100" dirty="0"/>
            </a:br>
            <a:r>
              <a:rPr lang="ru-RU" sz="1100" dirty="0"/>
              <a:t>С января 1942 года – начальник штаба Калининского фронта. В дальнейшем возглавлял штабы Резервного (апрель 1943), Степного (июль-октябрь 1943), 2-го Украинского (октябрь 1943-июнь 1945) и Забайкальского (июль-октябрь1945) фронтов. Штабы фронтов которыми он руководил в годы войны, успешно разработали планы более 20 фронтовых наступательных операций. </a:t>
            </a:r>
            <a:endParaRPr lang="ru-RU" sz="1100" dirty="0" smtClean="0"/>
          </a:p>
          <a:p>
            <a:pPr marL="137160" indent="0" algn="r">
              <a:buNone/>
            </a:pPr>
            <a:r>
              <a:rPr lang="ru-RU" sz="1100" dirty="0" smtClean="0"/>
              <a:t>М.В</a:t>
            </a:r>
            <a:r>
              <a:rPr lang="ru-RU" sz="1100" dirty="0"/>
              <a:t>. Захаров лично внес большой вклад в планирование, подготовку и проведение </a:t>
            </a:r>
            <a:r>
              <a:rPr lang="ru-RU" sz="1100" dirty="0" err="1"/>
              <a:t>Белгородско</a:t>
            </a:r>
            <a:r>
              <a:rPr lang="ru-RU" sz="1100" dirty="0"/>
              <a:t>-Харьковской, Кировоградской, Корсунь-Шевченковской, </a:t>
            </a:r>
            <a:r>
              <a:rPr lang="ru-RU" sz="1100" dirty="0" err="1"/>
              <a:t>Уманско</a:t>
            </a:r>
            <a:r>
              <a:rPr lang="ru-RU" sz="1100" dirty="0"/>
              <a:t>- </a:t>
            </a:r>
            <a:r>
              <a:rPr lang="ru-RU" sz="1100" dirty="0" err="1"/>
              <a:t>Ботошанской</a:t>
            </a:r>
            <a:r>
              <a:rPr lang="ru-RU" sz="1100" dirty="0"/>
              <a:t>, Ясско-Кишиневской, </a:t>
            </a:r>
            <a:r>
              <a:rPr lang="ru-RU" sz="1100" dirty="0" err="1"/>
              <a:t>Дебреценской</a:t>
            </a:r>
            <a:r>
              <a:rPr lang="ru-RU" sz="1100" dirty="0"/>
              <a:t>, Будапештской, Венской, Пражской и </a:t>
            </a:r>
            <a:r>
              <a:rPr lang="ru-RU" sz="1100" dirty="0" err="1"/>
              <a:t>Хингано-Мукденской</a:t>
            </a:r>
            <a:r>
              <a:rPr lang="ru-RU" sz="1100" dirty="0"/>
              <a:t> наступательных операций</a:t>
            </a:r>
            <a:r>
              <a:rPr lang="ru-RU" sz="1100" dirty="0" smtClean="0"/>
              <a:t>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За образцовое выполнение задание командования по руководству войсками в операциях против немецко-фашистских захватчиков и японских милитаристов Матвею Васильевичу присвоено звание Героя Советского Союза. </a:t>
            </a:r>
            <a:endParaRPr lang="ru-RU" sz="1100" dirty="0" smtClean="0"/>
          </a:p>
          <a:p>
            <a:pPr marL="137160" indent="0" algn="r">
              <a:buNone/>
            </a:pPr>
            <a:r>
              <a:rPr lang="ru-RU" sz="1100" dirty="0"/>
              <a:t>За мужество и отвагу проявленные в боях по защите Советского государства и заслуги в строительстве и укреплении ВС СССР награжден второй медалью «Золотая Звезда». С 1971 года – в </a:t>
            </a:r>
            <a:r>
              <a:rPr lang="ru-RU" sz="1100" dirty="0" smtClean="0"/>
              <a:t>Г</a:t>
            </a:r>
          </a:p>
          <a:p>
            <a:pPr marL="137160" indent="0" algn="r">
              <a:buNone/>
            </a:pPr>
            <a:r>
              <a:rPr lang="ru-RU" sz="1100" dirty="0"/>
              <a:t>Награжден пятью. орденами Ленина, орденом Октябрьской Революции, четырьмя орденами Красного Знамени, двумя орденами Суворова I степени, двумя орденами Кутузова I степени, орденами Богдана Хмельницкого I степени, Красной Звезды, медалями, а также иностранными орденами. 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Награжден Почетным оружием. Похоронен в Москве. </a:t>
            </a:r>
            <a:r>
              <a:rPr lang="ru-RU" sz="1100" dirty="0" err="1" smtClean="0"/>
              <a:t>руппе</a:t>
            </a:r>
            <a:r>
              <a:rPr lang="ru-RU" sz="1100" dirty="0" smtClean="0"/>
              <a:t> </a:t>
            </a:r>
            <a:r>
              <a:rPr lang="ru-RU" sz="1100" dirty="0"/>
              <a:t>генеральной инспекции МО СССР. </a:t>
            </a:r>
            <a:endParaRPr lang="ru-RU" sz="11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2962656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54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19256" cy="252032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Бронзовый бюст дважды Героя Советского Союза М.В. Захарова установлен в городе Старица Тверской области. Имя Маршала Советского Союза Захарова М.В. носит Рязанское высшее военное командное училище связи, улицы в Москве и Санкт-Петербурге.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88861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82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Октябрьский Филипп Сергеевич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9"/>
            <a:ext cx="2089779" cy="2880320"/>
          </a:xfrm>
        </p:spPr>
      </p:pic>
      <p:sp>
        <p:nvSpPr>
          <p:cNvPr id="5" name="TextBox 4"/>
          <p:cNvSpPr txBox="1"/>
          <p:nvPr/>
        </p:nvSpPr>
        <p:spPr>
          <a:xfrm>
            <a:off x="2699792" y="1196752"/>
            <a:ext cx="6192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11(23</a:t>
            </a:r>
            <a:r>
              <a:rPr lang="ru-RU" sz="1400" dirty="0"/>
              <a:t>).</a:t>
            </a:r>
            <a:r>
              <a:rPr lang="ru-RU" sz="1400" dirty="0" smtClean="0"/>
              <a:t>10.1899 в  деревне </a:t>
            </a:r>
            <a:r>
              <a:rPr lang="ru-RU" sz="1400" dirty="0" err="1" smtClean="0"/>
              <a:t>Лукшино</a:t>
            </a:r>
            <a:r>
              <a:rPr lang="ru-RU" sz="1400" dirty="0"/>
              <a:t>, ныне Старицкого района Калининской </a:t>
            </a:r>
            <a:r>
              <a:rPr lang="ru-RU" sz="1400" dirty="0" err="1" smtClean="0"/>
              <a:t>области,Умер</a:t>
            </a:r>
            <a:r>
              <a:rPr lang="ru-RU" sz="1400" dirty="0" smtClean="0"/>
              <a:t> 8.7.1969 в Севастополе. Советский </a:t>
            </a:r>
            <a:r>
              <a:rPr lang="ru-RU" sz="1400" dirty="0"/>
              <a:t>военно-морской деятель, адмирал (1944</a:t>
            </a:r>
            <a:r>
              <a:rPr lang="ru-RU" sz="1400" dirty="0" smtClean="0"/>
              <a:t>),Герой советского союза</a:t>
            </a:r>
            <a:r>
              <a:rPr lang="ru-RU" sz="1400" dirty="0"/>
              <a:t> (20.2.1958). </a:t>
            </a:r>
            <a:r>
              <a:rPr lang="ru-RU" sz="1400" dirty="0" smtClean="0"/>
              <a:t>Член КПСС</a:t>
            </a:r>
            <a:r>
              <a:rPr lang="ru-RU" sz="1400" dirty="0"/>
              <a:t> с 1919. Родился в семье крестьянина, был кочегаром и машинистом на пароходе. В ноябре 1917 добровольно поступил </a:t>
            </a:r>
            <a:r>
              <a:rPr lang="ru-RU" sz="1400" dirty="0" err="1" smtClean="0"/>
              <a:t>наБалтийский</a:t>
            </a:r>
            <a:r>
              <a:rPr lang="ru-RU" sz="1400" dirty="0" smtClean="0"/>
              <a:t> флот, </a:t>
            </a:r>
            <a:r>
              <a:rPr lang="ru-RU" sz="1400" dirty="0"/>
              <a:t>участник Гражданской войны 1918≈20. Окончил курсы при Петроградском коммунистическом университете (1922) и курсы при Военно-морском училище им. М. В. Фрунзе (1928). Служил на торпедных катерах Балтийского флота и на Дальнем Востоке, командовал соединением торпедных катеров. В 1938≈1939 командующий Амурской военной флотилией. С марта 1939 по апрель 1943 и с марта 1944 до ноябрь 1948 командующий Черноморским флотом, один из руководителей героической обороны Одессы и Севастополя, в 1941≈42 одновременно являлся командующим Севастопольским оборонительным </a:t>
            </a:r>
            <a:r>
              <a:rPr lang="ru-RU" sz="1400" dirty="0" smtClean="0"/>
              <a:t>районом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9785" y="4540071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июне </a:t>
            </a:r>
            <a:r>
              <a:rPr lang="ru-RU" sz="1600" dirty="0" smtClean="0"/>
              <a:t>1943-марте </a:t>
            </a:r>
            <a:r>
              <a:rPr lang="ru-RU" sz="1600" dirty="0"/>
              <a:t>1944 командовал Амурской военной флотилией. В 1948≈52 1-й заместитель Главнокомандующего ВМС, затем начальник Управления. В 1954≈57 в отставке по болезни. С 1957 по 1960 начальник Черноморского высшего военно-морского училища им. П. С. Нахимова. С 1960 инспектор-советник группы генеральных инспекторов министерства </a:t>
            </a:r>
            <a:r>
              <a:rPr lang="ru-RU" sz="1600" dirty="0" err="1"/>
              <a:t>обороныСССР</a:t>
            </a:r>
            <a:r>
              <a:rPr lang="ru-RU" sz="1600" dirty="0"/>
              <a:t>. Депутат Верховного Совета СССР 2-го созыва. Награжден 3 орденами Ленина, 3 орденами Красного Знамени, 2 орденами Ушакова 1-й степени, орденами Суворова 2-й степени, Нахимова 1-й степени, Красной Звезды и медалями.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03284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591"/>
            <a:ext cx="792088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Дети – герои Великой Отечественной войны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6769" y="436807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время </a:t>
            </a:r>
            <a:r>
              <a:rPr lang="ru-RU" b="1" i="1" dirty="0"/>
              <a:t>Великой Отечественной войны</a:t>
            </a:r>
            <a:r>
              <a:rPr lang="ru-RU" dirty="0"/>
              <a:t> против гитлеровских оккупантов действовала целая армия мальчишек и девчонок.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Большой Советской Энциклопедии написано, что в годы Великой Отечественной войны более 35 тыс. пионеров – юных защитников Родины - было награждено боевыми орденами и медалями.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592182"/>
            <a:ext cx="1885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98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</TotalTime>
  <Words>770</Words>
  <Application>Microsoft Office PowerPoint</Application>
  <PresentationFormat>Экран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Герои Великой Отечественной войны Старицкого района Тверской области</vt:lpstr>
      <vt:lpstr>Шевляков Николай Степанович</vt:lpstr>
      <vt:lpstr>Завидов Александр Абрамович</vt:lpstr>
      <vt:lpstr>Захаров Матвей Васильевич</vt:lpstr>
      <vt:lpstr>Слайд 7</vt:lpstr>
      <vt:lpstr>Октябрьский Филипп Сергеевич</vt:lpstr>
      <vt:lpstr>Дети – герои Великой Отечественной войны </vt:lpstr>
      <vt:lpstr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 Пришел час – они показали, каким огромным может стать маленькое детское сердце, когда разгорается в нём священная любовь к родине и ненависть к её врагам. 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 Маленькие герои большой войны. Они сражались рядом со старшими – отцами, братьями. </vt:lpstr>
      <vt:lpstr>Зиматова Паня</vt:lpstr>
      <vt:lpstr>Нефедов Толя</vt:lpstr>
      <vt:lpstr>Слайд 13</vt:lpstr>
      <vt:lpstr>Слайд 14</vt:lpstr>
      <vt:lpstr>Информационные ресурсы: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Admin</dc:creator>
  <cp:lastModifiedBy>ксения</cp:lastModifiedBy>
  <cp:revision>41</cp:revision>
  <dcterms:created xsi:type="dcterms:W3CDTF">2010-03-23T16:58:09Z</dcterms:created>
  <dcterms:modified xsi:type="dcterms:W3CDTF">2014-02-23T11:44:57Z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TC300095381049</vt:lpwstr>
  </property>
</Properties>
</file>