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3" r:id="rId10"/>
    <p:sldId id="262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4214818"/>
            <a:ext cx="3343276" cy="1423982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МБОУ «</a:t>
            </a:r>
            <a:r>
              <a:rPr lang="ru-RU" sz="2400" dirty="0" err="1" smtClean="0"/>
              <a:t>Якушкинская</a:t>
            </a:r>
            <a:r>
              <a:rPr lang="ru-RU" sz="2400" dirty="0" smtClean="0"/>
              <a:t> СОШ»</a:t>
            </a:r>
          </a:p>
          <a:p>
            <a:r>
              <a:rPr lang="ru-RU" sz="2400" dirty="0" smtClean="0"/>
              <a:t>2014-2015 учебный год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2357453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chemeClr val="accent5"/>
                </a:solidFill>
                <a:latin typeface="Tahoma" pitchFamily="34" charset="0"/>
                <a:cs typeface="Tahoma" pitchFamily="34" charset="0"/>
              </a:rPr>
              <a:t>Неделя начальных классов</a:t>
            </a:r>
            <a:endParaRPr lang="ru-RU" sz="6000" b="1" i="1" dirty="0">
              <a:solidFill>
                <a:schemeClr val="accent5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 descr="http://www.nv-school31.ru/uploads/news/news-AzRgFlUS8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286125"/>
            <a:ext cx="2905132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7772400" cy="1285884"/>
          </a:xfrm>
        </p:spPr>
        <p:txBody>
          <a:bodyPr>
            <a:normAutofit fontScale="90000"/>
          </a:bodyPr>
          <a:lstStyle/>
          <a:p>
            <a:pPr lvl="0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accent1"/>
                </a:solidFill>
              </a:rPr>
              <a:t>Пятый день.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Игра «Поле чудес» среди 2-4 классов.</a:t>
            </a:r>
            <a:br>
              <a:rPr lang="ru-RU" sz="2000" dirty="0" smtClean="0"/>
            </a:br>
            <a:r>
              <a:rPr lang="ru-RU" sz="2000" dirty="0" smtClean="0"/>
              <a:t>Победитель – обучающийся 4 «я» класса </a:t>
            </a:r>
            <a:br>
              <a:rPr lang="ru-RU" sz="2000" dirty="0" smtClean="0"/>
            </a:br>
            <a:r>
              <a:rPr lang="ru-RU" sz="2000" dirty="0" err="1" smtClean="0"/>
              <a:t>Сандрюхин</a:t>
            </a:r>
            <a:r>
              <a:rPr lang="ru-RU" sz="2000" dirty="0" smtClean="0"/>
              <a:t> Александр.</a:t>
            </a:r>
            <a:r>
              <a:rPr lang="ru-RU" sz="1000" dirty="0" smtClean="0"/>
              <a:t/>
            </a:r>
            <a:br>
              <a:rPr lang="ru-RU" sz="1000" dirty="0" smtClean="0"/>
            </a:br>
            <a:endParaRPr lang="ru-RU" sz="1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3562347" cy="267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357298"/>
            <a:ext cx="3657597" cy="27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786190"/>
            <a:ext cx="3333752" cy="250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5" descr="Рисунок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786190"/>
            <a:ext cx="1285884" cy="280441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857232"/>
            <a:ext cx="7772400" cy="1714512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/>
              <a:t>Спасибо </a:t>
            </a: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ru-RU" sz="2000" b="1" i="1" dirty="0" smtClean="0"/>
              <a:t>за активное участие всем учителям начальных классов</a:t>
            </a: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ru-RU" sz="2000" b="1" i="1" dirty="0" smtClean="0"/>
              <a:t> и обучающимся 1-4 классов </a:t>
            </a: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ru-RU" sz="2000" b="1" i="1" dirty="0" smtClean="0"/>
              <a:t>МБОУ «</a:t>
            </a:r>
            <a:r>
              <a:rPr lang="ru-RU" sz="2000" b="1" i="1" dirty="0" err="1" smtClean="0"/>
              <a:t>Якушкинская</a:t>
            </a:r>
            <a:r>
              <a:rPr lang="ru-RU" sz="2000" b="1" i="1" dirty="0" smtClean="0"/>
              <a:t> СОШ</a:t>
            </a:r>
            <a:r>
              <a:rPr lang="ru-RU" sz="1000" b="1" i="1" dirty="0" smtClean="0"/>
              <a:t>».</a:t>
            </a:r>
            <a:endParaRPr lang="ru-RU" sz="1000" dirty="0"/>
          </a:p>
        </p:txBody>
      </p:sp>
      <p:pic>
        <p:nvPicPr>
          <p:cNvPr id="3" name="Picture 13" descr="WEATHER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270156"/>
            <a:ext cx="7929618" cy="373158"/>
          </a:xfrm>
          <a:prstGeom prst="rect">
            <a:avLst/>
          </a:prstGeom>
          <a:noFill/>
        </p:spPr>
      </p:pic>
      <p:pic>
        <p:nvPicPr>
          <p:cNvPr id="4" name="Picture 11" descr="7f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1" y="3841090"/>
            <a:ext cx="2389189" cy="21596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58204" cy="5072098"/>
          </a:xfrm>
        </p:spPr>
        <p:txBody>
          <a:bodyPr>
            <a:noAutofit/>
          </a:bodyPr>
          <a:lstStyle/>
          <a:p>
            <a:pPr lvl="0" algn="l" fontAlgn="base">
              <a:spcAft>
                <a:spcPct val="0"/>
              </a:spcAft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800" b="1" dirty="0" smtClean="0">
                <a:solidFill>
                  <a:srgbClr val="5555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Цели:</a:t>
            </a:r>
            <a:r>
              <a:rPr lang="ru-RU" sz="2800" dirty="0" smtClean="0">
                <a:latin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</a:rPr>
            </a:br>
            <a:r>
              <a:rPr lang="ru-RU" sz="2800" dirty="0" smtClean="0">
                <a:latin typeface="Arial" pitchFamily="34" charset="0"/>
              </a:rPr>
              <a:t>-</a:t>
            </a:r>
            <a:r>
              <a:rPr lang="ru-RU" sz="2800" dirty="0" smtClean="0">
                <a:solidFill>
                  <a:srgbClr val="5555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активизировать познавательную деятельность обучающихся;</a:t>
            </a:r>
            <a:r>
              <a:rPr lang="ru-RU" sz="2800" dirty="0" smtClean="0">
                <a:latin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</a:rPr>
            </a:br>
            <a:r>
              <a:rPr lang="ru-RU" sz="2800" dirty="0" smtClean="0">
                <a:latin typeface="Arial" pitchFamily="34" charset="0"/>
              </a:rPr>
              <a:t>-</a:t>
            </a:r>
            <a:r>
              <a:rPr lang="ru-RU" sz="2800" dirty="0" smtClean="0">
                <a:solidFill>
                  <a:srgbClr val="5555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содействовать развитию творческих способностей;</a:t>
            </a:r>
            <a:r>
              <a:rPr lang="ru-RU" sz="2800" dirty="0" smtClean="0">
                <a:latin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</a:rPr>
            </a:br>
            <a:r>
              <a:rPr lang="ru-RU" sz="2800" dirty="0" smtClean="0">
                <a:latin typeface="Arial" pitchFamily="34" charset="0"/>
              </a:rPr>
              <a:t>-</a:t>
            </a:r>
            <a:r>
              <a:rPr lang="ru-RU" sz="2800" dirty="0" smtClean="0">
                <a:solidFill>
                  <a:srgbClr val="5555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выявлять талантливых обучающихся;</a:t>
            </a:r>
            <a:r>
              <a:rPr lang="ru-RU" sz="2800" dirty="0" smtClean="0">
                <a:latin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</a:rPr>
            </a:br>
            <a:r>
              <a:rPr lang="ru-RU" sz="2800" dirty="0" smtClean="0">
                <a:latin typeface="Arial" pitchFamily="34" charset="0"/>
              </a:rPr>
              <a:t>-</a:t>
            </a:r>
            <a:r>
              <a:rPr lang="ru-RU" sz="2800" dirty="0" smtClean="0">
                <a:solidFill>
                  <a:srgbClr val="5555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формировать ответственность за порученное дело, умение работать в коллективе;</a:t>
            </a:r>
            <a:r>
              <a:rPr lang="ru-RU" sz="2800" dirty="0" smtClean="0">
                <a:latin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</a:rPr>
            </a:br>
            <a:r>
              <a:rPr lang="ru-RU" sz="2800" dirty="0" smtClean="0">
                <a:latin typeface="Arial" pitchFamily="34" charset="0"/>
              </a:rPr>
              <a:t>-</a:t>
            </a:r>
            <a:r>
              <a:rPr lang="ru-RU" sz="2800" dirty="0" smtClean="0">
                <a:solidFill>
                  <a:srgbClr val="5555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воспитывать нравственно-эстетическое отношение к миру.</a:t>
            </a:r>
            <a:r>
              <a:rPr lang="ru-RU" sz="2800" dirty="0" smtClean="0">
                <a:latin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</a:rPr>
            </a:br>
            <a:endParaRPr lang="ru-RU" sz="2800" dirty="0"/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Autofit/>
          </a:bodyPr>
          <a:lstStyle/>
          <a:p>
            <a:pPr lvl="0" algn="l" fontAlgn="base">
              <a:spcAft>
                <a:spcPct val="0"/>
              </a:spcAft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400" dirty="0" smtClean="0">
                <a:solidFill>
                  <a:srgbClr val="5555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  <a:br>
              <a:rPr lang="ru-RU" sz="2400" dirty="0" smtClean="0">
                <a:solidFill>
                  <a:srgbClr val="5555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dirty="0" smtClean="0">
                <a:solidFill>
                  <a:srgbClr val="5555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-создание условий, максимально благоприятствующих получению качественного образования каждым учеником в зависимости от его индивидуальных способностей, наклонностей, культурно-образовательных потребностей;</a:t>
            </a:r>
            <a:r>
              <a:rPr lang="ru-RU" sz="2400" dirty="0" smtClean="0">
                <a:latin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</a:rPr>
            </a:br>
            <a:r>
              <a:rPr lang="ru-RU" sz="2400" dirty="0" smtClean="0">
                <a:latin typeface="Arial" pitchFamily="34" charset="0"/>
              </a:rPr>
              <a:t>-</a:t>
            </a:r>
            <a:r>
              <a:rPr lang="ru-RU" sz="2400" dirty="0" smtClean="0">
                <a:solidFill>
                  <a:srgbClr val="5555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повышение интереса учащихся к учебной деятельности, к познанию действительности и самого себя, а также выработке самодисциплины и самоорганизации;</a:t>
            </a:r>
            <a:r>
              <a:rPr lang="ru-RU" sz="2400" dirty="0" smtClean="0">
                <a:latin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</a:rPr>
            </a:br>
            <a:r>
              <a:rPr lang="ru-RU" sz="2400" dirty="0" smtClean="0">
                <a:latin typeface="Arial" pitchFamily="34" charset="0"/>
              </a:rPr>
              <a:t>-</a:t>
            </a:r>
            <a:r>
              <a:rPr lang="ru-RU" sz="2400" dirty="0" smtClean="0">
                <a:solidFill>
                  <a:srgbClr val="5555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оценка влияния предметной недели на развитие интереса учеников к изучаемым предметам;</a:t>
            </a:r>
            <a:r>
              <a:rPr lang="ru-RU" sz="2400" dirty="0" smtClean="0">
                <a:latin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</a:rPr>
            </a:br>
            <a:r>
              <a:rPr lang="ru-RU" sz="2400" dirty="0" smtClean="0">
                <a:latin typeface="Arial" pitchFamily="34" charset="0"/>
              </a:rPr>
              <a:t>-</a:t>
            </a:r>
            <a:r>
              <a:rPr lang="ru-RU" sz="2400" dirty="0" smtClean="0">
                <a:solidFill>
                  <a:srgbClr val="5555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помощь учителям и ученикам в раскрытии своего творческого потенциала, организаторских способностей;</a:t>
            </a:r>
            <a:r>
              <a:rPr lang="ru-RU" sz="2400" dirty="0" smtClean="0">
                <a:latin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</a:rPr>
            </a:br>
            <a:r>
              <a:rPr lang="ru-RU" sz="2400" dirty="0" smtClean="0">
                <a:latin typeface="Arial" pitchFamily="34" charset="0"/>
              </a:rPr>
              <a:t>-</a:t>
            </a:r>
            <a:r>
              <a:rPr lang="ru-RU" sz="2400" dirty="0" smtClean="0">
                <a:solidFill>
                  <a:srgbClr val="5555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праздничной творческой атмосферы</a:t>
            </a:r>
            <a:r>
              <a:rPr lang="ru-RU" sz="2400" dirty="0" smtClean="0">
                <a:latin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</a:rPr>
            </a:br>
            <a:endParaRPr lang="ru-RU" sz="2400" dirty="0"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Программа недели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37297" y="1397000"/>
          <a:ext cx="5069406" cy="4333033"/>
        </p:xfrm>
        <a:graphic>
          <a:graphicData uri="http://schemas.openxmlformats.org/drawingml/2006/table">
            <a:tbl>
              <a:tblPr/>
              <a:tblGrid>
                <a:gridCol w="1296615"/>
                <a:gridCol w="3772791"/>
              </a:tblGrid>
              <a:tr h="628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3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день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04" marR="57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1" dirty="0">
                          <a:latin typeface="Times New Roman"/>
                          <a:ea typeface="Times New Roman"/>
                          <a:cs typeface="Times New Roman"/>
                        </a:rPr>
                        <a:t>Открытие недели. </a:t>
                      </a:r>
                      <a:endParaRPr lang="ru-RU" sz="900" b="0" i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Турнир смекалистых</a:t>
                      </a:r>
                      <a:endParaRPr lang="ru-RU" sz="9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04" marR="57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2 день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04" marR="57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1">
                          <a:latin typeface="Times New Roman"/>
                          <a:ea typeface="Times New Roman"/>
                          <a:cs typeface="Times New Roman"/>
                        </a:rPr>
                        <a:t>День инсценировок сказок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04" marR="57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50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3 день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04" marR="57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>
                          <a:latin typeface="Times New Roman"/>
                          <a:ea typeface="Times New Roman"/>
                          <a:cs typeface="Times New Roman"/>
                        </a:rPr>
                        <a:t>День знатоков русского языка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04" marR="57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69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04" marR="57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1">
                          <a:latin typeface="Times New Roman"/>
                          <a:ea typeface="Times New Roman"/>
                          <a:cs typeface="Times New Roman"/>
                        </a:rPr>
                        <a:t>День шашечного турнира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04" marR="57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4 день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04" marR="57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300" b="1" i="1">
                          <a:latin typeface="Times New Roman"/>
                          <a:ea typeface="Times New Roman"/>
                          <a:cs typeface="Times New Roman"/>
                        </a:rPr>
                        <a:t>День открытых дверей в 1-4 классах</a:t>
                      </a:r>
                      <a:r>
                        <a:rPr lang="ru-RU" sz="1300" i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300" b="1" i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04" marR="57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5 день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04" marR="57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13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Поле чудес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1300" b="1" i="1" dirty="0">
                          <a:latin typeface="Times New Roman"/>
                          <a:ea typeface="Times New Roman"/>
                          <a:cs typeface="Times New Roman"/>
                        </a:rPr>
                        <a:t>Подведение итогов недели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04" marR="57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Открытие недели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4400" y="2327672"/>
            <a:ext cx="3749675" cy="281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495215">
            <a:off x="4586259" y="3000372"/>
            <a:ext cx="409577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 rot="21310389">
            <a:off x="1895060" y="828110"/>
            <a:ext cx="47935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1"/>
                </a:solidFill>
                <a:ea typeface="Calibri" pitchFamily="34" charset="0"/>
                <a:cs typeface="Times New Roman" pitchFamily="18" charset="0"/>
              </a:rPr>
              <a:t>Первый день.</a:t>
            </a:r>
            <a:endParaRPr lang="en-US" dirty="0" smtClean="0">
              <a:solidFill>
                <a:schemeClr val="accent1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Турнир смекалистых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среди обучающихся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4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классов.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место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класс.</a:t>
            </a:r>
            <a:endParaRPr lang="ru-RU" dirty="0" smtClean="0">
              <a:latin typeface="Arial" pitchFamily="34" charset="0"/>
            </a:endParaRPr>
          </a:p>
        </p:txBody>
      </p:sp>
      <p:pic>
        <p:nvPicPr>
          <p:cNvPr id="6" name="Picture 15" descr="0d7bfbb42edcbbc148491e5164e3ef6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071546"/>
            <a:ext cx="1747326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pPr lvl="0"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accent1"/>
                </a:solidFill>
              </a:rPr>
              <a:t>Второй день.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«Театр здоровья» ( инсценировка сказок) среди обучающихся 1-4 классов МБОУ «</a:t>
            </a:r>
            <a:r>
              <a:rPr lang="ru-RU" sz="1800" dirty="0" err="1" smtClean="0"/>
              <a:t>Якушкинская</a:t>
            </a:r>
            <a:r>
              <a:rPr lang="ru-RU" sz="1800" dirty="0" smtClean="0"/>
              <a:t> СОШ».</a:t>
            </a:r>
            <a:br>
              <a:rPr lang="ru-RU" sz="1800" dirty="0" smtClean="0"/>
            </a:br>
            <a:r>
              <a:rPr lang="ru-RU" sz="1800" dirty="0" smtClean="0"/>
              <a:t>                1 место – филиалы в </a:t>
            </a:r>
            <a:r>
              <a:rPr lang="ru-RU" sz="1800" dirty="0" err="1" smtClean="0"/>
              <a:t>с.Аксумла</a:t>
            </a:r>
            <a:r>
              <a:rPr lang="ru-RU" sz="1800" dirty="0" smtClean="0"/>
              <a:t> и д. </a:t>
            </a:r>
            <a:r>
              <a:rPr lang="ru-RU" sz="1800" dirty="0" err="1" smtClean="0"/>
              <a:t>Илюткино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                2 место – </a:t>
            </a:r>
            <a:r>
              <a:rPr lang="ru-RU" sz="1800" dirty="0" err="1" smtClean="0"/>
              <a:t>Якушкино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                3 место – филиал в </a:t>
            </a:r>
            <a:r>
              <a:rPr lang="ru-RU" sz="1800" dirty="0" err="1" smtClean="0"/>
              <a:t>д.Ерепкино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929066"/>
            <a:ext cx="3500462" cy="262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00628" y="3714752"/>
            <a:ext cx="3749675" cy="281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928802"/>
            <a:ext cx="3714755" cy="278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 descr="37r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643050"/>
            <a:ext cx="2032015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22551">
            <a:off x="864393" y="468672"/>
            <a:ext cx="6453428" cy="1307401"/>
          </a:xfrm>
        </p:spPr>
        <p:txBody>
          <a:bodyPr>
            <a:normAutofit fontScale="90000"/>
          </a:bodyPr>
          <a:lstStyle/>
          <a:p>
            <a:pPr lvl="0"/>
            <a:r>
              <a:rPr lang="ru-RU" sz="2000" dirty="0" smtClean="0">
                <a:solidFill>
                  <a:schemeClr val="accent1"/>
                </a:solidFill>
              </a:rPr>
              <a:t>Третий день.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КВН «Знатоки русского языка» среди обучающихся 3 «я» и 4 «я» классов</a:t>
            </a:r>
            <a:r>
              <a:rPr lang="ru-RU" sz="1000" dirty="0" smtClean="0"/>
              <a:t>.</a:t>
            </a:r>
            <a:br>
              <a:rPr lang="ru-RU" sz="1000" dirty="0" smtClean="0"/>
            </a:br>
            <a:r>
              <a:rPr lang="ru-RU" sz="1400" dirty="0" smtClean="0"/>
              <a:t>1 место – 4 «я» класс.</a:t>
            </a:r>
            <a:r>
              <a:rPr lang="ru-RU" sz="1000" dirty="0" smtClean="0"/>
              <a:t/>
            </a:r>
            <a:br>
              <a:rPr lang="ru-RU" sz="1000" dirty="0" smtClean="0"/>
            </a:br>
            <a:endParaRPr lang="ru-RU" sz="1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33950" y="2327672"/>
            <a:ext cx="3749675" cy="281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786190"/>
            <a:ext cx="3857652" cy="289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 descr="карандаш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2844" y="1"/>
            <a:ext cx="1964519" cy="178592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868478"/>
          </a:xfrm>
        </p:spPr>
        <p:txBody>
          <a:bodyPr>
            <a:noAutofit/>
          </a:bodyPr>
          <a:lstStyle/>
          <a:p>
            <a:pPr lvl="0"/>
            <a:r>
              <a:rPr lang="ru-RU" sz="1800" dirty="0" smtClean="0">
                <a:solidFill>
                  <a:schemeClr val="accent1"/>
                </a:solidFill>
              </a:rPr>
              <a:t/>
            </a:r>
            <a:br>
              <a:rPr lang="ru-RU" sz="1800" dirty="0" smtClean="0">
                <a:solidFill>
                  <a:schemeClr val="accent1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Шашечный турнир среди обучающихся 1-4 классов.</a:t>
            </a:r>
            <a:br>
              <a:rPr lang="ru-RU" sz="1800" dirty="0" smtClean="0"/>
            </a:br>
            <a:r>
              <a:rPr lang="ru-RU" sz="1800" dirty="0" smtClean="0"/>
              <a:t>Победитель среди 1-2 классов – обучающаяся 2 «я» класса</a:t>
            </a:r>
            <a:br>
              <a:rPr lang="ru-RU" sz="1800" dirty="0" smtClean="0"/>
            </a:br>
            <a:r>
              <a:rPr lang="ru-RU" sz="1800" dirty="0" smtClean="0"/>
              <a:t>Иванова Виктория.</a:t>
            </a:r>
            <a:br>
              <a:rPr lang="ru-RU" sz="1800" dirty="0" smtClean="0"/>
            </a:br>
            <a:r>
              <a:rPr lang="ru-RU" sz="1800" dirty="0" smtClean="0"/>
              <a:t>Победитель среди 3-4 классов – обучающийся 3 «я» класса </a:t>
            </a:r>
            <a:br>
              <a:rPr lang="ru-RU" sz="1800" dirty="0" smtClean="0"/>
            </a:br>
            <a:r>
              <a:rPr lang="ru-RU" sz="1800" dirty="0" smtClean="0"/>
              <a:t>Кочнев Данил.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3929066"/>
            <a:ext cx="3749675" cy="281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78592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857628"/>
            <a:ext cx="3643338" cy="273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Scan0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0413" y="1643051"/>
            <a:ext cx="1604991" cy="238681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открытых дверей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Четвёртый день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smtClean="0"/>
              <a:t>был объявлен Днём открытых дверей в начальных классах. В этот день родители обучающихся начальных классов посещали уроки, а после уроков были проведены классные родительские собрания. </a:t>
            </a:r>
            <a:endParaRPr lang="ru-RU" dirty="0"/>
          </a:p>
        </p:txBody>
      </p:sp>
      <p:pic>
        <p:nvPicPr>
          <p:cNvPr id="6" name="Picture 18" descr="2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854569"/>
            <a:ext cx="1884385" cy="2355481"/>
          </a:xfrm>
          <a:prstGeom prst="rect">
            <a:avLst/>
          </a:prstGeom>
          <a:noFill/>
        </p:spPr>
      </p:pic>
      <p:pic>
        <p:nvPicPr>
          <p:cNvPr id="7" name="Picture 12" descr="11m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4071942"/>
            <a:ext cx="2295532" cy="196639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98</TotalTime>
  <Words>117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Неделя начальных классов</vt:lpstr>
      <vt:lpstr>Цели: -активизировать познавательную деятельность обучающихся; -содействовать развитию творческих способностей; -выявлять талантливых обучающихся; -формировать ответственность за порученное дело, умение работать в коллективе; -воспитывать нравственно-эстетическое отношение к миру. </vt:lpstr>
      <vt:lpstr>Задачи: -создание условий, максимально благоприятствующих получению качественного образования каждым учеником в зависимости от его индивидуальных способностей, наклонностей, культурно-образовательных потребностей; -повышение интереса учащихся к учебной деятельности, к познанию действительности и самого себя, а также выработке самодисциплины и самоорганизации; -оценка влияния предметной недели на развитие интереса учеников к изучаемым предметам; -помощь учителям и ученикам в раскрытии своего творческого потенциала, организаторских способностей; -создание праздничной творческой атмосферы </vt:lpstr>
      <vt:lpstr>Программа недели</vt:lpstr>
      <vt:lpstr>Открытие недели </vt:lpstr>
      <vt:lpstr> Второй день. «Театр здоровья» ( инсценировка сказок) среди обучающихся 1-4 классов МБОУ «Якушкинская СОШ».                 1 место – филиалы в с.Аксумла и д. Илюткино.                 2 место – Якушкино.                 3 место – филиал в д.Ерепкино.</vt:lpstr>
      <vt:lpstr>Третий день. КВН «Знатоки русского языка» среди обучающихся 3 «я» и 4 «я» классов. 1 место – 4 «я» класс. </vt:lpstr>
      <vt:lpstr>  Шашечный турнир среди обучающихся 1-4 классов. Победитель среди 1-2 классов – обучающаяся 2 «я» класса Иванова Виктория. Победитель среди 3-4 классов – обучающийся 3 «я» класса  Кочнев Данил. </vt:lpstr>
      <vt:lpstr>День открытых дверей</vt:lpstr>
      <vt:lpstr>  Пятый день. Игра «Поле чудес» среди 2-4 классов. Победитель – обучающийся 4 «я» класса  Сандрюхин Александр. </vt:lpstr>
      <vt:lpstr>Спасибо  за активное участие всем учителям начальных классов  и обучающимся 1-4 классов  МБОУ «Якушкинская СОШ».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начальных классов</dc:title>
  <cp:lastModifiedBy>Admin</cp:lastModifiedBy>
  <cp:revision>16</cp:revision>
  <dcterms:modified xsi:type="dcterms:W3CDTF">2016-01-24T12:27:29Z</dcterms:modified>
</cp:coreProperties>
</file>