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Override8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88" r:id="rId2"/>
    <p:sldId id="260" r:id="rId3"/>
    <p:sldId id="261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85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66FFFF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79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63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1439FB-A20B-4573-B20D-6E3A73AAC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1AC3B-50A3-4E50-9E50-B477E411C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1E7D0-737B-4FF0-84EF-23497CB742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12260-459A-41CD-9BA3-BAD69A49F3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C7940-6606-4A9D-AFF4-90D63B3DBB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04411-D23D-4529-AB70-97338217E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846FF-C8DD-41C4-960E-22834DDB2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B7483-8CB4-42F3-BB4F-2DCE7508D8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27ED4-594B-4FEF-BD7A-0B616D096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94469-5511-48A1-8B04-B7464E20B5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772DB-713A-49EA-9756-B994EBD44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5363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64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65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6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6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6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6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7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53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0776EA7-3D45-4A16-8B55-9CA62B333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37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7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627529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Презентация на тему: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32381" y="1905000"/>
            <a:ext cx="72792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>
                  <a:solidFill>
                    <a:srgbClr val="FFC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Кто такие вепсы?</a:t>
            </a:r>
            <a:endParaRPr lang="ru-RU" sz="5400" b="1" cap="all" spc="0" dirty="0">
              <a:ln>
                <a:solidFill>
                  <a:srgbClr val="FFC000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2381" y="5029200"/>
            <a:ext cx="7279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Подготовила: педагог школы-интернат №28  Калининского района г. Санкт-Петербург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Кравченко Н.А. 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80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447800"/>
            <a:ext cx="9144000" cy="1295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smtClean="0"/>
              <a:t>Начало праздника – чудный перезвон колоколов</a:t>
            </a:r>
          </a:p>
        </p:txBody>
      </p:sp>
      <p:sp>
        <p:nvSpPr>
          <p:cNvPr id="3277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«ДРЕВО ЖИЗНИ»</a:t>
            </a:r>
          </a:p>
        </p:txBody>
      </p:sp>
      <p:pic>
        <p:nvPicPr>
          <p:cNvPr id="32773" name="Picture 5" descr="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057400"/>
            <a:ext cx="6858000" cy="456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  <p:bldP spid="327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447800"/>
            <a:ext cx="9144000" cy="1295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smtClean="0"/>
              <a:t>Выставки прикладного творчества</a:t>
            </a:r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«ДРЕВО ЖИЗНИ»</a:t>
            </a:r>
          </a:p>
        </p:txBody>
      </p:sp>
      <p:pic>
        <p:nvPicPr>
          <p:cNvPr id="33797" name="Picture 5" descr="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981200"/>
            <a:ext cx="48768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3352800"/>
            <a:ext cx="48768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/>
      <p:bldP spid="3379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447800"/>
            <a:ext cx="9144000" cy="1295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smtClean="0"/>
              <a:t>«ЭМЯГУЗ» - вепсская калитка</a:t>
            </a:r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«ДРЕВО ЖИЗНИ»</a:t>
            </a:r>
          </a:p>
        </p:txBody>
      </p:sp>
      <p:pic>
        <p:nvPicPr>
          <p:cNvPr id="34821" name="Picture 5" descr="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352800"/>
            <a:ext cx="48768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 descr="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1981200"/>
            <a:ext cx="472440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/>
      <p:bldP spid="348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447800"/>
            <a:ext cx="9144000" cy="685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/>
              <a:t>Хороводы, качели, катания на лодках, концерты, театрализованные представления</a:t>
            </a:r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«ДРЕВО ЖИЗНИ»</a:t>
            </a:r>
          </a:p>
        </p:txBody>
      </p:sp>
      <p:pic>
        <p:nvPicPr>
          <p:cNvPr id="35846" name="Picture 6" descr="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133600"/>
            <a:ext cx="3200400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7" descr="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3302000"/>
            <a:ext cx="3429000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8" descr="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4595813"/>
            <a:ext cx="3124200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/>
      <p:bldP spid="358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447800"/>
            <a:ext cx="9144000" cy="685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smtClean="0"/>
              <a:t>Ярмарка продажи изделий прикладного творчества</a:t>
            </a: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«ДРЕВО ЖИЗНИ»</a:t>
            </a:r>
          </a:p>
        </p:txBody>
      </p:sp>
      <p:pic>
        <p:nvPicPr>
          <p:cNvPr id="36869" name="Picture 5" descr="Праздник &quot;Древо жизни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133600"/>
            <a:ext cx="584835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/>
      <p:bldP spid="368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447800"/>
            <a:ext cx="5638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Наиболее яркий элемент прикладного творчества вепсов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Символ благополучия и достатка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Символ сытого и здорового ребенка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Это образ замужней женщины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Оберег, ограждающий хозяина от всех негативных явлений (порча, сглаз, неудачи, болезнь…)</a:t>
            </a:r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«ВЕПССКАЯ КУКЛА»</a:t>
            </a:r>
          </a:p>
        </p:txBody>
      </p:sp>
      <p:pic>
        <p:nvPicPr>
          <p:cNvPr id="37893" name="Picture 5" descr="IMG_0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752600"/>
            <a:ext cx="336867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  <p:bldP spid="3789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00042"/>
            <a:ext cx="6000792" cy="768718"/>
          </a:xfrm>
        </p:spPr>
        <p:txBody>
          <a:bodyPr>
            <a:normAutofit/>
          </a:bodyPr>
          <a:lstStyle/>
          <a:p>
            <a:r>
              <a:rPr sz="3600" smtClean="0">
                <a:solidFill>
                  <a:srgbClr val="0000FF"/>
                </a:solidFill>
              </a:rPr>
              <a:t>ОДЕЖДА ВЕПСОВ</a:t>
            </a:r>
            <a:endParaRPr lang="ru-RU" sz="3600" dirty="0">
              <a:solidFill>
                <a:srgbClr val="0000FF"/>
              </a:solidFill>
            </a:endParaRPr>
          </a:p>
        </p:txBody>
      </p:sp>
      <p:pic>
        <p:nvPicPr>
          <p:cNvPr id="4" name="Содержимое 3" descr="images (1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3571876"/>
            <a:ext cx="857250" cy="2066925"/>
          </a:xfrm>
          <a:ln>
            <a:solidFill>
              <a:srgbClr val="FF9900"/>
            </a:solidFill>
          </a:ln>
        </p:spPr>
      </p:pic>
      <p:pic>
        <p:nvPicPr>
          <p:cNvPr id="8" name="Рисунок 7" descr="images (1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2714620"/>
            <a:ext cx="2819400" cy="1619250"/>
          </a:xfrm>
          <a:prstGeom prst="rect">
            <a:avLst/>
          </a:prstGeom>
          <a:ln>
            <a:solidFill>
              <a:srgbClr val="FF99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загруженно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68" y="4214818"/>
            <a:ext cx="1847850" cy="2466975"/>
          </a:xfrm>
          <a:prstGeom prst="rect">
            <a:avLst/>
          </a:prstGeom>
          <a:ln>
            <a:solidFill>
              <a:srgbClr val="FF9900"/>
            </a:solidFill>
          </a:ln>
        </p:spPr>
      </p:pic>
      <p:pic>
        <p:nvPicPr>
          <p:cNvPr id="11" name="Рисунок 10" descr="images (10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1285860"/>
            <a:ext cx="2619375" cy="1743075"/>
          </a:xfrm>
          <a:prstGeom prst="rect">
            <a:avLst/>
          </a:prstGeom>
          <a:ln>
            <a:solidFill>
              <a:srgbClr val="FF9900"/>
            </a:solidFill>
          </a:ln>
        </p:spPr>
      </p:pic>
      <p:pic>
        <p:nvPicPr>
          <p:cNvPr id="12" name="Рисунок 11" descr="images (2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4810" y="4357694"/>
            <a:ext cx="2609850" cy="1704975"/>
          </a:xfrm>
          <a:prstGeom prst="rect">
            <a:avLst/>
          </a:prstGeom>
          <a:ln>
            <a:solidFill>
              <a:srgbClr val="FF99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090457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8385175" cy="7461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FFFF00"/>
                </a:solidFill>
              </a:rPr>
              <a:t>Кто такие вепсы?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685800"/>
            <a:ext cx="8915400" cy="2743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Вепсы (vepsad, veps) происходят от летописной веси, одного из небольших угро-финских племен.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В IX —X вв. вепсы известны под названием «весь», «чухари», «кайваны», позднее «чудь». Иначе вепсы именовались также: бепся, вепсь, вепся (южные и средние вепсы), людиникад, тягалажет (северные).  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smtClean="0"/>
          </a:p>
        </p:txBody>
      </p:sp>
      <p:pic>
        <p:nvPicPr>
          <p:cNvPr id="21508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429000"/>
            <a:ext cx="69342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8385175" cy="7461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FFFF00"/>
                </a:solidFill>
              </a:rPr>
              <a:t>Кто такие вепсы?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685800"/>
            <a:ext cx="892175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Древние арабские историки писали об этих людях: «Они с голубыми глазами, с волосами как лён».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Русь и Весь одновременно приняли христианство. Один из самых почитаемых святых Православной церкви — Александр Свирский — был чудянином, вепсом с реки Ояти.</a:t>
            </a:r>
          </a:p>
        </p:txBody>
      </p:sp>
      <p:pic>
        <p:nvPicPr>
          <p:cNvPr id="22533" name="Picture 5" descr="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370388"/>
            <a:ext cx="3733800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Праздник «Вепсской кадрили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340225"/>
            <a:ext cx="3352800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0"/>
            <a:ext cx="9144000" cy="3048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Винницы тянутся вдоль реки. На правом берегу в центре посёлка в ряду двухэтажных домов возвышается обнесённая лесами деревянная церковь. На табличке значится:  «Винницкий Погост. Памятник архитектуры </a:t>
            </a:r>
            <a:r>
              <a:rPr lang="en-US" smtClean="0"/>
              <a:t>XIX</a:t>
            </a:r>
            <a:r>
              <a:rPr lang="ru-RU" smtClean="0"/>
              <a:t> века».</a:t>
            </a:r>
          </a:p>
        </p:txBody>
      </p:sp>
      <p:pic>
        <p:nvPicPr>
          <p:cNvPr id="26629" name="Picture 5" descr="DSC_02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578100"/>
            <a:ext cx="6400800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0_7cac1_ae79b3a5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581400"/>
            <a:ext cx="19431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Культура и быт вепсов:</a:t>
            </a:r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" y="1524000"/>
            <a:ext cx="8686800" cy="1143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Вепсская изба (pert) - двухэтажная, с двускатной крышей </a:t>
            </a:r>
          </a:p>
        </p:txBody>
      </p:sp>
      <p:pic>
        <p:nvPicPr>
          <p:cNvPr id="27652" name="Рисунок 4" descr="http://www.karvin.ru/files/vepsy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667000"/>
            <a:ext cx="5638800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3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Культура и быт вепсов:</a:t>
            </a:r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" y="1524000"/>
            <a:ext cx="8686800" cy="1143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Широкое использование бересты</a:t>
            </a:r>
          </a:p>
        </p:txBody>
      </p:sp>
      <p:pic>
        <p:nvPicPr>
          <p:cNvPr id="28677" name="Picture 5" descr="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262188"/>
            <a:ext cx="6629400" cy="441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Культура и быт вепсов:</a:t>
            </a: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" y="1524000"/>
            <a:ext cx="8686800" cy="1143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В женской половине дома обязательно располагался ткацкий станок</a:t>
            </a:r>
          </a:p>
        </p:txBody>
      </p:sp>
      <p:pic>
        <p:nvPicPr>
          <p:cNvPr id="29701" name="Picture 5" descr="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667000"/>
            <a:ext cx="60198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Культура и быт вепсов:</a:t>
            </a:r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" y="1371600"/>
            <a:ext cx="8686800" cy="1143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Обнаружены следы почитания леса, животных, птиц, рыб.</a:t>
            </a:r>
          </a:p>
        </p:txBody>
      </p:sp>
      <p:pic>
        <p:nvPicPr>
          <p:cNvPr id="30725" name="Picture 5" descr="desir233e_isphording_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514600"/>
            <a:ext cx="3359150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vepsy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514600"/>
            <a:ext cx="30099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«ДРЕВО ЖИЗНИ»</a:t>
            </a: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Это национальный ежегодный вепсский праздник, который путешествует по Подпорожскому району.</a:t>
            </a:r>
            <a:br>
              <a:rPr lang="ru-RU" smtClean="0"/>
            </a:b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То это село Винницы, то деревня Ярославицы, то устье реки Шокши….</a:t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Трава 3">
    <a:dk1>
      <a:srgbClr val="56925A"/>
    </a:dk1>
    <a:lt1>
      <a:srgbClr val="FFFFFF"/>
    </a:lt1>
    <a:dk2>
      <a:srgbClr val="6FB56D"/>
    </a:dk2>
    <a:lt2>
      <a:srgbClr val="FFFFCC"/>
    </a:lt2>
    <a:accent1>
      <a:srgbClr val="2B877C"/>
    </a:accent1>
    <a:accent2>
      <a:srgbClr val="5A9A5F"/>
    </a:accent2>
    <a:accent3>
      <a:srgbClr val="BBD7BA"/>
    </a:accent3>
    <a:accent4>
      <a:srgbClr val="DADADA"/>
    </a:accent4>
    <a:accent5>
      <a:srgbClr val="ACC3BF"/>
    </a:accent5>
    <a:accent6>
      <a:srgbClr val="518B55"/>
    </a:accent6>
    <a:hlink>
      <a:srgbClr val="99FF33"/>
    </a:hlink>
    <a:folHlink>
      <a:srgbClr val="DDFFBB"/>
    </a:folHlink>
  </a:clrScheme>
</a:themeOverride>
</file>

<file path=ppt/theme/themeOverride2.xml><?xml version="1.0" encoding="utf-8"?>
<a:themeOverride xmlns:a="http://schemas.openxmlformats.org/drawingml/2006/main">
  <a:clrScheme name="Трава 3">
    <a:dk1>
      <a:srgbClr val="56925A"/>
    </a:dk1>
    <a:lt1>
      <a:srgbClr val="FFFFFF"/>
    </a:lt1>
    <a:dk2>
      <a:srgbClr val="6FB56D"/>
    </a:dk2>
    <a:lt2>
      <a:srgbClr val="FFFFCC"/>
    </a:lt2>
    <a:accent1>
      <a:srgbClr val="2B877C"/>
    </a:accent1>
    <a:accent2>
      <a:srgbClr val="5A9A5F"/>
    </a:accent2>
    <a:accent3>
      <a:srgbClr val="BBD7BA"/>
    </a:accent3>
    <a:accent4>
      <a:srgbClr val="DADADA"/>
    </a:accent4>
    <a:accent5>
      <a:srgbClr val="ACC3BF"/>
    </a:accent5>
    <a:accent6>
      <a:srgbClr val="518B55"/>
    </a:accent6>
    <a:hlink>
      <a:srgbClr val="99FF33"/>
    </a:hlink>
    <a:folHlink>
      <a:srgbClr val="DDFFBB"/>
    </a:folHlink>
  </a:clrScheme>
</a:themeOverride>
</file>

<file path=ppt/theme/themeOverride3.xml><?xml version="1.0" encoding="utf-8"?>
<a:themeOverride xmlns:a="http://schemas.openxmlformats.org/drawingml/2006/main">
  <a:clrScheme name="Трава 3">
    <a:dk1>
      <a:srgbClr val="56925A"/>
    </a:dk1>
    <a:lt1>
      <a:srgbClr val="FFFFFF"/>
    </a:lt1>
    <a:dk2>
      <a:srgbClr val="6FB56D"/>
    </a:dk2>
    <a:lt2>
      <a:srgbClr val="FFFFCC"/>
    </a:lt2>
    <a:accent1>
      <a:srgbClr val="2B877C"/>
    </a:accent1>
    <a:accent2>
      <a:srgbClr val="5A9A5F"/>
    </a:accent2>
    <a:accent3>
      <a:srgbClr val="BBD7BA"/>
    </a:accent3>
    <a:accent4>
      <a:srgbClr val="DADADA"/>
    </a:accent4>
    <a:accent5>
      <a:srgbClr val="ACC3BF"/>
    </a:accent5>
    <a:accent6>
      <a:srgbClr val="518B55"/>
    </a:accent6>
    <a:hlink>
      <a:srgbClr val="99FF33"/>
    </a:hlink>
    <a:folHlink>
      <a:srgbClr val="DDFFBB"/>
    </a:folHlink>
  </a:clrScheme>
</a:themeOverride>
</file>

<file path=ppt/theme/themeOverride4.xml><?xml version="1.0" encoding="utf-8"?>
<a:themeOverride xmlns:a="http://schemas.openxmlformats.org/drawingml/2006/main">
  <a:clrScheme name="Трава 3">
    <a:dk1>
      <a:srgbClr val="56925A"/>
    </a:dk1>
    <a:lt1>
      <a:srgbClr val="FFFFFF"/>
    </a:lt1>
    <a:dk2>
      <a:srgbClr val="6FB56D"/>
    </a:dk2>
    <a:lt2>
      <a:srgbClr val="FFFFCC"/>
    </a:lt2>
    <a:accent1>
      <a:srgbClr val="2B877C"/>
    </a:accent1>
    <a:accent2>
      <a:srgbClr val="5A9A5F"/>
    </a:accent2>
    <a:accent3>
      <a:srgbClr val="BBD7BA"/>
    </a:accent3>
    <a:accent4>
      <a:srgbClr val="DADADA"/>
    </a:accent4>
    <a:accent5>
      <a:srgbClr val="ACC3BF"/>
    </a:accent5>
    <a:accent6>
      <a:srgbClr val="518B55"/>
    </a:accent6>
    <a:hlink>
      <a:srgbClr val="99FF33"/>
    </a:hlink>
    <a:folHlink>
      <a:srgbClr val="DDFFBB"/>
    </a:folHlink>
  </a:clrScheme>
</a:themeOverride>
</file>

<file path=ppt/theme/themeOverride5.xml><?xml version="1.0" encoding="utf-8"?>
<a:themeOverride xmlns:a="http://schemas.openxmlformats.org/drawingml/2006/main">
  <a:clrScheme name="Трава 3">
    <a:dk1>
      <a:srgbClr val="56925A"/>
    </a:dk1>
    <a:lt1>
      <a:srgbClr val="FFFFFF"/>
    </a:lt1>
    <a:dk2>
      <a:srgbClr val="6FB56D"/>
    </a:dk2>
    <a:lt2>
      <a:srgbClr val="FFFFCC"/>
    </a:lt2>
    <a:accent1>
      <a:srgbClr val="2B877C"/>
    </a:accent1>
    <a:accent2>
      <a:srgbClr val="5A9A5F"/>
    </a:accent2>
    <a:accent3>
      <a:srgbClr val="BBD7BA"/>
    </a:accent3>
    <a:accent4>
      <a:srgbClr val="DADADA"/>
    </a:accent4>
    <a:accent5>
      <a:srgbClr val="ACC3BF"/>
    </a:accent5>
    <a:accent6>
      <a:srgbClr val="518B55"/>
    </a:accent6>
    <a:hlink>
      <a:srgbClr val="99FF33"/>
    </a:hlink>
    <a:folHlink>
      <a:srgbClr val="DDFFBB"/>
    </a:folHlink>
  </a:clrScheme>
</a:themeOverride>
</file>

<file path=ppt/theme/themeOverride6.xml><?xml version="1.0" encoding="utf-8"?>
<a:themeOverride xmlns:a="http://schemas.openxmlformats.org/drawingml/2006/main">
  <a:clrScheme name="Трава 3">
    <a:dk1>
      <a:srgbClr val="56925A"/>
    </a:dk1>
    <a:lt1>
      <a:srgbClr val="FFFFFF"/>
    </a:lt1>
    <a:dk2>
      <a:srgbClr val="6FB56D"/>
    </a:dk2>
    <a:lt2>
      <a:srgbClr val="FFFFCC"/>
    </a:lt2>
    <a:accent1>
      <a:srgbClr val="2B877C"/>
    </a:accent1>
    <a:accent2>
      <a:srgbClr val="5A9A5F"/>
    </a:accent2>
    <a:accent3>
      <a:srgbClr val="BBD7BA"/>
    </a:accent3>
    <a:accent4>
      <a:srgbClr val="DADADA"/>
    </a:accent4>
    <a:accent5>
      <a:srgbClr val="ACC3BF"/>
    </a:accent5>
    <a:accent6>
      <a:srgbClr val="518B55"/>
    </a:accent6>
    <a:hlink>
      <a:srgbClr val="99FF33"/>
    </a:hlink>
    <a:folHlink>
      <a:srgbClr val="DDFFBB"/>
    </a:folHlink>
  </a:clrScheme>
</a:themeOverride>
</file>

<file path=ppt/theme/themeOverride7.xml><?xml version="1.0" encoding="utf-8"?>
<a:themeOverride xmlns:a="http://schemas.openxmlformats.org/drawingml/2006/main">
  <a:clrScheme name="Трава 3">
    <a:dk1>
      <a:srgbClr val="56925A"/>
    </a:dk1>
    <a:lt1>
      <a:srgbClr val="FFFFFF"/>
    </a:lt1>
    <a:dk2>
      <a:srgbClr val="6FB56D"/>
    </a:dk2>
    <a:lt2>
      <a:srgbClr val="FFFFCC"/>
    </a:lt2>
    <a:accent1>
      <a:srgbClr val="2B877C"/>
    </a:accent1>
    <a:accent2>
      <a:srgbClr val="5A9A5F"/>
    </a:accent2>
    <a:accent3>
      <a:srgbClr val="BBD7BA"/>
    </a:accent3>
    <a:accent4>
      <a:srgbClr val="DADADA"/>
    </a:accent4>
    <a:accent5>
      <a:srgbClr val="ACC3BF"/>
    </a:accent5>
    <a:accent6>
      <a:srgbClr val="518B55"/>
    </a:accent6>
    <a:hlink>
      <a:srgbClr val="99FF33"/>
    </a:hlink>
    <a:folHlink>
      <a:srgbClr val="DDFFBB"/>
    </a:folHlink>
  </a:clrScheme>
</a:themeOverride>
</file>

<file path=ppt/theme/themeOverride8.xml><?xml version="1.0" encoding="utf-8"?>
<a:themeOverride xmlns:a="http://schemas.openxmlformats.org/drawingml/2006/main">
  <a:clrScheme name="Трава 3">
    <a:dk1>
      <a:srgbClr val="56925A"/>
    </a:dk1>
    <a:lt1>
      <a:srgbClr val="FFFFFF"/>
    </a:lt1>
    <a:dk2>
      <a:srgbClr val="6FB56D"/>
    </a:dk2>
    <a:lt2>
      <a:srgbClr val="FFFFCC"/>
    </a:lt2>
    <a:accent1>
      <a:srgbClr val="2B877C"/>
    </a:accent1>
    <a:accent2>
      <a:srgbClr val="5A9A5F"/>
    </a:accent2>
    <a:accent3>
      <a:srgbClr val="BBD7BA"/>
    </a:accent3>
    <a:accent4>
      <a:srgbClr val="DADADA"/>
    </a:accent4>
    <a:accent5>
      <a:srgbClr val="ACC3BF"/>
    </a:accent5>
    <a:accent6>
      <a:srgbClr val="518B55"/>
    </a:accent6>
    <a:hlink>
      <a:srgbClr val="99FF33"/>
    </a:hlink>
    <a:folHlink>
      <a:srgbClr val="DDFFBB"/>
    </a:folHlink>
  </a:clrScheme>
</a:themeOverride>
</file>

<file path=ppt/theme/themeOverride9.xml><?xml version="1.0" encoding="utf-8"?>
<a:themeOverride xmlns:a="http://schemas.openxmlformats.org/drawingml/2006/main">
  <a:clrScheme name="Трава 3">
    <a:dk1>
      <a:srgbClr val="56925A"/>
    </a:dk1>
    <a:lt1>
      <a:srgbClr val="FFFFFF"/>
    </a:lt1>
    <a:dk2>
      <a:srgbClr val="6FB56D"/>
    </a:dk2>
    <a:lt2>
      <a:srgbClr val="FFFFCC"/>
    </a:lt2>
    <a:accent1>
      <a:srgbClr val="2B877C"/>
    </a:accent1>
    <a:accent2>
      <a:srgbClr val="5A9A5F"/>
    </a:accent2>
    <a:accent3>
      <a:srgbClr val="BBD7BA"/>
    </a:accent3>
    <a:accent4>
      <a:srgbClr val="DADADA"/>
    </a:accent4>
    <a:accent5>
      <a:srgbClr val="ACC3BF"/>
    </a:accent5>
    <a:accent6>
      <a:srgbClr val="518B55"/>
    </a:accent6>
    <a:hlink>
      <a:srgbClr val="99FF33"/>
    </a:hlink>
    <a:folHlink>
      <a:srgbClr val="DDFFB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244</TotalTime>
  <Words>256</Words>
  <Application>Microsoft Office PowerPoint</Application>
  <PresentationFormat>Экран (4:3)</PresentationFormat>
  <Paragraphs>39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Трава</vt:lpstr>
      <vt:lpstr>Слайд 1</vt:lpstr>
      <vt:lpstr>Кто такие вепсы?</vt:lpstr>
      <vt:lpstr>Кто такие вепсы?</vt:lpstr>
      <vt:lpstr>Слайд 4</vt:lpstr>
      <vt:lpstr>Культура и быт вепсов:</vt:lpstr>
      <vt:lpstr>Культура и быт вепсов:</vt:lpstr>
      <vt:lpstr>Культура и быт вепсов:</vt:lpstr>
      <vt:lpstr>Культура и быт вепсов:</vt:lpstr>
      <vt:lpstr>«ДРЕВО ЖИЗНИ»</vt:lpstr>
      <vt:lpstr>«ДРЕВО ЖИЗНИ»</vt:lpstr>
      <vt:lpstr>«ДРЕВО ЖИЗНИ»</vt:lpstr>
      <vt:lpstr>«ДРЕВО ЖИЗНИ»</vt:lpstr>
      <vt:lpstr>«ДРЕВО ЖИЗНИ»</vt:lpstr>
      <vt:lpstr>«ДРЕВО ЖИЗНИ»</vt:lpstr>
      <vt:lpstr>«ВЕПССКАЯ КУКЛА»</vt:lpstr>
      <vt:lpstr>ОДЕЖДА ВЕПСОВ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lodb</dc:creator>
  <cp:lastModifiedBy>Aleksey</cp:lastModifiedBy>
  <cp:revision>11</cp:revision>
  <cp:lastPrinted>1601-01-01T00:00:00Z</cp:lastPrinted>
  <dcterms:created xsi:type="dcterms:W3CDTF">1601-01-01T00:00:00Z</dcterms:created>
  <dcterms:modified xsi:type="dcterms:W3CDTF">2016-01-25T17:00:32Z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