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6" r:id="rId2"/>
    <p:sldId id="256" r:id="rId3"/>
    <p:sldId id="269" r:id="rId4"/>
    <p:sldId id="267" r:id="rId5"/>
    <p:sldId id="257" r:id="rId6"/>
    <p:sldId id="261" r:id="rId7"/>
    <p:sldId id="264" r:id="rId8"/>
    <p:sldId id="262" r:id="rId9"/>
    <p:sldId id="263" r:id="rId10"/>
    <p:sldId id="268" r:id="rId11"/>
    <p:sldId id="265" r:id="rId12"/>
    <p:sldId id="270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EE34F-B7EA-4A1A-9167-CD4F0285FE68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4491-E41E-4FB6-9B11-763037D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И- раз- и -два - 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390C-5C04-445B-B938-E26ECCC3A59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– раз – и – 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390C-5C04-445B-B938-E26ECCC3A5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57E71B3-64FF-4440-8CA4-7CDED7C55C63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52A3F35-ECA6-4F20-92DD-B4F98D3C6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4ea1d526c9c313c1f8b65a53e30729f1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5445125"/>
            <a:ext cx="422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9" descr="4ea1d526c9c313c1f8b65a53e30729f1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463" y="5516563"/>
            <a:ext cx="422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acy; 2 &amp;icy;&amp;zcy; 1240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4063360" cy="4063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429309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Звучит мелодия песни «Школьный вальс» (муз. </a:t>
            </a:r>
            <a:r>
              <a:rPr lang="ru-RU" sz="2800" dirty="0" err="1" smtClean="0"/>
              <a:t>Д.Кабалевского</a:t>
            </a:r>
            <a:r>
              <a:rPr lang="ru-RU" sz="2800" dirty="0" smtClean="0"/>
              <a:t>, сл. </a:t>
            </a:r>
            <a:r>
              <a:rPr lang="ru-RU" sz="2800" dirty="0" err="1" smtClean="0"/>
              <a:t>Е.Долматовского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rofa.ru/images/data/cat/2388_big_1344926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06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обозначает твёрдость предшествующего согласного звука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44823"/>
          <a:ext cx="82296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416"/>
                <a:gridCol w="3530184"/>
              </a:tblGrid>
              <a:tr h="798905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60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60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352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60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6632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60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>
            <a:off x="5724128" y="2348880"/>
            <a:ext cx="1152128" cy="504056"/>
          </a:xfrm>
          <a:prstGeom prst="rt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5724128" y="2348880"/>
            <a:ext cx="1152128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5724128" y="3140968"/>
            <a:ext cx="1152128" cy="504056"/>
          </a:xfrm>
          <a:prstGeom prst="rt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868144" y="4149080"/>
            <a:ext cx="1152128" cy="504056"/>
          </a:xfrm>
          <a:prstGeom prst="rt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5940152" y="5085184"/>
            <a:ext cx="1152128" cy="504056"/>
          </a:xfrm>
          <a:prstGeom prst="rt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5724128" y="3140968"/>
            <a:ext cx="1152128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5868144" y="4149080"/>
            <a:ext cx="1152128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5940152" y="5085184"/>
            <a:ext cx="1152128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koalenok.ru/published/publicdata/KOALENOKKK/attachments/SC/products_pictures/lenta_int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76672"/>
            <a:ext cx="9001125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_209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692696"/>
            <a:ext cx="2160240" cy="2048994"/>
          </a:xfrm>
          <a:prstGeom prst="rect">
            <a:avLst/>
          </a:prstGeom>
        </p:spPr>
      </p:pic>
      <p:pic>
        <p:nvPicPr>
          <p:cNvPr id="6" name="Рисунок 5" descr="IMG_2093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620688"/>
            <a:ext cx="1879410" cy="20882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692696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сидеть за столом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492896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правильно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92896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неправильно.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996952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расположить тетрадь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157192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держать ручку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IMG_2094 -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140968"/>
            <a:ext cx="1656184" cy="1803142"/>
          </a:xfrm>
          <a:prstGeom prst="rect">
            <a:avLst/>
          </a:prstGeom>
        </p:spPr>
      </p:pic>
      <p:pic>
        <p:nvPicPr>
          <p:cNvPr id="15" name="Рисунок 14" descr="IMG_209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140968"/>
            <a:ext cx="1782397" cy="18722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1560" y="4797152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неправильно.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4797152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правильно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Рисунок 17" descr="IMG_2095 - коп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5589240"/>
            <a:ext cx="1920943" cy="9361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68144" y="6457890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правильно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Рисунок 19" descr="IMG_209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229199"/>
            <a:ext cx="2016224" cy="13561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83568" y="6457890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неправильно.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8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6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" name="Рисунок 24" descr="IMG_209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-1764704" y="-819472"/>
            <a:ext cx="12961439" cy="9721080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3347864" y="479715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9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3775" flipV="1">
            <a:off x="5613879" y="4216621"/>
            <a:ext cx="2479711" cy="651810"/>
          </a:xfrm>
          <a:prstGeom prst="rect">
            <a:avLst/>
          </a:prstGeom>
          <a:noFill/>
        </p:spPr>
      </p:pic>
      <p:pic>
        <p:nvPicPr>
          <p:cNvPr id="7" name="Рисунок 6" descr="1624118-2ee4fc57886f1592[1]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9512" y="4280211"/>
            <a:ext cx="1512168" cy="257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C -0.24444 0.01111 -0.23872 0.02222 -0.22813 0.0243 C -0.21753 0.02639 -0.2 0.02523 -0.18663 0.01296 C -0.17326 0.00069 -0.15816 -0.02454 -0.14757 -0.04885 C -0.13698 -0.07315 -0.12569 -0.11088 -0.12326 -0.13334 C -0.12083 -0.15579 -0.12604 -0.17153 -0.13299 -0.1838 C -0.13993 -0.19607 -0.15087 -0.2088 -0.16476 -0.20648 C -0.17865 -0.20417 -0.20243 -0.18959 -0.21597 -0.16922 C -0.22951 -0.14885 -0.24028 -0.10857 -0.24635 -0.08473 C -0.25243 -0.06088 -0.25295 -0.04306 -0.2526 -0.02616 C -0.25226 -0.00926 -0.25347 0.0081 -0.24392 0.0162 C -0.23438 0.0243 -0.21076 0.0324 -0.19514 0.02268 C -0.17951 0.01296 -0.16667 -0.00348 -0.15 -0.04236 C -0.13333 -0.08125 -0.09288 -0.21898 -0.09514 -0.21135 C -0.0974 -0.20371 -0.16094 -0.03311 -0.16354 0.00324 C -0.16615 0.03958 -0.12413 0.0118 -0.11111 0.00648 C -0.09809 0.00115 -0.08993 -0.02338 -0.08542 -0.029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_20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460" y="1700807"/>
            <a:ext cx="4096756" cy="369837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843808" y="46531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9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3775" flipV="1">
            <a:off x="5181833" y="3928590"/>
            <a:ext cx="2479711" cy="651810"/>
          </a:xfrm>
          <a:prstGeom prst="rect">
            <a:avLst/>
          </a:prstGeom>
          <a:noFill/>
        </p:spPr>
      </p:pic>
      <p:pic>
        <p:nvPicPr>
          <p:cNvPr id="9" name="Рисунок 8" descr="1624118-2ee4fc57886f1592[1]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9512" y="4280211"/>
            <a:ext cx="1512168" cy="257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C -0.24983 0.02199 -0.24965 0.04398 -0.24011 0.05046 C -0.23056 0.05695 -0.22153 0.07037 -0.19254 0.03912 C -0.16354 0.00787 -0.11302 -0.0581 -0.0658 -0.13657 C -0.01858 -0.21505 0.09236 -0.46389 0.09028 -0.43241 C 0.08819 -0.40092 -0.0507 -0.02569 -0.07795 0.05208 C -0.10521 0.12986 -0.07275 0.05509 -0.07309 0.03426 C -0.07344 0.01343 -0.06858 -0.05069 -0.08038 -0.07315 C -0.09219 -0.0956 -0.12813 -0.10393 -0.14375 -0.10069 C -0.15938 -0.09745 -0.17535 -0.0669 -0.17431 -0.0537 C -0.17327 -0.04051 -0.16389 -0.02546 -0.13768 -0.02106 C -0.11146 -0.01667 -0.03698 -0.02616 -0.01702 -0.02755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s1.ppt4web.ru/images/16566/98129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З</a:t>
            </a:r>
            <a:r>
              <a:rPr lang="ru-RU" sz="4000" b="1" u="sng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адача урока: </a:t>
            </a:r>
          </a:p>
          <a:p>
            <a:r>
              <a:rPr lang="ru-RU" sz="4000" dirty="0" smtClean="0"/>
              <a:t>«</a:t>
            </a:r>
            <a:r>
              <a:rPr lang="ru-RU" sz="4000" dirty="0" smtClean="0"/>
              <a:t>Обсудить роль азбуки в развитии ума человека, познакомиться со звуком [</a:t>
            </a:r>
            <a:r>
              <a:rPr lang="ru-RU" sz="4000" dirty="0" err="1" smtClean="0"/>
              <a:t>a</a:t>
            </a:r>
            <a:r>
              <a:rPr lang="ru-RU" sz="4000" dirty="0" smtClean="0"/>
              <a:t>] и буквой </a:t>
            </a:r>
            <a:r>
              <a:rPr lang="ru-RU" sz="4000" dirty="0" err="1" smtClean="0"/>
              <a:t>Аа</a:t>
            </a:r>
            <a:r>
              <a:rPr lang="ru-RU" sz="4000" dirty="0" smtClean="0"/>
              <a:t>, ролью буквы А в слоге, вспомнить русские народные сказки, познакомиться с лентой букв и местом буквы А на ней, научиться писать строчную и заглавную букву </a:t>
            </a:r>
            <a:r>
              <a:rPr lang="ru-RU" sz="4000" dirty="0" smtClean="0"/>
              <a:t>а А</a:t>
            </a:r>
            <a:r>
              <a:rPr lang="ru-RU" sz="4000" dirty="0" smtClean="0"/>
              <a:t>».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slidespace.ru/2013/10/11/34280/1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Documents and Settings\МамулькА\Рабочий стол\азбука\азбука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88" y="3857625"/>
            <a:ext cx="1054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арбуз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5000"/>
            <a:ext cx="1689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апельсин</a:t>
            </a:r>
            <a:endParaRPr lang="ru-RU" sz="2800" dirty="0">
              <a:solidFill>
                <a:srgbClr val="FF505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38" y="5857875"/>
            <a:ext cx="1295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ананас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1857375"/>
            <a:ext cx="10906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</a:t>
            </a:r>
            <a:endParaRPr lang="ru-RU" sz="2800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63" y="1428750"/>
            <a:ext cx="14906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абрикос</a:t>
            </a:r>
            <a:endParaRPr lang="ru-RU" sz="28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2643188"/>
            <a:ext cx="906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аист</a:t>
            </a:r>
            <a:endParaRPr lang="ru-RU" sz="28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63" y="5357813"/>
            <a:ext cx="12811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Анюта</a:t>
            </a:r>
            <a:endParaRPr lang="ru-RU" sz="2800" dirty="0">
              <a:solidFill>
                <a:srgbClr val="993366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5" y="5357813"/>
            <a:ext cx="1209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500063"/>
            <a:ext cx="171132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анютины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глазки</a:t>
            </a:r>
            <a:endParaRPr lang="ru-RU" sz="280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42" name="Хорда 41"/>
          <p:cNvSpPr/>
          <p:nvPr/>
        </p:nvSpPr>
        <p:spPr>
          <a:xfrm>
            <a:off x="6072188" y="4586288"/>
            <a:ext cx="1785937" cy="2271712"/>
          </a:xfrm>
          <a:prstGeom prst="chord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50" y="571500"/>
            <a:ext cx="1285875" cy="21431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00938" y="357188"/>
            <a:ext cx="1643062" cy="2643187"/>
          </a:xfrm>
          <a:prstGeom prst="ellipse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43125" y="714375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 rot="20573235">
            <a:off x="5402263" y="563563"/>
            <a:ext cx="2000250" cy="4000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357688" y="3643313"/>
            <a:ext cx="1571625" cy="2928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29438" y="3929063"/>
            <a:ext cx="1643062" cy="2928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0" y="5357813"/>
            <a:ext cx="1214438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285875" y="5357813"/>
            <a:ext cx="1643063" cy="12144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5750" y="3286125"/>
            <a:ext cx="2643188" cy="2071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2132857"/>
            <a:ext cx="4100264" cy="30963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2132856"/>
            <a:ext cx="4474840" cy="3993307"/>
          </a:xfrm>
        </p:spPr>
        <p:txBody>
          <a:bodyPr/>
          <a:lstStyle/>
          <a:p>
            <a:pPr algn="r"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УДАРНЫЙ</a:t>
            </a:r>
          </a:p>
          <a:p>
            <a:pPr algn="ctr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</a:t>
            </a:r>
          </a:p>
          <a:p>
            <a:pPr algn="ctr">
              <a:buNone/>
            </a:pPr>
            <a:endParaRPr lang="ru-RU" dirty="0"/>
          </a:p>
          <a:p>
            <a:pPr algn="r"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БЕЗУДАРНЫЙ</a:t>
            </a:r>
          </a:p>
          <a:p>
            <a:pPr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РБУЗ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628800"/>
            <a:ext cx="2088232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7560332" y="2888940"/>
            <a:ext cx="216024" cy="1440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8208404" y="4689140"/>
            <a:ext cx="216024" cy="1440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АРБ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77072"/>
            <a:ext cx="1368152" cy="1399644"/>
          </a:xfrm>
          <a:prstGeom prst="rect">
            <a:avLst/>
          </a:prstGeom>
        </p:spPr>
      </p:pic>
      <p:pic>
        <p:nvPicPr>
          <p:cNvPr id="13" name="Рисунок 12" descr="А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1321487" cy="153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algn="ctr"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 слышим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произносим</a:t>
            </a:r>
          </a:p>
          <a:p>
            <a:pPr algn="ctr">
              <a:buNone/>
            </a:pP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244280" cy="6264696"/>
          </a:xfrm>
        </p:spPr>
        <p:txBody>
          <a:bodyPr/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Буквы мы читаем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пишем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1" descr="УХ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1368152" cy="1368152"/>
          </a:xfrm>
          <a:prstGeom prst="rect">
            <a:avLst/>
          </a:prstGeom>
        </p:spPr>
      </p:pic>
      <p:pic>
        <p:nvPicPr>
          <p:cNvPr id="9" name="Содержимое 13" descr="ГУБЫ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933056"/>
            <a:ext cx="1681506" cy="1080120"/>
          </a:xfrm>
          <a:prstGeom prst="rect">
            <a:avLst/>
          </a:prstGeom>
        </p:spPr>
      </p:pic>
      <p:pic>
        <p:nvPicPr>
          <p:cNvPr id="10" name="Рисунок 9" descr="ЧТЕНИЕ КНИГ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1800200" cy="1800200"/>
          </a:xfrm>
          <a:prstGeom prst="rect">
            <a:avLst/>
          </a:prstGeom>
        </p:spPr>
      </p:pic>
      <p:pic>
        <p:nvPicPr>
          <p:cNvPr id="11" name="Рисунок 10" descr="РУКА С РУЧК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501008"/>
            <a:ext cx="201882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АСТ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096344" cy="4384319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342900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5688124" y="3753036"/>
            <a:ext cx="64807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860032" y="3429000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6660232" y="3429000"/>
            <a:ext cx="1224136" cy="64807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6660232" y="3429000"/>
            <a:ext cx="1224136" cy="64807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120172" y="3753036"/>
            <a:ext cx="1080120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004048" y="2924944"/>
            <a:ext cx="432048" cy="2880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рбуз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РБУ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7401"/>
            <a:ext cx="4038600" cy="41315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429000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42900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012160" y="3429000"/>
            <a:ext cx="936104" cy="50405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6012160" y="3429000"/>
            <a:ext cx="936104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342900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580112" y="3645024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444208" y="2996952"/>
            <a:ext cx="360040" cy="2160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Фокина Л. П. Котя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Котята3</Template>
  <TotalTime>125</TotalTime>
  <Words>157</Words>
  <Application>Microsoft Office PowerPoint</Application>
  <PresentationFormat>Экран (4:3)</PresentationFormat>
  <Paragraphs>53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Фокина Л. П. Котята</vt:lpstr>
      <vt:lpstr>Слайд 1</vt:lpstr>
      <vt:lpstr>Слайд 2</vt:lpstr>
      <vt:lpstr>Слайд 3</vt:lpstr>
      <vt:lpstr>Слайд 4</vt:lpstr>
      <vt:lpstr>Слайд 5</vt:lpstr>
      <vt:lpstr>[а]</vt:lpstr>
      <vt:lpstr>Слайд 7</vt:lpstr>
      <vt:lpstr>астра</vt:lpstr>
      <vt:lpstr>арбуз</vt:lpstr>
      <vt:lpstr>Слайд 10</vt:lpstr>
      <vt:lpstr>Буква а обозначает твёрдость предшествующего согласного звука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Анюта</cp:lastModifiedBy>
  <cp:revision>15</cp:revision>
  <dcterms:created xsi:type="dcterms:W3CDTF">2011-09-18T10:59:36Z</dcterms:created>
  <dcterms:modified xsi:type="dcterms:W3CDTF">2015-09-15T16:02:36Z</dcterms:modified>
</cp:coreProperties>
</file>