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287F827-D036-4286-BA74-7876DCF992C5}" type="datetimeFigureOut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3B36E1A-9D8E-43A6-9A86-76C47E68D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D3A68-DE2D-44AB-9776-DB5613A51B7A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F18A8-0B0C-428C-B22C-7B31337AC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BDEC8-BDC7-43F7-8716-D07D55698C7C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7FEBC-AFA4-4D21-A50B-E19D60197DD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DE039-2702-4F87-93CD-02BB6CD8809B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5C62A-2778-428B-B2E6-C6112DC13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CAFD5-81D4-41B5-95C1-48C0F1257F52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CF2F4D-2AB9-462A-AD96-C8D2597E80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76F67-43FA-4D51-BFD3-0042EC91872D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8FE62-6CD0-478F-878E-8D4B807EFD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AC9BD2-9420-4BF8-BC78-EC6C95DABFC7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A6900-362D-4740-A16E-A3C5CEB9F5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3295FA-2904-418F-9909-92720E080C16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61E49-70C2-4F68-B51A-799532673C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B5EE-A871-4039-A4AD-2D1AB44D3625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8CE0FF-2002-4D9C-9AA6-35B3094ACD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9B6E4-8E08-46C7-93BA-B93FFF353FA2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ACD53-8BD0-4B43-A4BD-E2E17AB027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91C19E-17F5-427B-BF23-ABAA12C380F0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921D4-F713-4FE6-BADE-913AD65CAB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DCAAB3-C6F8-4C5A-942E-BE4D31AB0A09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0D5D5-DA31-4CA8-A7DC-6D63BEEDBE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6000"/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59809C-B47D-4290-8A60-826674321E29}" type="datetime1">
              <a:rPr lang="ru-RU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163E571-3CFE-430B-9574-A20738A871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67544" y="692696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900" b="1" dirty="0" smtClean="0">
                <a:latin typeface="+mn-lt"/>
              </a:rPr>
              <a:t>Б</a:t>
            </a: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ОУ «Тарская гимназия № 1 им. А.М.Луппова»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муниципального образования Тарского  района Омской области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9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Родительское собрание в 1 классе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2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«Поощрение и наказание </a:t>
            </a:r>
          </a:p>
          <a:p>
            <a:pPr marL="342900" marR="0" lvl="0" indent="-342900" algn="ct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ребенка в семье».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     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9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                                      </a:t>
            </a: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Автор разработки:</a:t>
            </a: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                                            учитель начальных классов</a:t>
            </a: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БОУ «Тарская гимназия №1 им. А.М.Луппова» </a:t>
            </a: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Тарского муниципального района Омской области </a:t>
            </a: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Calisto MT" pitchFamily="18" charset="0"/>
                <a:ea typeface="+mn-ea"/>
                <a:cs typeface="+mn-cs"/>
              </a:rPr>
              <a:t>                                      АКИМОВА ЕЛЕНА ЮРЬЕВНА</a:t>
            </a:r>
          </a:p>
          <a:p>
            <a:pPr marL="342900" marR="0" lvl="0" indent="-342900" algn="r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     </a:t>
            </a:r>
            <a:r>
              <a:rPr lang="ru-RU" sz="3600" dirty="0" smtClean="0">
                <a:solidFill>
                  <a:srgbClr val="0000FF"/>
                </a:solidFill>
              </a:rPr>
              <a:t>Вместе </a:t>
            </a:r>
            <a:r>
              <a:rPr lang="ru-RU" sz="3600" dirty="0" smtClean="0">
                <a:solidFill>
                  <a:srgbClr val="0000FF"/>
                </a:solidFill>
              </a:rPr>
              <a:t>с тем не следует слишком увлекаться поощрениями. Чрезмерное </a:t>
            </a:r>
            <a:r>
              <a:rPr lang="ru-RU" sz="3600" dirty="0" err="1" smtClean="0">
                <a:solidFill>
                  <a:srgbClr val="0000FF"/>
                </a:solidFill>
              </a:rPr>
              <a:t>заласкивание</a:t>
            </a:r>
            <a:r>
              <a:rPr lang="ru-RU" sz="3600" dirty="0" smtClean="0">
                <a:solidFill>
                  <a:srgbClr val="0000FF"/>
                </a:solidFill>
              </a:rPr>
              <a:t>, захваливание порождают самодовольство, тщеславие, эгоизм.</a:t>
            </a:r>
            <a:r>
              <a:rPr lang="ru-RU" sz="3600" dirty="0" smtClean="0">
                <a:solidFill>
                  <a:srgbClr val="D60093"/>
                </a:solidFill>
              </a:rPr>
              <a:t> </a:t>
            </a:r>
            <a:r>
              <a:rPr lang="ru-RU" sz="3600" dirty="0" smtClean="0">
                <a:solidFill>
                  <a:srgbClr val="0000FF"/>
                </a:solidFill>
              </a:rPr>
              <a:t>При частых необоснованных поощрениях дети привыкают к ним и не ценят.</a:t>
            </a:r>
            <a:endParaRPr lang="ru-RU" sz="36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 сожалению, бывает так: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700808"/>
            <a:ext cx="8229600" cy="2664296"/>
          </a:xfrm>
        </p:spPr>
        <p:txBody>
          <a:bodyPr/>
          <a:lstStyle/>
          <a:p>
            <a:pPr algn="ctr">
              <a:buNone/>
            </a:pPr>
            <a:r>
              <a:rPr lang="ru-RU" sz="4000" b="1" dirty="0" smtClean="0">
                <a:solidFill>
                  <a:srgbClr val="0000FF"/>
                </a:solidFill>
              </a:rPr>
              <a:t>Если </a:t>
            </a:r>
            <a:r>
              <a:rPr lang="ru-RU" sz="4000" b="1" dirty="0" smtClean="0">
                <a:solidFill>
                  <a:srgbClr val="0000FF"/>
                </a:solidFill>
              </a:rPr>
              <a:t>ребенок ведет себя хорошо, </a:t>
            </a:r>
            <a:r>
              <a:rPr lang="ru-RU" sz="4000" b="1" dirty="0" smtClean="0">
                <a:solidFill>
                  <a:srgbClr val="0000FF"/>
                </a:solidFill>
              </a:rPr>
              <a:t>то </a:t>
            </a:r>
            <a:r>
              <a:rPr lang="ru-RU" sz="4000" b="1" dirty="0" smtClean="0">
                <a:solidFill>
                  <a:srgbClr val="0000FF"/>
                </a:solidFill>
              </a:rPr>
              <a:t>родители не обращают </a:t>
            </a:r>
            <a:r>
              <a:rPr lang="ru-RU" sz="4000" b="1" dirty="0" smtClean="0">
                <a:solidFill>
                  <a:srgbClr val="0000FF"/>
                </a:solidFill>
              </a:rPr>
              <a:t>на </a:t>
            </a:r>
            <a:r>
              <a:rPr lang="ru-RU" sz="4000" b="1" dirty="0" smtClean="0">
                <a:solidFill>
                  <a:srgbClr val="0000FF"/>
                </a:solidFill>
              </a:rPr>
              <a:t>него внимания, </a:t>
            </a:r>
            <a:r>
              <a:rPr lang="ru-RU" sz="4000" b="1" dirty="0" smtClean="0">
                <a:solidFill>
                  <a:srgbClr val="0000FF"/>
                </a:solidFill>
              </a:rPr>
              <a:t>а </a:t>
            </a:r>
            <a:r>
              <a:rPr lang="ru-RU" sz="4000" b="1" dirty="0" smtClean="0">
                <a:solidFill>
                  <a:srgbClr val="0000FF"/>
                </a:solidFill>
              </a:rPr>
              <a:t>если плохо – то наказывают.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6" name="Picture 1" descr="C:\Documents and Settings\Вадим\Мои документы\Девочка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4293096"/>
            <a:ext cx="3129136" cy="208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22000" r="-2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Правила наказания детей</a:t>
            </a:r>
            <a:r>
              <a:rPr lang="ru-RU" sz="3600" dirty="0" smtClean="0">
                <a:solidFill>
                  <a:srgbClr val="00B050"/>
                </a:solidFill>
              </a:rPr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268760"/>
            <a:ext cx="6912768" cy="5174035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  <a:r>
              <a:rPr lang="ru-RU" sz="2400" b="1" dirty="0" smtClean="0">
                <a:solidFill>
                  <a:srgbClr val="FF0000"/>
                </a:solidFill>
              </a:rPr>
              <a:t>При </a:t>
            </a:r>
            <a:r>
              <a:rPr lang="ru-RU" sz="2400" b="1" dirty="0" smtClean="0">
                <a:solidFill>
                  <a:srgbClr val="FF0000"/>
                </a:solidFill>
              </a:rPr>
              <a:t>любом </a:t>
            </a:r>
            <a:r>
              <a:rPr lang="ru-RU" sz="2400" b="1" dirty="0" smtClean="0">
                <a:solidFill>
                  <a:srgbClr val="FF0000"/>
                </a:solidFill>
              </a:rPr>
              <a:t>наказании ребенок </a:t>
            </a:r>
            <a:r>
              <a:rPr lang="ru-RU" sz="2400" b="1" dirty="0" smtClean="0">
                <a:solidFill>
                  <a:srgbClr val="FF0000"/>
                </a:solidFill>
              </a:rPr>
              <a:t>должен быть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уверен</a:t>
            </a:r>
            <a:r>
              <a:rPr lang="ru-RU" sz="2400" b="1" dirty="0" smtClean="0">
                <a:solidFill>
                  <a:srgbClr val="FF0000"/>
                </a:solidFill>
              </a:rPr>
              <a:t>, что </a:t>
            </a:r>
            <a:r>
              <a:rPr lang="ru-RU" sz="2400" b="1" dirty="0" smtClean="0">
                <a:solidFill>
                  <a:srgbClr val="FF0000"/>
                </a:solidFill>
              </a:rPr>
              <a:t>его по-прежнему любят</a:t>
            </a:r>
            <a:r>
              <a:rPr lang="ru-RU" sz="2400" b="1" dirty="0" smtClean="0">
                <a:solidFill>
                  <a:srgbClr val="FF0000"/>
                </a:solidFill>
              </a:rPr>
              <a:t>, и даже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будучи </a:t>
            </a:r>
            <a:r>
              <a:rPr lang="ru-RU" sz="2400" b="1" dirty="0" smtClean="0">
                <a:solidFill>
                  <a:srgbClr val="FF0000"/>
                </a:solidFill>
              </a:rPr>
              <a:t>наказанным, он не </a:t>
            </a:r>
            <a:r>
              <a:rPr lang="ru-RU" sz="2400" b="1" dirty="0" smtClean="0">
                <a:solidFill>
                  <a:srgbClr val="FF0000"/>
                </a:solidFill>
              </a:rPr>
              <a:t>остается </a:t>
            </a:r>
            <a:r>
              <a:rPr lang="ru-RU" sz="2400" b="1" dirty="0" smtClean="0">
                <a:solidFill>
                  <a:srgbClr val="FF0000"/>
                </a:solidFill>
              </a:rPr>
              <a:t>без </a:t>
            </a:r>
            <a:endParaRPr lang="ru-RU" sz="24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родительской </a:t>
            </a:r>
            <a:r>
              <a:rPr lang="ru-RU" sz="2400" b="1" dirty="0" smtClean="0">
                <a:solidFill>
                  <a:srgbClr val="FF0000"/>
                </a:solidFill>
              </a:rPr>
              <a:t>любви.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336600"/>
                </a:solidFill>
              </a:rPr>
              <a:t> </a:t>
            </a:r>
            <a:r>
              <a:rPr lang="ru-RU" sz="2400" b="1" dirty="0" smtClean="0">
                <a:solidFill>
                  <a:srgbClr val="336600"/>
                </a:solidFill>
              </a:rPr>
              <a:t> Наказание </a:t>
            </a:r>
            <a:r>
              <a:rPr lang="ru-RU" sz="2400" b="1" dirty="0" smtClean="0">
                <a:solidFill>
                  <a:srgbClr val="336600"/>
                </a:solidFill>
              </a:rPr>
              <a:t>должно </a:t>
            </a:r>
            <a:r>
              <a:rPr lang="ru-RU" sz="2400" b="1" dirty="0" smtClean="0">
                <a:solidFill>
                  <a:srgbClr val="336600"/>
                </a:solidFill>
              </a:rPr>
              <a:t>быть соразмерно </a:t>
            </a:r>
            <a:r>
              <a:rPr lang="ru-RU" sz="2400" b="1" dirty="0" smtClean="0">
                <a:solidFill>
                  <a:srgbClr val="336600"/>
                </a:solidFill>
              </a:rPr>
              <a:t>проступку.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70C0"/>
                </a:solidFill>
              </a:rPr>
              <a:t> 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Ребенок должен быть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информирован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 том, за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акие проступки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последует наказание и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какой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форме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, чтобы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ребенка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было путаницы из-за </a:t>
            </a:r>
            <a:endParaRPr lang="ru-RU" sz="24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непоследовательного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поведения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взрослых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   </a:t>
            </a:r>
            <a:r>
              <a:rPr lang="ru-RU" sz="2400" b="1" dirty="0" smtClean="0">
                <a:solidFill>
                  <a:srgbClr val="7030A0"/>
                </a:solidFill>
              </a:rPr>
              <a:t>При </a:t>
            </a:r>
            <a:r>
              <a:rPr lang="ru-RU" sz="2400" b="1" dirty="0" smtClean="0">
                <a:solidFill>
                  <a:srgbClr val="7030A0"/>
                </a:solidFill>
              </a:rPr>
              <a:t>любом наказании детей они не должны </a:t>
            </a:r>
            <a:endParaRPr lang="ru-RU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б</a:t>
            </a:r>
            <a:r>
              <a:rPr lang="ru-RU" sz="2400" b="1" dirty="0" smtClean="0">
                <a:solidFill>
                  <a:srgbClr val="7030A0"/>
                </a:solidFill>
              </a:rPr>
              <a:t>ыть лишены </a:t>
            </a:r>
            <a:r>
              <a:rPr lang="ru-RU" sz="2400" b="1" dirty="0" smtClean="0">
                <a:solidFill>
                  <a:srgbClr val="7030A0"/>
                </a:solidFill>
              </a:rPr>
              <a:t>удовлетворения их </a:t>
            </a:r>
            <a:r>
              <a:rPr lang="ru-RU" sz="2400" b="1" dirty="0" smtClean="0">
                <a:solidFill>
                  <a:srgbClr val="7030A0"/>
                </a:solidFill>
              </a:rPr>
              <a:t>биологических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7030A0"/>
                </a:solidFill>
              </a:rPr>
              <a:t> и физиологических </a:t>
            </a:r>
            <a:r>
              <a:rPr lang="ru-RU" sz="2400" b="1" dirty="0" smtClean="0">
                <a:solidFill>
                  <a:srgbClr val="7030A0"/>
                </a:solidFill>
              </a:rPr>
              <a:t>потребностей.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 smtClean="0"/>
          </a:p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86608" y="260648"/>
            <a:ext cx="6357392" cy="4525963"/>
          </a:xfrm>
        </p:spPr>
        <p:txBody>
          <a:bodyPr/>
          <a:lstStyle/>
          <a:p>
            <a:pPr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 У </a:t>
            </a: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маленького ребенка плохо развито чувство времени. Поэтому такая формулировка, как «Если ты будешь всю неделю убирать за собой игрушки, то в воскресенье я куплю тебе новый диск с мультфильмами» неприемлема. Ребенок плохо понимает, что такое неделя.</a:t>
            </a:r>
          </a:p>
          <a:p>
            <a:pPr>
              <a:buNone/>
              <a:defRPr/>
            </a:pPr>
            <a:r>
              <a:rPr lang="ru-RU" sz="2400" b="1" dirty="0" smtClean="0"/>
              <a:t> </a:t>
            </a:r>
            <a:endParaRPr lang="ru-RU" sz="1800" b="1" dirty="0" smtClean="0"/>
          </a:p>
          <a:p>
            <a:pPr>
              <a:buNone/>
              <a:defRPr/>
            </a:pPr>
            <a:r>
              <a:rPr lang="ru-RU" sz="2400" b="1" dirty="0" smtClean="0">
                <a:solidFill>
                  <a:srgbClr val="00B050"/>
                </a:solidFill>
              </a:rPr>
              <a:t>          </a:t>
            </a:r>
            <a:r>
              <a:rPr lang="ru-RU" sz="2400" b="1" dirty="0" smtClean="0">
                <a:solidFill>
                  <a:srgbClr val="00B050"/>
                </a:solidFill>
              </a:rPr>
              <a:t>Лучше завести специальный календарь, и в конце каждого дня вместе с ребенком совместно «выставлять оценку» за пройденный день, отмечая его определенным цветом: красный – отлично, оранжевый – хорошо, желтый – средненько, а зеленый – плохо. В конце недели ребенок сам увидит, какой была его неделя.</a:t>
            </a:r>
          </a:p>
          <a:p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51720" y="404664"/>
            <a:ext cx="7416824" cy="4525963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rgbClr val="9900FF"/>
                </a:solidFill>
              </a:rPr>
              <a:t>       </a:t>
            </a:r>
            <a:r>
              <a:rPr lang="ru-RU" sz="4400" b="1" dirty="0" smtClean="0">
                <a:solidFill>
                  <a:srgbClr val="9900FF"/>
                </a:solidFill>
              </a:rPr>
              <a:t>Не </a:t>
            </a:r>
            <a:r>
              <a:rPr lang="ru-RU" sz="4400" b="1" dirty="0" smtClean="0">
                <a:solidFill>
                  <a:srgbClr val="9900FF"/>
                </a:solidFill>
              </a:rPr>
              <a:t>наказания </a:t>
            </a:r>
            <a:r>
              <a:rPr lang="ru-RU" sz="4400" b="1" dirty="0" smtClean="0">
                <a:solidFill>
                  <a:srgbClr val="9900FF"/>
                </a:solidFill>
              </a:rPr>
              <a:t>должен</a:t>
            </a:r>
          </a:p>
          <a:p>
            <a:pPr>
              <a:lnSpc>
                <a:spcPct val="80000"/>
              </a:lnSpc>
              <a:buNone/>
            </a:pPr>
            <a:r>
              <a:rPr lang="ru-RU" sz="4400" b="1" dirty="0" smtClean="0">
                <a:solidFill>
                  <a:srgbClr val="9900FF"/>
                </a:solidFill>
              </a:rPr>
              <a:t> </a:t>
            </a:r>
            <a:r>
              <a:rPr lang="ru-RU" sz="4400" b="1" dirty="0" smtClean="0">
                <a:solidFill>
                  <a:srgbClr val="9900FF"/>
                </a:solidFill>
              </a:rPr>
              <a:t>бояться </a:t>
            </a:r>
            <a:r>
              <a:rPr lang="ru-RU" sz="4400" b="1" dirty="0" smtClean="0">
                <a:solidFill>
                  <a:srgbClr val="9900FF"/>
                </a:solidFill>
              </a:rPr>
              <a:t>ребенок</a:t>
            </a:r>
            <a:r>
              <a:rPr lang="ru-RU" sz="4400" b="1" dirty="0" smtClean="0">
                <a:solidFill>
                  <a:srgbClr val="9900FF"/>
                </a:solidFill>
              </a:rPr>
              <a:t>, не гнева,</a:t>
            </a:r>
          </a:p>
          <a:p>
            <a:pPr>
              <a:lnSpc>
                <a:spcPct val="80000"/>
              </a:lnSpc>
              <a:buNone/>
            </a:pPr>
            <a:r>
              <a:rPr lang="ru-RU" sz="4400" b="1" dirty="0" smtClean="0">
                <a:solidFill>
                  <a:srgbClr val="9900FF"/>
                </a:solidFill>
              </a:rPr>
              <a:t> а Вашего огорчения</a:t>
            </a:r>
            <a:r>
              <a:rPr lang="ru-RU" sz="4400" b="1" dirty="0" smtClean="0">
                <a:solidFill>
                  <a:srgbClr val="9900FF"/>
                </a:solidFill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ru-RU" sz="4400" b="1" dirty="0" smtClean="0">
                <a:solidFill>
                  <a:srgbClr val="CC0000"/>
                </a:solidFill>
              </a:rPr>
              <a:t>      Постарайтесь </a:t>
            </a:r>
            <a:r>
              <a:rPr lang="ru-RU" sz="4400" b="1" dirty="0" smtClean="0">
                <a:solidFill>
                  <a:srgbClr val="CC0000"/>
                </a:solidFill>
              </a:rPr>
              <a:t>пробудить чувство совести, помогите осознать ошибку,  желание исправить её.</a:t>
            </a:r>
            <a:endParaRPr lang="ru-RU" sz="4400" b="1" dirty="0" smtClean="0">
              <a:solidFill>
                <a:srgbClr val="9900FF"/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pic>
        <p:nvPicPr>
          <p:cNvPr id="6" name="Picture 4" descr="C:\Documents and Settings\Вадим\Мои документы\Дети и родители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4221088"/>
            <a:ext cx="2799750" cy="2249190"/>
          </a:xfrm>
          <a:prstGeom prst="rect">
            <a:avLst/>
          </a:prstGeom>
          <a:noFill/>
          <a:ln>
            <a:solidFill>
              <a:schemeClr val="accent2">
                <a:lumMod val="75000"/>
                <a:alpha val="82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1772816"/>
            <a:ext cx="6563072" cy="922114"/>
          </a:xfrm>
        </p:spPr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Родители, помните!</a:t>
            </a:r>
            <a:endParaRPr lang="ru-RU" sz="4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59632" y="2609528"/>
            <a:ext cx="7884368" cy="4248472"/>
          </a:xfrm>
        </p:spPr>
        <p:txBody>
          <a:bodyPr/>
          <a:lstStyle/>
          <a:p>
            <a:pPr>
              <a:buNone/>
              <a:defRPr/>
            </a:pPr>
            <a:r>
              <a:rPr lang="ru-RU" sz="2000" dirty="0" smtClean="0"/>
              <a:t>     </a:t>
            </a:r>
            <a:r>
              <a:rPr lang="ru-RU" sz="2000" b="1" dirty="0" smtClean="0">
                <a:solidFill>
                  <a:srgbClr val="FF00FF"/>
                </a:solidFill>
              </a:rPr>
              <a:t>Наказывайте ребенка только в том случае, </a:t>
            </a:r>
            <a:r>
              <a:rPr lang="ru-RU" sz="2000" b="1" dirty="0" smtClean="0">
                <a:solidFill>
                  <a:srgbClr val="FF00FF"/>
                </a:solidFill>
              </a:rPr>
              <a:t>когда без </a:t>
            </a:r>
            <a:r>
              <a:rPr lang="ru-RU" sz="2000" b="1" dirty="0" smtClean="0">
                <a:solidFill>
                  <a:srgbClr val="FF00FF"/>
                </a:solidFill>
              </a:rPr>
              <a:t>наказания </a:t>
            </a:r>
            <a:endParaRPr lang="ru-RU" sz="2000" b="1" dirty="0" smtClean="0">
              <a:solidFill>
                <a:srgbClr val="FF00FF"/>
              </a:solidFill>
            </a:endParaRPr>
          </a:p>
          <a:p>
            <a:pPr>
              <a:buNone/>
              <a:defRPr/>
            </a:pPr>
            <a:r>
              <a:rPr lang="ru-RU" sz="2000" b="1" dirty="0" smtClean="0">
                <a:solidFill>
                  <a:srgbClr val="FF00FF"/>
                </a:solidFill>
              </a:rPr>
              <a:t>нельзя обойтись</a:t>
            </a:r>
            <a:r>
              <a:rPr lang="ru-RU" sz="2000" b="1" dirty="0" smtClean="0">
                <a:solidFill>
                  <a:srgbClr val="FF00FF"/>
                </a:solidFill>
              </a:rPr>
              <a:t>, когда оно явно </a:t>
            </a:r>
            <a:r>
              <a:rPr lang="ru-RU" sz="2000" b="1" dirty="0" smtClean="0">
                <a:solidFill>
                  <a:srgbClr val="FF00FF"/>
                </a:solidFill>
              </a:rPr>
              <a:t>целесообразно</a:t>
            </a:r>
            <a:r>
              <a:rPr lang="ru-RU" sz="2000" b="1" dirty="0" smtClean="0"/>
              <a:t>.</a:t>
            </a:r>
          </a:p>
          <a:p>
            <a:pPr>
              <a:buNone/>
              <a:defRPr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0000FF"/>
                </a:solidFill>
              </a:rPr>
              <a:t>Контролируйте </a:t>
            </a:r>
            <a:r>
              <a:rPr lang="ru-RU" sz="2000" b="1" dirty="0" smtClean="0">
                <a:solidFill>
                  <a:srgbClr val="0000FF"/>
                </a:solidFill>
              </a:rPr>
              <a:t>поведение ребёнка, старайтесь </a:t>
            </a:r>
            <a:r>
              <a:rPr lang="ru-RU" sz="2000" b="1" dirty="0" smtClean="0">
                <a:solidFill>
                  <a:srgbClr val="FF0000"/>
                </a:solidFill>
              </a:rPr>
              <a:t>предупредить</a:t>
            </a:r>
            <a:r>
              <a:rPr lang="ru-RU" sz="2000" b="1" dirty="0" smtClean="0"/>
              <a:t> </a:t>
            </a:r>
          </a:p>
          <a:p>
            <a:pPr>
              <a:buNone/>
              <a:defRPr/>
            </a:pPr>
            <a:r>
              <a:rPr lang="ru-RU" sz="2000" b="1" dirty="0" smtClean="0">
                <a:solidFill>
                  <a:srgbClr val="0000FF"/>
                </a:solidFill>
              </a:rPr>
              <a:t>возможные </a:t>
            </a:r>
            <a:r>
              <a:rPr lang="ru-RU" sz="2000" b="1" dirty="0" smtClean="0">
                <a:solidFill>
                  <a:srgbClr val="0000FF"/>
                </a:solidFill>
              </a:rPr>
              <a:t>отрицательные поступки.</a:t>
            </a:r>
            <a:r>
              <a:rPr lang="ru-RU" sz="2000" b="1" dirty="0" smtClean="0"/>
              <a:t>           </a:t>
            </a:r>
          </a:p>
          <a:p>
            <a:pPr>
              <a:buNone/>
              <a:defRPr/>
            </a:pPr>
            <a:r>
              <a:rPr lang="ru-RU" sz="2000" b="1" dirty="0" smtClean="0">
                <a:solidFill>
                  <a:srgbClr val="00B050"/>
                </a:solidFill>
              </a:rPr>
              <a:t>     </a:t>
            </a:r>
            <a:r>
              <a:rPr lang="ru-RU" sz="2000" b="1" dirty="0" smtClean="0">
                <a:solidFill>
                  <a:srgbClr val="00B050"/>
                </a:solidFill>
              </a:rPr>
              <a:t>Важно </a:t>
            </a:r>
            <a:r>
              <a:rPr lang="ru-RU" sz="2000" b="1" dirty="0" smtClean="0">
                <a:solidFill>
                  <a:srgbClr val="00B050"/>
                </a:solidFill>
              </a:rPr>
              <a:t>подчеркнуть, что наказывается </a:t>
            </a:r>
            <a:r>
              <a:rPr lang="ru-RU" sz="2000" b="1" dirty="0" smtClean="0">
                <a:solidFill>
                  <a:srgbClr val="FF0000"/>
                </a:solidFill>
              </a:rPr>
              <a:t>поступок</a:t>
            </a:r>
            <a:r>
              <a:rPr lang="ru-RU" sz="2000" b="1" dirty="0" smtClean="0"/>
              <a:t>, </a:t>
            </a:r>
            <a:r>
              <a:rPr lang="ru-RU" sz="2000" b="1" dirty="0" smtClean="0">
                <a:solidFill>
                  <a:srgbClr val="00B050"/>
                </a:solidFill>
              </a:rPr>
              <a:t>а </a:t>
            </a:r>
            <a:r>
              <a:rPr lang="ru-RU" sz="2000" b="1" dirty="0" smtClean="0">
                <a:solidFill>
                  <a:srgbClr val="00B050"/>
                </a:solidFill>
              </a:rPr>
              <a:t> не </a:t>
            </a:r>
            <a:r>
              <a:rPr lang="ru-RU" sz="2000" b="1" dirty="0" smtClean="0">
                <a:solidFill>
                  <a:srgbClr val="FF0000"/>
                </a:solidFill>
              </a:rPr>
              <a:t>личность</a:t>
            </a:r>
            <a:r>
              <a:rPr lang="ru-RU" sz="2000" b="1" dirty="0" smtClean="0"/>
              <a:t>.</a:t>
            </a:r>
          </a:p>
          <a:p>
            <a:pPr>
              <a:buNone/>
              <a:defRPr/>
            </a:pPr>
            <a:r>
              <a:rPr lang="ru-RU" sz="2000" b="1" dirty="0" smtClean="0"/>
              <a:t>     </a:t>
            </a:r>
            <a:r>
              <a:rPr lang="ru-RU" sz="2000" b="1" dirty="0" smtClean="0">
                <a:solidFill>
                  <a:srgbClr val="D60093"/>
                </a:solidFill>
              </a:rPr>
              <a:t>После </a:t>
            </a:r>
            <a:r>
              <a:rPr lang="ru-RU" sz="2000" b="1" dirty="0" smtClean="0">
                <a:solidFill>
                  <a:srgbClr val="D60093"/>
                </a:solidFill>
              </a:rPr>
              <a:t>наказания проступок должен быть </a:t>
            </a:r>
            <a:r>
              <a:rPr lang="ru-RU" sz="2000" b="1" dirty="0" smtClean="0">
                <a:solidFill>
                  <a:srgbClr val="D60093"/>
                </a:solidFill>
              </a:rPr>
              <a:t>«</a:t>
            </a:r>
            <a:r>
              <a:rPr lang="ru-RU" sz="2000" b="1" dirty="0" smtClean="0">
                <a:solidFill>
                  <a:srgbClr val="D60093"/>
                </a:solidFill>
              </a:rPr>
              <a:t>предан забвению». </a:t>
            </a:r>
          </a:p>
          <a:p>
            <a:pPr>
              <a:buNone/>
              <a:defRPr/>
            </a:pPr>
            <a:r>
              <a:rPr lang="ru-RU" sz="2000" b="1" dirty="0" smtClean="0"/>
              <a:t>    </a:t>
            </a: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Наказание должно в некоторых случаях отменяться, если ребёнок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обещает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в будущем исправить своё поведение, не повторять своих </a:t>
            </a: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ошибок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buNone/>
              <a:defRPr/>
            </a:pPr>
            <a:r>
              <a:rPr lang="ru-RU" sz="2000" b="1" dirty="0" smtClean="0"/>
              <a:t>   </a:t>
            </a: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rgbClr val="0070C0"/>
                </a:solidFill>
              </a:rPr>
              <a:t>Имейте мужество извиниться перед ребёнком, если наказали его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None/>
              <a:defRPr/>
            </a:pPr>
            <a:r>
              <a:rPr lang="ru-RU" sz="2000" b="1" dirty="0" smtClean="0">
                <a:solidFill>
                  <a:srgbClr val="0070C0"/>
                </a:solidFill>
              </a:rPr>
              <a:t>незаслуженно.</a:t>
            </a:r>
            <a:endParaRPr lang="ru-RU" sz="2000" b="1" dirty="0" smtClean="0">
              <a:solidFill>
                <a:srgbClr val="0070C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СИТУАЦИЯ ДЛЯ ОБСУЖДЕНИЯ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      У </a:t>
            </a:r>
            <a:r>
              <a:rPr lang="ru-RU" b="1" dirty="0" smtClean="0">
                <a:solidFill>
                  <a:srgbClr val="002060"/>
                </a:solidFill>
              </a:rPr>
              <a:t>Вас дома пропали деньги. Ребенок говорит, что он их не брал. А через пару дней Вы находите спрятанные у ребенка деньги. Ребёнок вас обманул. Как поступить и такой ситуации?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pic>
        <p:nvPicPr>
          <p:cNvPr id="6" name="Picture 4" descr="01_05_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645024"/>
            <a:ext cx="2736304" cy="2736304"/>
          </a:xfrm>
          <a:prstGeom prst="rect">
            <a:avLst/>
          </a:prstGeom>
          <a:noFill/>
          <a:ln w="9525">
            <a:solidFill>
              <a:srgbClr val="003399">
                <a:alpha val="87057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Физическое наказание детей.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8880" y="1556792"/>
            <a:ext cx="6995120" cy="4525963"/>
          </a:xfrm>
        </p:spPr>
        <p:txBody>
          <a:bodyPr/>
          <a:lstStyle/>
          <a:p>
            <a:pPr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Родителей всегда волновал вопрос о физическом наказании детей: 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                  его приемлемость, 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формы </a:t>
            </a:r>
          </a:p>
          <a:p>
            <a:pPr>
              <a:buNone/>
              <a:defRPr/>
            </a:pP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и необходимость.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663300"/>
                </a:solidFill>
              </a:rPr>
              <a:t>ОСОБОЕ МНЕНИЕ</a:t>
            </a:r>
            <a:br>
              <a:rPr lang="ru-RU" dirty="0" smtClean="0">
                <a:solidFill>
                  <a:srgbClr val="663300"/>
                </a:solidFill>
              </a:rPr>
            </a:br>
            <a:r>
              <a:rPr lang="ru-RU" dirty="0" smtClean="0">
                <a:solidFill>
                  <a:srgbClr val="663300"/>
                </a:solidFill>
              </a:rPr>
              <a:t>(ИЗ АНКЕТ РОДИТЕЛЕЙ</a:t>
            </a:r>
            <a:r>
              <a:rPr lang="ru-RU" sz="4800" dirty="0" smtClean="0">
                <a:solidFill>
                  <a:srgbClr val="663300"/>
                </a:solidFill>
              </a:rPr>
              <a:t>)</a:t>
            </a:r>
            <a:r>
              <a:rPr lang="ru-RU" sz="7200" dirty="0" smtClean="0">
                <a:solidFill>
                  <a:srgbClr val="663300"/>
                </a:solidFill>
              </a:rPr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  <a:defRPr/>
            </a:pP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Физическое наказание детей следует применять </a:t>
            </a:r>
            <a:r>
              <a:rPr lang="ru-RU" sz="2400" b="1" dirty="0" smtClean="0"/>
              <a:t>в исключительных случаях, </a:t>
            </a:r>
            <a:r>
              <a:rPr lang="ru-RU" sz="2400" b="1" dirty="0" smtClean="0">
                <a:solidFill>
                  <a:schemeClr val="accent6">
                    <a:lumMod val="75000"/>
                  </a:schemeClr>
                </a:solidFill>
              </a:rPr>
              <a:t>только тогда, когда исчерпаны все другие методы воздействия: убеждение, объяснение неприемлемости его поведения, лишение ребенка каких-либо преимуществ или удовольствий.                                                     </a:t>
            </a:r>
          </a:p>
          <a:p>
            <a:pPr algn="just">
              <a:buNone/>
              <a:defRPr/>
            </a:pPr>
            <a:r>
              <a:rPr lang="ru-RU" sz="2400" b="1" dirty="0" smtClean="0"/>
              <a:t>           </a:t>
            </a:r>
            <a:r>
              <a:rPr lang="ru-RU" sz="2400" b="1" dirty="0" smtClean="0">
                <a:solidFill>
                  <a:srgbClr val="0000FF"/>
                </a:solidFill>
              </a:rPr>
              <a:t>Физическое наказание детей правомерно, если поведение ребенка представляет угрозу для его жизни и здоровья  или  для  жизни и здоровья окружающих (Например: младшего брата или сестры). </a:t>
            </a:r>
          </a:p>
          <a:p>
            <a:pPr>
              <a:buNone/>
              <a:defRPr/>
            </a:pPr>
            <a:r>
              <a:rPr lang="ru-RU" sz="2400" b="1" dirty="0" smtClean="0">
                <a:solidFill>
                  <a:srgbClr val="FF00FF"/>
                </a:solidFill>
              </a:rPr>
              <a:t>            </a:t>
            </a:r>
            <a:r>
              <a:rPr lang="ru-RU" sz="2400" b="1" dirty="0" smtClean="0">
                <a:solidFill>
                  <a:srgbClr val="C00000"/>
                </a:solidFill>
              </a:rPr>
              <a:t>Недопустимо физическое наказание ребенка, приносящее вред его физическому здоровью (удары по голове, нанесение тяжких увечий)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  <p:pic>
        <p:nvPicPr>
          <p:cNvPr id="6" name="Picture 2" descr="C:\Documents and Settings\Вадим\Мои документы\Дети и родители1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0"/>
            <a:ext cx="1397000" cy="1714500"/>
          </a:xfrm>
          <a:prstGeom prst="rect">
            <a:avLst/>
          </a:prstGeom>
          <a:noFill/>
          <a:ln w="9525">
            <a:solidFill>
              <a:srgbClr val="0000FF">
                <a:alpha val="85881"/>
              </a:srgb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6600"/>
                </a:solidFill>
              </a:rPr>
              <a:t>Родительское собрание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6000" b="1" dirty="0" smtClean="0">
                <a:solidFill>
                  <a:srgbClr val="0000FF"/>
                </a:solidFill>
              </a:rPr>
              <a:t>«ПООЩРЕНИЕ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00FF"/>
                </a:solidFill>
              </a:rPr>
              <a:t>И  НАКАЗАНИЕ РЕБЁНКА </a:t>
            </a:r>
          </a:p>
          <a:p>
            <a:pPr algn="ctr">
              <a:buNone/>
            </a:pPr>
            <a:r>
              <a:rPr lang="ru-RU" sz="6000" b="1" dirty="0" smtClean="0">
                <a:solidFill>
                  <a:srgbClr val="0000FF"/>
                </a:solidFill>
              </a:rPr>
              <a:t>                         В </a:t>
            </a:r>
            <a:r>
              <a:rPr lang="ru-RU" sz="6000" b="1" dirty="0" smtClean="0">
                <a:solidFill>
                  <a:srgbClr val="0000FF"/>
                </a:solidFill>
              </a:rPr>
              <a:t>СЕМЬЕ»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9024" y="1988840"/>
            <a:ext cx="8784976" cy="4525963"/>
          </a:xfrm>
        </p:spPr>
        <p:txBody>
          <a:bodyPr/>
          <a:lstStyle/>
          <a:p>
            <a:pPr>
              <a:buNone/>
            </a:pPr>
            <a:r>
              <a:rPr lang="ru-RU" sz="3600" dirty="0" smtClean="0">
                <a:solidFill>
                  <a:srgbClr val="CC0000"/>
                </a:solidFill>
              </a:rPr>
              <a:t>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Самое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дорогое для нас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– это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наши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дети!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И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наша задача быть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терпеливее с ними ,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воспитывать 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с минимальными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                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 </a:t>
            </a:r>
            <a:r>
              <a:rPr lang="ru-RU" sz="4400" b="1" dirty="0" smtClean="0">
                <a:solidFill>
                  <a:srgbClr val="CC0000"/>
                </a:solidFill>
                <a:latin typeface="Mistral" pitchFamily="66" charset="0"/>
                <a:cs typeface="MV Boli" pitchFamily="2" charset="0"/>
              </a:rPr>
              <a:t>                психологическими травмами.</a:t>
            </a:r>
            <a:endParaRPr lang="ru-RU" sz="4400" b="1" dirty="0">
              <a:latin typeface="Mistral" pitchFamily="66" charset="0"/>
              <a:cs typeface="MV Boli" pitchFamily="2" charset="0"/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06084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     Наказание </a:t>
            </a:r>
            <a:r>
              <a:rPr lang="ru-RU" sz="4000" b="1" dirty="0" smtClean="0">
                <a:solidFill>
                  <a:srgbClr val="FF0000"/>
                </a:solidFill>
              </a:rPr>
              <a:t>и поощрение как основные методы воспитания, преследуют конечную цель - благо ребенка.</a:t>
            </a:r>
            <a:r>
              <a:rPr lang="ru-RU" sz="4000" b="1" dirty="0" smtClean="0"/>
              <a:t> </a:t>
            </a:r>
          </a:p>
          <a:p>
            <a:pPr>
              <a:buNone/>
            </a:pPr>
            <a:r>
              <a:rPr lang="ru-RU" sz="4000" b="1" dirty="0" smtClean="0"/>
              <a:t>         </a:t>
            </a:r>
            <a:r>
              <a:rPr lang="ru-RU" sz="4000" b="1" dirty="0" smtClean="0">
                <a:solidFill>
                  <a:srgbClr val="0000FF"/>
                </a:solidFill>
              </a:rPr>
              <a:t>И то, и другое должно быть продиктовано родительской любовью и заботой.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87824" y="1412776"/>
            <a:ext cx="5760640" cy="259228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</a:t>
            </a:r>
            <a:r>
              <a:rPr lang="ru-RU" sz="2800" dirty="0" smtClean="0">
                <a:solidFill>
                  <a:srgbClr val="0000FF"/>
                </a:solidFill>
              </a:rPr>
              <a:t>Поощряйте </a:t>
            </a:r>
            <a:r>
              <a:rPr lang="ru-RU" sz="2800" dirty="0" smtClean="0">
                <a:solidFill>
                  <a:srgbClr val="0000FF"/>
                </a:solidFill>
              </a:rPr>
              <a:t>ребенка улыбкой</a:t>
            </a:r>
            <a:r>
              <a:rPr lang="ru-RU" sz="2800" dirty="0" smtClean="0">
                <a:solidFill>
                  <a:srgbClr val="0000FF"/>
                </a:solidFill>
              </a:rPr>
              <a:t>,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словом</a:t>
            </a:r>
            <a:r>
              <a:rPr lang="ru-RU" sz="2800" dirty="0" smtClean="0">
                <a:solidFill>
                  <a:srgbClr val="0000FF"/>
                </a:solidFill>
              </a:rPr>
              <a:t>, ласковым </a:t>
            </a:r>
            <a:r>
              <a:rPr lang="ru-RU" sz="2800" dirty="0" smtClean="0">
                <a:solidFill>
                  <a:srgbClr val="0000FF"/>
                </a:solidFill>
              </a:rPr>
              <a:t>прикосновением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руки, когда </a:t>
            </a:r>
            <a:r>
              <a:rPr lang="ru-RU" sz="2800" dirty="0" smtClean="0">
                <a:solidFill>
                  <a:srgbClr val="0000FF"/>
                </a:solidFill>
              </a:rPr>
              <a:t>он старательно </a:t>
            </a:r>
            <a:r>
              <a:rPr lang="ru-RU" sz="2800" dirty="0" smtClean="0">
                <a:solidFill>
                  <a:srgbClr val="0000FF"/>
                </a:solidFill>
              </a:rPr>
              <a:t>моет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посуду</a:t>
            </a:r>
            <a:r>
              <a:rPr lang="ru-RU" sz="2800" dirty="0" smtClean="0">
                <a:solidFill>
                  <a:srgbClr val="0000FF"/>
                </a:solidFill>
              </a:rPr>
              <a:t>, готовит уроки</a:t>
            </a:r>
            <a:r>
              <a:rPr lang="ru-RU" sz="2800" dirty="0" smtClean="0">
                <a:solidFill>
                  <a:srgbClr val="0000FF"/>
                </a:solidFill>
              </a:rPr>
              <a:t>, </a:t>
            </a:r>
            <a:r>
              <a:rPr lang="ru-RU" sz="2800" dirty="0" smtClean="0">
                <a:solidFill>
                  <a:srgbClr val="0000FF"/>
                </a:solidFill>
              </a:rPr>
              <a:t>с </a:t>
            </a:r>
            <a:r>
              <a:rPr lang="ru-RU" sz="2800" dirty="0" smtClean="0">
                <a:solidFill>
                  <a:srgbClr val="0000FF"/>
                </a:solidFill>
              </a:rPr>
              <a:t>радостью </a:t>
            </a:r>
          </a:p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играет </a:t>
            </a:r>
            <a:r>
              <a:rPr lang="ru-RU" sz="2800" dirty="0" smtClean="0">
                <a:solidFill>
                  <a:srgbClr val="0000FF"/>
                </a:solidFill>
              </a:rPr>
              <a:t>с младшим </a:t>
            </a:r>
            <a:r>
              <a:rPr lang="ru-RU" sz="2800" dirty="0" smtClean="0">
                <a:solidFill>
                  <a:srgbClr val="0000FF"/>
                </a:solidFill>
              </a:rPr>
              <a:t>братом.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980728"/>
            <a:ext cx="52565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FF"/>
                </a:solidFill>
              </a:rPr>
              <a:t>Несколько </a:t>
            </a:r>
            <a:r>
              <a:rPr lang="ru-RU" sz="2200" b="1" dirty="0" smtClean="0">
                <a:solidFill>
                  <a:srgbClr val="FF00FF"/>
                </a:solidFill>
              </a:rPr>
              <a:t>советов о поощрениях: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556792"/>
            <a:ext cx="5760640" cy="259228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       </a:t>
            </a:r>
            <a:r>
              <a:rPr lang="ru-RU" sz="2800" dirty="0" smtClean="0">
                <a:solidFill>
                  <a:srgbClr val="00B050"/>
                </a:solidFill>
              </a:rPr>
              <a:t>Дарите </a:t>
            </a:r>
            <a:r>
              <a:rPr lang="ru-RU" sz="2800" dirty="0" smtClean="0">
                <a:solidFill>
                  <a:srgbClr val="00B050"/>
                </a:solidFill>
              </a:rPr>
              <a:t>ребёнку подарки, но при этом учите его, как их принимать, быть благодарными за любые знаки внимания, проявленные к нему.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980728"/>
            <a:ext cx="52565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FF"/>
                </a:solidFill>
              </a:rPr>
              <a:t>Несколько </a:t>
            </a:r>
            <a:r>
              <a:rPr lang="ru-RU" sz="2200" b="1" dirty="0" smtClean="0">
                <a:solidFill>
                  <a:srgbClr val="FF00FF"/>
                </a:solidFill>
              </a:rPr>
              <a:t>советов о поощрениях: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55776" y="1556792"/>
            <a:ext cx="5760640" cy="2592288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rgbClr val="0000FF"/>
                </a:solidFill>
              </a:rPr>
              <a:t>         </a:t>
            </a:r>
            <a:r>
              <a:rPr lang="ru-RU" sz="2800" dirty="0" smtClean="0">
                <a:solidFill>
                  <a:srgbClr val="FF5D0D"/>
                </a:solidFill>
              </a:rPr>
              <a:t>Если </a:t>
            </a:r>
            <a:r>
              <a:rPr lang="ru-RU" sz="2800" dirty="0" smtClean="0">
                <a:solidFill>
                  <a:srgbClr val="FF5D0D"/>
                </a:solidFill>
              </a:rPr>
              <a:t>ребёнок поощряется деньгами, вы должны знать, каким образом он ими распорядится,  обсудите это с ним.</a:t>
            </a:r>
            <a:endParaRPr lang="ru-RU" sz="2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980728"/>
            <a:ext cx="525658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FF"/>
                </a:solidFill>
              </a:rPr>
              <a:t>Несколько </a:t>
            </a:r>
            <a:r>
              <a:rPr lang="ru-RU" sz="2200" b="1" dirty="0" smtClean="0">
                <a:solidFill>
                  <a:srgbClr val="FF00FF"/>
                </a:solidFill>
              </a:rPr>
              <a:t>советов о поощрениях:</a:t>
            </a:r>
            <a:endParaRPr lang="ru-RU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D60093"/>
                </a:solidFill>
              </a:rPr>
              <a:t>       Поощрение </a:t>
            </a:r>
            <a:r>
              <a:rPr lang="ru-RU" dirty="0" smtClean="0">
                <a:solidFill>
                  <a:srgbClr val="D60093"/>
                </a:solidFill>
              </a:rPr>
              <a:t>дает более эффективный результат, чем наказание. Вызывая положительные эмоции, оно способствует формированию позитивных качеств личности, таких как: чувство собственного достоинства, доброжелательности, чуткости, дисциплинированности, ответственности, т. д.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2CAFD5-81D4-41B5-95C1-48C0F1257F52}" type="datetime1">
              <a:rPr lang="ru-RU" smtClean="0"/>
              <a:pPr>
                <a:defRPr/>
              </a:pPr>
              <a:t>27.01.2016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CF2F4D-2AB9-462A-AD96-C8D2597E80A3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нежинки 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Снежинки 1</Template>
  <TotalTime>99</TotalTime>
  <Words>750</Words>
  <Application>Microsoft Office PowerPoint</Application>
  <PresentationFormat>Экран (4:3)</PresentationFormat>
  <Paragraphs>125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Снежинки 1</vt:lpstr>
      <vt:lpstr>Слайд 1</vt:lpstr>
      <vt:lpstr>Родительское собрание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К сожалению, бывает так:</vt:lpstr>
      <vt:lpstr>Слайд 12</vt:lpstr>
      <vt:lpstr>Правила наказания детей.</vt:lpstr>
      <vt:lpstr>Слайд 14</vt:lpstr>
      <vt:lpstr>Слайд 15</vt:lpstr>
      <vt:lpstr>Родители, помните!</vt:lpstr>
      <vt:lpstr>СИТУАЦИЯ ДЛЯ ОБСУЖДЕНИЯ</vt:lpstr>
      <vt:lpstr>Физическое наказание детей.</vt:lpstr>
      <vt:lpstr>ОСОБОЕ МНЕНИЕ (ИЗ АНКЕТ РОДИТЕЛЕЙ):</vt:lpstr>
      <vt:lpstr>Слайд 20</vt:lpstr>
      <vt:lpstr>Слайд 21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снегиря</dc:title>
  <dc:creator>Admin</dc:creator>
  <dc:description>http://aida.ucoz.ru</dc:description>
  <cp:lastModifiedBy>Владелец</cp:lastModifiedBy>
  <cp:revision>13</cp:revision>
  <dcterms:created xsi:type="dcterms:W3CDTF">2013-01-16T17:24:50Z</dcterms:created>
  <dcterms:modified xsi:type="dcterms:W3CDTF">2016-01-27T16:40:08Z</dcterms:modified>
  <cp:category>шаблоны к Powerpoint</cp:category>
</cp:coreProperties>
</file>