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7" r:id="rId5"/>
    <p:sldId id="258" r:id="rId6"/>
    <p:sldId id="278" r:id="rId7"/>
    <p:sldId id="268" r:id="rId8"/>
    <p:sldId id="267" r:id="rId9"/>
    <p:sldId id="269" r:id="rId10"/>
    <p:sldId id="259" r:id="rId11"/>
    <p:sldId id="271" r:id="rId12"/>
    <p:sldId id="260" r:id="rId13"/>
    <p:sldId id="261" r:id="rId14"/>
    <p:sldId id="272" r:id="rId15"/>
    <p:sldId id="273" r:id="rId16"/>
    <p:sldId id="274" r:id="rId17"/>
    <p:sldId id="275" r:id="rId18"/>
    <p:sldId id="26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7D5A-9B32-4F34-8B65-F28AA5397423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D657-C691-42B8-ABCC-F7299CE7BA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vypechka.j2.ru/_pics/fsdf9rz5jlqy5wo1.jpg" TargetMode="External"/><Relationship Id="rId7" Type="http://schemas.openxmlformats.org/officeDocument/2006/relationships/hyperlink" Target="http://vypechka.j2.ru/_pics/hjiovazu7t4s9hop.jp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povar.ru/uploads/cd/0d/0e/ff/myatnie_pryaniki-11019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s41.radikal.ru/i093/1012/11/1d77324c86c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4medok.ru/wp-content/uploads/2011/12/3_78_37858_132377336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print-forum.ru/upload/iblock/1ef/pryanic_tigrenok_big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010.radikal.ru/i313/1101/0e/28f805f5a7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medkrug.ru/web/uploads/users/261/260345/47d06cf3751814abb0a49e03249cac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rod.tomsk.ru/i/u/8897/199image2.jpg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ntellect-box.at.ua/tex_karty/foto/pryanik_2_big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4medok.ru/wp-content/uploads/2011/12/3_78_37859_132377337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143800" cy="1470025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гостях  у  пряника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</a:rPr>
            </a:b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500306"/>
            <a:ext cx="5500726" cy="3138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J00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287491" y="4144956"/>
            <a:ext cx="42386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0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99213" y="2016102"/>
            <a:ext cx="44529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15 из 161876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3500462" cy="23574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" name="Рисунок 7" descr="Картинка 28 из 161876">
            <a:hlinkClick r:id="rId5" tgtFrame="_blank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214554"/>
            <a:ext cx="2428862" cy="1714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 descr="Картинка 55 из 161876">
            <a:hlinkClick r:id="rId7" tgtFrame="_blank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214818"/>
            <a:ext cx="3752858" cy="2043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а 12 из 16187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223219">
            <a:off x="357158" y="285729"/>
            <a:ext cx="2643206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90 из 161877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314369">
            <a:off x="6422671" y="2251712"/>
            <a:ext cx="25527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24medok.ru/wp-content/uploads/2011/12/3_78_37858_1323773367-214x300.jpg">
            <a:hlinkClick r:id="rId6" tooltip="Пряник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433150">
            <a:off x="3220232" y="3625737"/>
            <a:ext cx="20383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71801" y="285728"/>
            <a:ext cx="4485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Фигурные пряники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620713"/>
            <a:ext cx="7583488" cy="4752975"/>
            <a:chOff x="748" y="391"/>
            <a:chExt cx="4777" cy="2994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748" y="391"/>
              <a:ext cx="3130" cy="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4006E4"/>
                  </a:solidFill>
                  <a:effectLst/>
                </a:rPr>
                <a:t>Формы изготовляли из узких полосок листовой стали. Полоску сгибали по контуру пряника, а концы припаивали или соединяли с помощью заклепок. </a:t>
              </a:r>
            </a:p>
          </p:txBody>
        </p:sp>
        <p:pic>
          <p:nvPicPr>
            <p:cNvPr id="19460" name="Picture 4" descr="imag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" y="1117"/>
              <a:ext cx="1874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8035" y="357166"/>
            <a:ext cx="5347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Штучный пряник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J0099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05029" y="2690793"/>
            <a:ext cx="62388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image0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3875949" cy="2905629"/>
          </a:xfrm>
          <a:prstGeom prst="rect">
            <a:avLst/>
          </a:prstGeom>
          <a:noFill/>
        </p:spPr>
      </p:pic>
      <p:pic>
        <p:nvPicPr>
          <p:cNvPr id="10" name="Picture 4" descr="image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68638"/>
            <a:ext cx="3090856" cy="316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66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Почетный ( коврижка 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Картинка 39 из 16187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714488"/>
            <a:ext cx="6096000" cy="40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905029" y="2690793"/>
            <a:ext cx="62388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5401" y="285728"/>
            <a:ext cx="6113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Свадебный  пряник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Картинка 79 из 16187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5572164" cy="466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3437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800000"/>
                </a:solidFill>
              </a:rPr>
              <a:t>1.Первые  </a:t>
            </a:r>
            <a:r>
              <a:rPr lang="ru-RU" sz="4000" b="1" dirty="0">
                <a:solidFill>
                  <a:srgbClr val="800000"/>
                </a:solidFill>
              </a:rPr>
              <a:t>пряники на  Руси   назывались…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3333CC"/>
                </a:solidFill>
              </a:rPr>
              <a:t>А) лепёшкой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3333CC"/>
                </a:solidFill>
              </a:rPr>
              <a:t>Б) медовым  хлебом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3333CC"/>
                </a:solidFill>
              </a:rPr>
              <a:t>В) пряником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3333CC"/>
                </a:solidFill>
              </a:rPr>
              <a:t>Г) хлебом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68405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3333CC"/>
                </a:solidFill>
              </a:rPr>
              <a:t>2. </a:t>
            </a:r>
            <a:r>
              <a:rPr lang="ru-RU" sz="4000" b="1" dirty="0">
                <a:solidFill>
                  <a:srgbClr val="3333CC"/>
                </a:solidFill>
              </a:rPr>
              <a:t>Мастеров, которые  занимались  пряничным производством, называли…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А) пекарями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Б) кондитерами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В) </a:t>
            </a:r>
            <a:r>
              <a:rPr lang="ru-RU" sz="4000" b="1" dirty="0" err="1">
                <a:solidFill>
                  <a:srgbClr val="800000"/>
                </a:solidFill>
              </a:rPr>
              <a:t>прянишниками</a:t>
            </a:r>
            <a:endParaRPr lang="ru-RU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73437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3333CC"/>
                </a:solidFill>
              </a:rPr>
              <a:t>3. </a:t>
            </a:r>
            <a:r>
              <a:rPr lang="ru-RU" sz="4000" b="1" dirty="0">
                <a:solidFill>
                  <a:srgbClr val="3333CC"/>
                </a:solidFill>
              </a:rPr>
              <a:t>Силуэтные пряники  вырезают  из раскатанного  теста с помощью…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А) печатной доски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Б) металлической формы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В) рук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72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чашке теплится вкусный напиток,- </a:t>
            </a:r>
            <a:br>
              <a:rPr lang="ru-RU" dirty="0" smtClean="0"/>
            </a:br>
            <a:r>
              <a:rPr lang="ru-RU" dirty="0" smtClean="0"/>
              <a:t>С земляничным листом свежий чай, </a:t>
            </a:r>
            <a:br>
              <a:rPr lang="ru-RU" dirty="0" smtClean="0"/>
            </a:br>
            <a:r>
              <a:rPr lang="ru-RU" dirty="0" smtClean="0"/>
              <a:t>Как рисунок со старых открыток, </a:t>
            </a:r>
            <a:br>
              <a:rPr lang="ru-RU" dirty="0" smtClean="0"/>
            </a:br>
            <a:r>
              <a:rPr lang="ru-RU" dirty="0" smtClean="0"/>
              <a:t>Он разгонит тоску и печаль. </a:t>
            </a:r>
            <a:br>
              <a:rPr lang="ru-RU" dirty="0" smtClean="0"/>
            </a:br>
            <a:r>
              <a:rPr lang="ru-RU" dirty="0" smtClean="0"/>
              <a:t>Я беру его ласково в руки, </a:t>
            </a:r>
            <a:br>
              <a:rPr lang="ru-RU" dirty="0" smtClean="0"/>
            </a:br>
            <a:r>
              <a:rPr lang="ru-RU" dirty="0" smtClean="0"/>
              <a:t>Им любуюсь и запах вдыхаю... </a:t>
            </a:r>
            <a:br>
              <a:rPr lang="ru-RU" dirty="0" smtClean="0"/>
            </a:br>
            <a:r>
              <a:rPr lang="ru-RU" dirty="0" smtClean="0"/>
              <a:t>Обречённо мой пряник вздыхает, </a:t>
            </a:r>
            <a:br>
              <a:rPr lang="ru-RU" dirty="0" smtClean="0"/>
            </a:br>
            <a:r>
              <a:rPr lang="ru-RU" dirty="0" smtClean="0"/>
              <a:t>На губах зачарованно тает </a:t>
            </a:r>
            <a:r>
              <a:rPr lang="en-US" dirty="0" smtClean="0"/>
              <a:t>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277">
            <a:off x="4805830" y="1330150"/>
            <a:ext cx="3821983" cy="336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2388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7693">
            <a:off x="327403" y="248513"/>
            <a:ext cx="923030" cy="1107623"/>
          </a:xfrm>
          <a:prstGeom prst="rect">
            <a:avLst/>
          </a:prstGeom>
          <a:noFill/>
        </p:spPr>
      </p:pic>
      <p:pic>
        <p:nvPicPr>
          <p:cNvPr id="7" name="Picture 1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929198"/>
            <a:ext cx="112993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eda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5"/>
            <a:ext cx="4714908" cy="62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857232"/>
            <a:ext cx="4643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Приятного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чаепития!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41" y="1710883"/>
            <a:ext cx="8229600" cy="10794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Пряник - лакомство хлебное на меду, на патоке с разными пряностями.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1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84863"/>
            <a:ext cx="80279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279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артинка 3 из 161097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740113">
            <a:off x="357158" y="2285992"/>
            <a:ext cx="2520979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а 27 из 161876">
            <a:hlinkClick r:id="rId5" tgtFrame="_blank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000372"/>
            <a:ext cx="4429156" cy="229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85693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990033"/>
                </a:solidFill>
              </a:rPr>
              <a:t>Лепной  пряник </a:t>
            </a:r>
            <a:r>
              <a:rPr lang="ru-RU" sz="3600" dirty="0">
                <a:solidFill>
                  <a:srgbClr val="990033"/>
                </a:solidFill>
              </a:rPr>
              <a:t>пришёл к нам из языческой   Руси. Лепят  из теста прямо руками  так  же,  как  обычно  лепят  глиняные  игрушки. По сути  дела  каждый лепной пряник  -  своеобразная  миниатюрная   декоративная  скульптура.</a:t>
            </a:r>
          </a:p>
          <a:p>
            <a:pPr>
              <a:spcBef>
                <a:spcPct val="50000"/>
              </a:spcBef>
            </a:pPr>
            <a:endParaRPr lang="ru-RU" sz="3600" dirty="0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</a:pPr>
            <a:endParaRPr lang="ru-RU" sz="3600" dirty="0">
              <a:solidFill>
                <a:srgbClr val="990033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4797425"/>
            <a:ext cx="8567738" cy="1719263"/>
            <a:chOff x="158" y="3022"/>
            <a:chExt cx="5397" cy="1083"/>
          </a:xfrm>
        </p:grpSpPr>
        <p:pic>
          <p:nvPicPr>
            <p:cNvPr id="138250" name="Picture 10" descr="imag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3022"/>
              <a:ext cx="1386" cy="1074"/>
            </a:xfrm>
            <a:prstGeom prst="rect">
              <a:avLst/>
            </a:prstGeom>
            <a:noFill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58" y="3022"/>
              <a:ext cx="5397" cy="1083"/>
              <a:chOff x="158" y="3022"/>
              <a:chExt cx="5397" cy="1083"/>
            </a:xfrm>
          </p:grpSpPr>
          <p:pic>
            <p:nvPicPr>
              <p:cNvPr id="138248" name="Picture 8" descr="image0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3022"/>
                <a:ext cx="998" cy="998"/>
              </a:xfrm>
              <a:prstGeom prst="rect">
                <a:avLst/>
              </a:prstGeom>
              <a:noFill/>
            </p:spPr>
          </p:pic>
          <p:pic>
            <p:nvPicPr>
              <p:cNvPr id="138249" name="Picture 9" descr="image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5" y="3022"/>
                <a:ext cx="1338" cy="1062"/>
              </a:xfrm>
              <a:prstGeom prst="rect">
                <a:avLst/>
              </a:prstGeom>
              <a:noFill/>
            </p:spPr>
          </p:pic>
          <p:pic>
            <p:nvPicPr>
              <p:cNvPr id="138251" name="Picture 11" descr="image0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2" y="3022"/>
                <a:ext cx="1133" cy="1083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49275"/>
            <a:ext cx="8853488" cy="5897563"/>
            <a:chOff x="0" y="346"/>
            <a:chExt cx="5577" cy="3715"/>
          </a:xfrm>
        </p:grpSpPr>
        <p:pic>
          <p:nvPicPr>
            <p:cNvPr id="29701" name="Picture 5" descr="imag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845"/>
              <a:ext cx="1920" cy="192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346"/>
              <a:ext cx="5577" cy="3715"/>
              <a:chOff x="0" y="346"/>
              <a:chExt cx="5577" cy="3715"/>
            </a:xfrm>
          </p:grpSpPr>
          <p:pic>
            <p:nvPicPr>
              <p:cNvPr id="29700" name="Picture 4" descr="image0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46"/>
                <a:ext cx="2032" cy="1920"/>
              </a:xfrm>
              <a:prstGeom prst="rect">
                <a:avLst/>
              </a:prstGeom>
              <a:noFill/>
            </p:spPr>
          </p:pic>
          <p:pic>
            <p:nvPicPr>
              <p:cNvPr id="29702" name="Picture 6" descr="image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69" y="1661"/>
                <a:ext cx="1608" cy="2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24medok.ru/wp-content/uploads/2011/12/3_78_37859_1323773372.jpg">
            <a:hlinkClick r:id="rId2" tooltip="&quot;Медовый хлеб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14488"/>
            <a:ext cx="6715130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642918"/>
            <a:ext cx="5649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Печатный пряник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6429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6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905029" y="2690793"/>
            <a:ext cx="62388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ag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5113337" cy="4457700"/>
          </a:xfrm>
          <a:prstGeom prst="rect">
            <a:avLst/>
          </a:prstGeom>
          <a:noFill/>
        </p:spPr>
      </p:pic>
      <p:pic>
        <p:nvPicPr>
          <p:cNvPr id="39941" name="Picture 5" descr="image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789363"/>
            <a:ext cx="29146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57818" y="500042"/>
            <a:ext cx="349884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FF"/>
                </a:solidFill>
                <a:latin typeface="Arial" charset="0"/>
              </a:rPr>
              <a:t>Пряничная доска.</a:t>
            </a:r>
            <a:br>
              <a:rPr lang="ru-RU" sz="2800" b="1" dirty="0">
                <a:solidFill>
                  <a:srgbClr val="6600FF"/>
                </a:solidFill>
                <a:latin typeface="Arial" charset="0"/>
              </a:rPr>
            </a:br>
            <a:endParaRPr lang="ru-RU" sz="2800" b="1" dirty="0">
              <a:solidFill>
                <a:srgbClr val="6600FF"/>
              </a:solidFill>
              <a:latin typeface="Arial" charset="0"/>
            </a:endParaRPr>
          </a:p>
          <a:p>
            <a:endParaRPr lang="ru-RU" sz="3600" b="1" dirty="0">
              <a:solidFill>
                <a:srgbClr val="6600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3600" b="1" dirty="0">
              <a:solidFill>
                <a:srgbClr val="6600FF"/>
              </a:solidFill>
              <a:latin typeface="Arial" charset="0"/>
            </a:endParaRPr>
          </a:p>
        </p:txBody>
      </p:sp>
      <p:pic>
        <p:nvPicPr>
          <p:cNvPr id="45060" name="Picture 4" descr="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463925" cy="5329238"/>
          </a:xfrm>
          <a:prstGeom prst="rect">
            <a:avLst/>
          </a:prstGeom>
          <a:noFill/>
        </p:spPr>
      </p:pic>
      <p:pic>
        <p:nvPicPr>
          <p:cNvPr id="4" name="Picture 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500462" cy="505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8459787" cy="63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500" b="1" dirty="0">
                <a:solidFill>
                  <a:srgbClr val="6600CC"/>
                </a:solidFill>
                <a:latin typeface="Times New Roman" pitchFamily="18" charset="0"/>
              </a:rPr>
              <a:t>Пряники  делались   самой разнообразной  формы -  фигурные, круглые,  но  чаще  всего  квадратные  или  прямоугольные, размером  от  нескольких  сантиметров  до метра  и более, а вес  их иногда  измерялся  пудами.</a:t>
            </a:r>
          </a:p>
          <a:p>
            <a:pPr>
              <a:spcBef>
                <a:spcPct val="20000"/>
              </a:spcBef>
            </a:pPr>
            <a:r>
              <a:rPr lang="ru-RU" sz="3500" b="1" dirty="0">
                <a:solidFill>
                  <a:srgbClr val="6600CC"/>
                </a:solidFill>
                <a:latin typeface="Times New Roman" pitchFamily="18" charset="0"/>
              </a:rPr>
              <a:t>1 аршин – 71 см</a:t>
            </a:r>
          </a:p>
          <a:p>
            <a:pPr>
              <a:spcBef>
                <a:spcPct val="20000"/>
              </a:spcBef>
            </a:pPr>
            <a:r>
              <a:rPr lang="ru-RU" sz="3500" b="1" dirty="0">
                <a:solidFill>
                  <a:srgbClr val="6600CC"/>
                </a:solidFill>
                <a:latin typeface="Times New Roman" pitchFamily="18" charset="0"/>
              </a:rPr>
              <a:t>12 вершков – 54 см</a:t>
            </a:r>
          </a:p>
          <a:p>
            <a:pPr>
              <a:spcBef>
                <a:spcPct val="20000"/>
              </a:spcBef>
            </a:pPr>
            <a:r>
              <a:rPr lang="ru-RU" sz="3500" b="1" dirty="0">
                <a:solidFill>
                  <a:srgbClr val="6600CC"/>
                </a:solidFill>
                <a:latin typeface="Times New Roman" pitchFamily="18" charset="0"/>
              </a:rPr>
              <a:t>1 пуд – 16 кг</a:t>
            </a:r>
          </a:p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</a:rPr>
              <a:t>Все это  зависело  от назначения пряника.</a:t>
            </a:r>
          </a:p>
        </p:txBody>
      </p:sp>
      <p:pic>
        <p:nvPicPr>
          <p:cNvPr id="135177" name="Picture 9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24400"/>
            <a:ext cx="1438275" cy="1255713"/>
          </a:xfrm>
          <a:prstGeom prst="rect">
            <a:avLst/>
          </a:prstGeom>
          <a:noFill/>
        </p:spPr>
      </p:pic>
      <p:pic>
        <p:nvPicPr>
          <p:cNvPr id="135178" name="Picture 10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33825"/>
            <a:ext cx="1511300" cy="1401763"/>
          </a:xfrm>
          <a:prstGeom prst="rect">
            <a:avLst/>
          </a:prstGeom>
          <a:noFill/>
        </p:spPr>
      </p:pic>
      <p:pic>
        <p:nvPicPr>
          <p:cNvPr id="135179" name="Picture 11" descr="Рисунок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84538"/>
            <a:ext cx="2305050" cy="131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848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3200" b="1">
                <a:solidFill>
                  <a:srgbClr val="6600CC"/>
                </a:solidFill>
                <a:latin typeface="Times New Roman" pitchFamily="18" charset="0"/>
              </a:rPr>
              <a:t>Существовало  два  типа  пряничных  досок – «штучные»,  позволяющие  сделать  оттиск  только  одного  пряника,  и «наборные»,  когда  на доске  размещались  2, 4, 8, 16  и более  «шашек»  с  одним и тем  же  или  разными  сюжетами.  Встречаются  наборные доски  и со  120  шашками.</a:t>
            </a:r>
          </a:p>
        </p:txBody>
      </p:sp>
      <p:pic>
        <p:nvPicPr>
          <p:cNvPr id="149511" name="Picture 7" descr="Рисунок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581525"/>
            <a:ext cx="1562100" cy="1814513"/>
          </a:xfrm>
          <a:prstGeom prst="rect">
            <a:avLst/>
          </a:prstGeom>
          <a:noFill/>
        </p:spPr>
      </p:pic>
      <p:pic>
        <p:nvPicPr>
          <p:cNvPr id="149512" name="Picture 8" descr="Рисунок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638425" cy="227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270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  гостях  у  пряника </vt:lpstr>
      <vt:lpstr>Пряник - лакомство хлебное на меду, на патоке с разными пряностями.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гостях  у  пряника </dc:title>
  <dc:creator>Admin</dc:creator>
  <cp:lastModifiedBy>Ноут</cp:lastModifiedBy>
  <cp:revision>21</cp:revision>
  <dcterms:created xsi:type="dcterms:W3CDTF">2012-02-09T11:28:39Z</dcterms:created>
  <dcterms:modified xsi:type="dcterms:W3CDTF">2012-03-01T09:41:31Z</dcterms:modified>
</cp:coreProperties>
</file>