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24936" cy="6120680"/>
          </a:xfrm>
        </p:spPr>
        <p:txBody>
          <a:bodyPr/>
          <a:lstStyle/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Урок русского языка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3 класс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Правописание ЦЫ и ЦИ. Закрепление.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44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19256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Круглый, но не мяч.</a:t>
            </a:r>
          </a:p>
          <a:p>
            <a:pPr marL="0" indent="0" algn="ctr">
              <a:buNone/>
            </a:pPr>
            <a:r>
              <a:rPr lang="ru-RU" b="1" dirty="0" smtClean="0"/>
              <a:t>Горький, но не лекарство.</a:t>
            </a:r>
          </a:p>
          <a:p>
            <a:pPr marL="0" indent="0" algn="ctr">
              <a:buNone/>
            </a:pPr>
            <a:r>
              <a:rPr lang="ru-RU" b="1" dirty="0" smtClean="0"/>
              <a:t>Полезный, но не молоко.</a:t>
            </a:r>
          </a:p>
          <a:p>
            <a:pPr marL="0" indent="0" algn="ctr">
              <a:buNone/>
            </a:pPr>
            <a:r>
              <a:rPr lang="ru-RU" b="1" dirty="0" smtClean="0"/>
              <a:t>От него плачут, но не обида.</a:t>
            </a:r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Анна\Desktop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40968"/>
            <a:ext cx="5202312" cy="339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3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- Как ты мне нравишься!</a:t>
            </a:r>
          </a:p>
          <a:p>
            <a:pPr marL="0" indent="0">
              <a:buNone/>
            </a:pPr>
            <a:r>
              <a:rPr lang="ru-RU" b="1" dirty="0"/>
              <a:t>- </a:t>
            </a:r>
            <a:r>
              <a:rPr lang="ru-RU" b="1" dirty="0">
                <a:solidFill>
                  <a:srgbClr val="00B050"/>
                </a:solidFill>
              </a:rPr>
              <a:t>За что?</a:t>
            </a:r>
          </a:p>
          <a:p>
            <a:pPr marL="0" indent="0">
              <a:buNone/>
            </a:pPr>
            <a:r>
              <a:rPr lang="ru-RU" b="1" dirty="0" smtClean="0"/>
              <a:t>- За </a:t>
            </a:r>
            <a:r>
              <a:rPr lang="ru-RU" b="1" dirty="0"/>
              <a:t>то, что улыбаешься.</a:t>
            </a:r>
          </a:p>
          <a:p>
            <a:pPr marL="0" indent="0">
              <a:buNone/>
            </a:pPr>
            <a:r>
              <a:rPr lang="ru-RU" b="1" dirty="0"/>
              <a:t>- </a:t>
            </a:r>
            <a:r>
              <a:rPr lang="ru-RU" b="1" dirty="0">
                <a:solidFill>
                  <a:srgbClr val="00B050"/>
                </a:solidFill>
              </a:rPr>
              <a:t>Как ты мне нравишься!</a:t>
            </a:r>
          </a:p>
          <a:p>
            <a:pPr marL="0" indent="0">
              <a:buNone/>
            </a:pPr>
            <a:r>
              <a:rPr lang="ru-RU" b="1" dirty="0"/>
              <a:t> - За что?</a:t>
            </a:r>
          </a:p>
          <a:p>
            <a:pPr marL="0" indent="0">
              <a:buNone/>
            </a:pPr>
            <a:r>
              <a:rPr lang="ru-RU" b="1" dirty="0"/>
              <a:t>- </a:t>
            </a:r>
            <a:r>
              <a:rPr lang="ru-RU" b="1" dirty="0">
                <a:solidFill>
                  <a:srgbClr val="00B050"/>
                </a:solidFill>
              </a:rPr>
              <a:t>За то, что руку жмешь.</a:t>
            </a:r>
          </a:p>
          <a:p>
            <a:pPr marL="0" indent="0">
              <a:buNone/>
            </a:pPr>
            <a:r>
              <a:rPr lang="ru-RU" b="1" dirty="0"/>
              <a:t>- Как ты мне нравишься!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- За что?</a:t>
            </a:r>
          </a:p>
          <a:p>
            <a:pPr marL="0" indent="0">
              <a:buNone/>
            </a:pPr>
            <a:r>
              <a:rPr lang="ru-RU" b="1" dirty="0"/>
              <a:t>- Совсем не притворяешься, </a:t>
            </a:r>
          </a:p>
          <a:p>
            <a:pPr marL="0" indent="0">
              <a:buNone/>
            </a:pPr>
            <a:r>
              <a:rPr lang="ru-RU" b="1" dirty="0"/>
              <a:t>Меня понять стараешься,</a:t>
            </a:r>
          </a:p>
          <a:p>
            <a:pPr marL="0" indent="0">
              <a:buNone/>
            </a:pPr>
            <a:r>
              <a:rPr lang="ru-RU" b="1" dirty="0"/>
              <a:t> Навстречу мне идешь!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74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1840" y="332656"/>
            <a:ext cx="5832648" cy="6124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err="1"/>
              <a:t>Ц.пленок</a:t>
            </a:r>
            <a:r>
              <a:rPr lang="ru-RU" b="1" dirty="0"/>
              <a:t> в </a:t>
            </a:r>
            <a:r>
              <a:rPr lang="ru-RU" b="1" dirty="0" err="1"/>
              <a:t>ц.рке</a:t>
            </a:r>
            <a:r>
              <a:rPr lang="ru-RU" b="1" dirty="0"/>
              <a:t> выступал</a:t>
            </a:r>
          </a:p>
          <a:p>
            <a:pPr marL="0" indent="0">
              <a:buNone/>
            </a:pPr>
            <a:r>
              <a:rPr lang="ru-RU" b="1" dirty="0"/>
              <a:t>Играл он на </a:t>
            </a:r>
            <a:r>
              <a:rPr lang="ru-RU" b="1" dirty="0" err="1"/>
              <a:t>ц.мбалах</a:t>
            </a:r>
            <a:r>
              <a:rPr lang="ru-RU" b="1" dirty="0"/>
              <a:t>,</a:t>
            </a:r>
          </a:p>
          <a:p>
            <a:pPr marL="0" indent="0">
              <a:buNone/>
            </a:pPr>
            <a:r>
              <a:rPr lang="ru-RU" b="1" dirty="0"/>
              <a:t>На </a:t>
            </a:r>
            <a:r>
              <a:rPr lang="ru-RU" b="1" dirty="0" err="1"/>
              <a:t>мотоц.кле</a:t>
            </a:r>
            <a:r>
              <a:rPr lang="ru-RU" b="1" dirty="0"/>
              <a:t> разъезжал,</a:t>
            </a:r>
          </a:p>
          <a:p>
            <a:pPr marL="0" indent="0">
              <a:buNone/>
            </a:pPr>
            <a:r>
              <a:rPr lang="ru-RU" b="1" dirty="0"/>
              <a:t>И </a:t>
            </a:r>
            <a:r>
              <a:rPr lang="ru-RU" b="1" dirty="0" err="1"/>
              <a:t>ц.фр</a:t>
            </a:r>
            <a:r>
              <a:rPr lang="ru-RU" b="1" dirty="0"/>
              <a:t> он знал немало.</a:t>
            </a:r>
          </a:p>
          <a:p>
            <a:pPr marL="0" indent="0">
              <a:buNone/>
            </a:pPr>
            <a:r>
              <a:rPr lang="ru-RU" b="1" dirty="0"/>
              <a:t>Он из </a:t>
            </a:r>
            <a:r>
              <a:rPr lang="ru-RU" b="1" dirty="0" err="1"/>
              <a:t>ц.линдра</a:t>
            </a:r>
            <a:r>
              <a:rPr lang="ru-RU" b="1" dirty="0"/>
              <a:t> доставал</a:t>
            </a:r>
          </a:p>
          <a:p>
            <a:pPr marL="0" indent="0">
              <a:buNone/>
            </a:pPr>
            <a:r>
              <a:rPr lang="ru-RU" b="1" dirty="0"/>
              <a:t>Морковь и </a:t>
            </a:r>
            <a:r>
              <a:rPr lang="ru-RU" b="1" dirty="0" err="1"/>
              <a:t>огурц</a:t>
            </a:r>
            <a:r>
              <a:rPr lang="ru-RU" b="1" dirty="0"/>
              <a:t>.</a:t>
            </a:r>
          </a:p>
          <a:p>
            <a:pPr marL="0" indent="0">
              <a:buNone/>
            </a:pPr>
            <a:r>
              <a:rPr lang="ru-RU" b="1" dirty="0"/>
              <a:t>И только одного не знал,</a:t>
            </a:r>
          </a:p>
          <a:p>
            <a:pPr marL="0" indent="0">
              <a:buNone/>
            </a:pPr>
            <a:r>
              <a:rPr lang="ru-RU" b="1" dirty="0"/>
              <a:t>Где пишут ЦЫ, где ЦИ:</a:t>
            </a:r>
          </a:p>
          <a:p>
            <a:pPr marL="0" indent="0">
              <a:buNone/>
            </a:pPr>
            <a:r>
              <a:rPr lang="ru-RU" b="1" dirty="0" err="1"/>
              <a:t>Коллекц.я</a:t>
            </a:r>
            <a:r>
              <a:rPr lang="ru-RU" b="1" dirty="0"/>
              <a:t>, </a:t>
            </a:r>
            <a:r>
              <a:rPr lang="ru-RU" b="1" dirty="0" err="1"/>
              <a:t>Синиц.н</a:t>
            </a:r>
            <a:r>
              <a:rPr lang="ru-RU" b="1" dirty="0"/>
              <a:t>,</a:t>
            </a:r>
          </a:p>
          <a:p>
            <a:pPr marL="0" indent="0">
              <a:buNone/>
            </a:pPr>
            <a:r>
              <a:rPr lang="ru-RU" b="1" dirty="0" err="1"/>
              <a:t>Спец.я</a:t>
            </a:r>
            <a:r>
              <a:rPr lang="ru-RU" b="1" dirty="0"/>
              <a:t> и </a:t>
            </a:r>
            <a:r>
              <a:rPr lang="ru-RU" b="1" smtClean="0"/>
              <a:t>Спиц.н</a:t>
            </a:r>
            <a:r>
              <a:rPr lang="ru-RU" b="1" smtClean="0"/>
              <a:t>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C:\Users\Анна\Desktop\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5" y="2132856"/>
            <a:ext cx="2577848" cy="2667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9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 smtClean="0"/>
              <a:t>Ц</a:t>
            </a:r>
            <a:r>
              <a:rPr lang="ru-RU" sz="4800" b="1" dirty="0" smtClean="0">
                <a:solidFill>
                  <a:srgbClr val="00B050"/>
                </a:solidFill>
              </a:rPr>
              <a:t>И</a:t>
            </a:r>
            <a:r>
              <a:rPr lang="ru-RU" sz="4800" b="1" dirty="0" smtClean="0"/>
              <a:t>МБАЛЫ                 Ц</a:t>
            </a:r>
            <a:r>
              <a:rPr lang="ru-RU" sz="4800" b="1" dirty="0" smtClean="0">
                <a:solidFill>
                  <a:srgbClr val="00B050"/>
                </a:solidFill>
              </a:rPr>
              <a:t>И</a:t>
            </a:r>
            <a:r>
              <a:rPr lang="ru-RU" sz="4800" b="1" dirty="0" smtClean="0"/>
              <a:t>ЛИНДР</a:t>
            </a:r>
          </a:p>
          <a:p>
            <a:pPr marL="0" indent="0">
              <a:buNone/>
            </a:pPr>
            <a:endParaRPr lang="ru-RU" sz="4800" b="1" dirty="0"/>
          </a:p>
        </p:txBody>
      </p:sp>
      <p:pic>
        <p:nvPicPr>
          <p:cNvPr id="2050" name="Picture 2" descr="C:\Users\Анна\Desktop\dreamstime_xl_353317-custo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56" y="1556792"/>
            <a:ext cx="3375509" cy="2181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на\Desktop\Rotart-CilindrM-RO-TU46-sinii2413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966565"/>
            <a:ext cx="2929508" cy="2929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на\Desktop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1888" y="4725144"/>
            <a:ext cx="2775223" cy="1850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нна\Desktop\goods10_image_id57_bi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63218"/>
            <a:ext cx="2555776" cy="19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193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b="1" dirty="0" smtClean="0">
                <a:solidFill>
                  <a:srgbClr val="00B050"/>
                </a:solidFill>
              </a:rPr>
              <a:t>ЧТО</a:t>
            </a:r>
          </a:p>
          <a:p>
            <a:pPr marL="0" indent="0">
              <a:buNone/>
            </a:pPr>
            <a:r>
              <a:rPr lang="ru-RU" sz="8000" b="1" dirty="0" smtClean="0">
                <a:solidFill>
                  <a:srgbClr val="00B050"/>
                </a:solidFill>
              </a:rPr>
              <a:t>ГДЕ</a:t>
            </a:r>
            <a:r>
              <a:rPr lang="ru-RU" sz="8000" b="1" dirty="0" smtClean="0"/>
              <a:t>   </a:t>
            </a:r>
          </a:p>
          <a:p>
            <a:pPr marL="0" indent="0">
              <a:buNone/>
            </a:pPr>
            <a:r>
              <a:rPr lang="ru-RU" sz="8000" b="1" dirty="0" smtClean="0">
                <a:solidFill>
                  <a:srgbClr val="00B050"/>
                </a:solidFill>
              </a:rPr>
              <a:t>КАК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28880" y="1916832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НАДО ПРОВЕРЯТЬ?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131780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ЧТО надо проверять?</a:t>
            </a:r>
          </a:p>
          <a:p>
            <a:pPr marL="0" indent="0">
              <a:buNone/>
            </a:pPr>
            <a:r>
              <a:rPr lang="ru-RU" sz="3600" b="1" dirty="0" smtClean="0"/>
              <a:t>Буквы гласных звуков Ы или И после Ц.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ГДЕ надо проверять?</a:t>
            </a:r>
          </a:p>
          <a:p>
            <a:pPr marL="0" indent="0">
              <a:buNone/>
            </a:pPr>
            <a:r>
              <a:rPr lang="ru-RU" sz="3600" b="1" dirty="0" smtClean="0"/>
              <a:t>В корне, суффиксе, окончании слов.</a:t>
            </a:r>
          </a:p>
          <a:p>
            <a:pPr marL="0" indent="0">
              <a:buNone/>
            </a:pPr>
            <a:endParaRPr lang="ru-RU" sz="3600" b="1" dirty="0" smtClean="0"/>
          </a:p>
          <a:p>
            <a:pPr marL="0" indent="0">
              <a:buNone/>
            </a:pPr>
            <a:r>
              <a:rPr lang="ru-RU" sz="3600" b="1" dirty="0" smtClean="0">
                <a:solidFill>
                  <a:srgbClr val="00B050"/>
                </a:solidFill>
              </a:rPr>
              <a:t>КАК надо проверять?</a:t>
            </a:r>
          </a:p>
          <a:p>
            <a:pPr marL="0" indent="0">
              <a:buNone/>
            </a:pPr>
            <a:r>
              <a:rPr lang="ru-RU" sz="3600" b="1" dirty="0" smtClean="0"/>
              <a:t>Применять правило.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454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ПРОВЕРЬ СЕБЯ!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57200" y="1196752"/>
            <a:ext cx="4042792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 err="1" smtClean="0"/>
              <a:t>Лисиц</a:t>
            </a:r>
            <a:r>
              <a:rPr lang="ru-RU" sz="4800" b="1" dirty="0" err="1" smtClean="0">
                <a:solidFill>
                  <a:srgbClr val="00B050"/>
                </a:solidFill>
              </a:rPr>
              <a:t>Ы</a:t>
            </a:r>
            <a:r>
              <a:rPr lang="ru-RU" sz="4800" b="1" dirty="0" err="1" smtClean="0"/>
              <a:t>н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err="1" smtClean="0"/>
              <a:t>порц</a:t>
            </a:r>
            <a:r>
              <a:rPr lang="ru-RU" sz="4800" b="1" dirty="0" err="1" smtClean="0">
                <a:solidFill>
                  <a:srgbClr val="00B050"/>
                </a:solidFill>
              </a:rPr>
              <a:t>И</a:t>
            </a:r>
            <a:r>
              <a:rPr lang="ru-RU" sz="4800" b="1" dirty="0" err="1" smtClean="0"/>
              <a:t>я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err="1" smtClean="0"/>
              <a:t>птенц</a:t>
            </a:r>
            <a:r>
              <a:rPr lang="ru-RU" sz="4800" b="1" dirty="0" err="1">
                <a:solidFill>
                  <a:srgbClr val="00B050"/>
                </a:solidFill>
              </a:rPr>
              <a:t>Ы</a:t>
            </a:r>
            <a:endParaRPr lang="ru-RU" sz="4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4800" b="1" dirty="0" err="1" smtClean="0"/>
              <a:t>принц</a:t>
            </a:r>
            <a:r>
              <a:rPr lang="ru-RU" sz="4800" b="1" dirty="0" err="1" smtClean="0">
                <a:solidFill>
                  <a:srgbClr val="00B050"/>
                </a:solidFill>
              </a:rPr>
              <a:t>Ы</a:t>
            </a:r>
            <a:endParaRPr lang="ru-RU" sz="4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4800" b="1" dirty="0" err="1" smtClean="0"/>
              <a:t>ц</a:t>
            </a:r>
            <a:r>
              <a:rPr lang="ru-RU" sz="4800" b="1" dirty="0" err="1" smtClean="0">
                <a:solidFill>
                  <a:srgbClr val="00B050"/>
                </a:solidFill>
              </a:rPr>
              <a:t>Ы</a:t>
            </a:r>
            <a:r>
              <a:rPr lang="ru-RU" sz="4800" b="1" dirty="0" err="1" smtClean="0"/>
              <a:t>пленок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 err="1" smtClean="0"/>
              <a:t>пальц</a:t>
            </a:r>
            <a:r>
              <a:rPr lang="ru-RU" sz="4800" b="1" dirty="0" err="1">
                <a:solidFill>
                  <a:srgbClr val="00B050"/>
                </a:solidFill>
              </a:rPr>
              <a:t>Ы</a:t>
            </a:r>
            <a:endParaRPr lang="ru-RU" sz="4800" b="1" dirty="0" smtClean="0">
              <a:solidFill>
                <a:srgbClr val="00B05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572000" y="1196752"/>
            <a:ext cx="4031431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 err="1" smtClean="0"/>
              <a:t>ц</a:t>
            </a:r>
            <a:r>
              <a:rPr lang="ru-RU" sz="4800" b="1" dirty="0" err="1" smtClean="0">
                <a:solidFill>
                  <a:srgbClr val="00B050"/>
                </a:solidFill>
              </a:rPr>
              <a:t>И</a:t>
            </a:r>
            <a:r>
              <a:rPr lang="ru-RU" sz="4800" b="1" dirty="0" err="1" smtClean="0"/>
              <a:t>фры</a:t>
            </a:r>
            <a:endParaRPr lang="ru-RU" sz="4800" b="1" dirty="0"/>
          </a:p>
          <a:p>
            <a:pPr marL="0" indent="0">
              <a:buNone/>
            </a:pPr>
            <a:r>
              <a:rPr lang="ru-RU" sz="4800" b="1" dirty="0" err="1" smtClean="0"/>
              <a:t>огурц</a:t>
            </a:r>
            <a:r>
              <a:rPr lang="ru-RU" sz="4800" b="1" dirty="0" err="1" smtClean="0">
                <a:solidFill>
                  <a:srgbClr val="00B050"/>
                </a:solidFill>
              </a:rPr>
              <a:t>Ы</a:t>
            </a:r>
            <a:endParaRPr lang="ru-RU" sz="48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err="1" smtClean="0"/>
              <a:t>ц</a:t>
            </a:r>
            <a:r>
              <a:rPr lang="ru-RU" sz="4800" b="1" dirty="0" err="1" smtClean="0">
                <a:solidFill>
                  <a:srgbClr val="00B050"/>
                </a:solidFill>
              </a:rPr>
              <a:t>И</a:t>
            </a:r>
            <a:r>
              <a:rPr lang="ru-RU" sz="4800" b="1" dirty="0" err="1" smtClean="0"/>
              <a:t>рк</a:t>
            </a:r>
            <a:endParaRPr lang="ru-RU" sz="4800" b="1" dirty="0"/>
          </a:p>
          <a:p>
            <a:pPr marL="0" indent="0">
              <a:buNone/>
            </a:pPr>
            <a:r>
              <a:rPr lang="ru-RU" sz="4800" b="1" dirty="0" err="1" smtClean="0"/>
              <a:t>ц</a:t>
            </a:r>
            <a:r>
              <a:rPr lang="ru-RU" sz="4800" b="1" dirty="0" err="1" smtClean="0">
                <a:solidFill>
                  <a:srgbClr val="00B050"/>
                </a:solidFill>
              </a:rPr>
              <a:t>Ы</a:t>
            </a:r>
            <a:r>
              <a:rPr lang="ru-RU" sz="4800" b="1" dirty="0" err="1" smtClean="0"/>
              <a:t>кать</a:t>
            </a:r>
            <a:endParaRPr lang="ru-RU" sz="4800" b="1" dirty="0"/>
          </a:p>
          <a:p>
            <a:pPr marL="0" indent="0">
              <a:buNone/>
            </a:pPr>
            <a:r>
              <a:rPr lang="ru-RU" sz="4800" b="1" dirty="0" err="1" smtClean="0"/>
              <a:t>ц</a:t>
            </a:r>
            <a:r>
              <a:rPr lang="ru-RU" sz="4800" b="1" dirty="0" err="1" smtClean="0">
                <a:solidFill>
                  <a:srgbClr val="00B050"/>
                </a:solidFill>
              </a:rPr>
              <a:t>И</a:t>
            </a:r>
            <a:r>
              <a:rPr lang="ru-RU" sz="4800" b="1" dirty="0" err="1" smtClean="0"/>
              <a:t>ркуль</a:t>
            </a:r>
            <a:endParaRPr lang="ru-RU" sz="4800" b="1" dirty="0"/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err="1" smtClean="0"/>
              <a:t>танц</a:t>
            </a:r>
            <a:r>
              <a:rPr lang="ru-RU" sz="4800" b="1" dirty="0" err="1">
                <a:solidFill>
                  <a:srgbClr val="00B050"/>
                </a:solidFill>
              </a:rPr>
              <a:t>Ы</a:t>
            </a:r>
            <a:endParaRPr lang="ru-RU" sz="4800" b="1" dirty="0">
              <a:solidFill>
                <a:srgbClr val="00B050"/>
              </a:solidFill>
            </a:endParaRPr>
          </a:p>
          <a:p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27235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Цыплята весь день на циновке лежали. </a:t>
            </a:r>
          </a:p>
          <a:p>
            <a:pPr marL="0" indent="0">
              <a:buNone/>
            </a:pPr>
            <a:r>
              <a:rPr lang="ru-RU" b="1" dirty="0"/>
              <a:t>Цыплята </a:t>
            </a:r>
            <a:r>
              <a:rPr lang="ru-RU" b="1" dirty="0" err="1"/>
              <a:t>цингою</a:t>
            </a:r>
            <a:r>
              <a:rPr lang="ru-RU" b="1" dirty="0"/>
              <a:t> ужасно страдали. </a:t>
            </a:r>
          </a:p>
          <a:p>
            <a:pPr marL="0" indent="0">
              <a:buNone/>
            </a:pPr>
            <a:r>
              <a:rPr lang="ru-RU" b="1" dirty="0"/>
              <a:t>Цыган их на цыпочках водит в больницу. </a:t>
            </a:r>
          </a:p>
          <a:p>
            <a:pPr marL="0" indent="0">
              <a:buNone/>
            </a:pPr>
            <a:r>
              <a:rPr lang="ru-RU" b="1" dirty="0"/>
              <a:t>Велел им там доктор цибулей лечиться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Был доктор в халате, как в панцире жук.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B050"/>
                </a:solidFill>
              </a:rPr>
              <a:t>«Цибуля, – сказал, – не микстура, а лук».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Анна\Desktop\image-403-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04588"/>
            <a:ext cx="3456384" cy="259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320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89840" y="188640"/>
            <a:ext cx="8459788" cy="121343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800" b="1" i="1" dirty="0" smtClean="0">
                <a:solidFill>
                  <a:srgbClr val="663300"/>
                </a:solidFill>
                <a:latin typeface="Georgia" pitchFamily="18" charset="0"/>
              </a:rPr>
              <a:t>Составляем загадку</a:t>
            </a:r>
            <a:endParaRPr lang="ru-RU" sz="4800" b="1" i="1" dirty="0">
              <a:solidFill>
                <a:srgbClr val="663300"/>
              </a:solidFill>
              <a:latin typeface="Georg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9840" y="980728"/>
            <a:ext cx="8459788" cy="5616624"/>
          </a:xfrm>
        </p:spPr>
        <p:txBody>
          <a:bodyPr>
            <a:normAutofit fontScale="77500" lnSpcReduction="20000"/>
          </a:bodyPr>
          <a:lstStyle/>
          <a:p>
            <a:pPr marL="742950" lvl="0" indent="-742950" algn="l" eaLnBrk="0" fontAlgn="base" hangingPunct="0">
              <a:spcAft>
                <a:spcPct val="0"/>
              </a:spcAft>
              <a:buAutoNum type="arabicPeriod"/>
            </a:pPr>
            <a:r>
              <a:rPr lang="ru-RU" sz="4100" b="1" dirty="0" smtClean="0">
                <a:solidFill>
                  <a:prstClr val="black"/>
                </a:solidFill>
              </a:rPr>
              <a:t>Заполнить таблицу</a:t>
            </a:r>
          </a:p>
          <a:p>
            <a:pPr lvl="0" algn="l" eaLnBrk="0" fontAlgn="base" hangingPunct="0">
              <a:spcAft>
                <a:spcPct val="0"/>
              </a:spcAft>
            </a:pPr>
            <a:endParaRPr lang="ru-RU" sz="4100" b="1" dirty="0">
              <a:solidFill>
                <a:prstClr val="black"/>
              </a:solidFill>
            </a:endParaRPr>
          </a:p>
          <a:p>
            <a:pPr marL="342900" lvl="0" indent="-342900" algn="l" eaLnBrk="0" fontAlgn="base" hangingPunct="0">
              <a:spcAft>
                <a:spcPct val="0"/>
              </a:spcAft>
            </a:pPr>
            <a:r>
              <a:rPr lang="ru-RU" sz="4100" b="1" dirty="0">
                <a:solidFill>
                  <a:prstClr val="black"/>
                </a:solidFill>
              </a:rPr>
              <a:t>            какой? </a:t>
            </a:r>
            <a:r>
              <a:rPr lang="ru-RU" sz="4100" b="1" dirty="0" smtClean="0">
                <a:solidFill>
                  <a:prstClr val="black"/>
                </a:solidFill>
              </a:rPr>
              <a:t>(лук)             </a:t>
            </a:r>
            <a:r>
              <a:rPr lang="ru-RU" sz="4100" b="1" dirty="0">
                <a:solidFill>
                  <a:prstClr val="black"/>
                </a:solidFill>
              </a:rPr>
              <a:t>что (кто) такое же</a:t>
            </a:r>
            <a:r>
              <a:rPr lang="ru-RU" sz="4100" b="1" dirty="0" smtClean="0">
                <a:solidFill>
                  <a:prstClr val="black"/>
                </a:solidFill>
              </a:rPr>
              <a:t>?</a:t>
            </a:r>
            <a:endParaRPr lang="ru-RU" sz="4100" b="1" dirty="0">
              <a:solidFill>
                <a:prstClr val="black"/>
              </a:solidFill>
            </a:endParaRPr>
          </a:p>
          <a:p>
            <a:pPr marL="342900" lvl="0" indent="-342900" algn="l" eaLnBrk="0" fontAlgn="base" hangingPunct="0">
              <a:spcAft>
                <a:spcPct val="0"/>
              </a:spcAft>
            </a:pPr>
            <a:endParaRPr lang="ru-RU" sz="4100" b="1" dirty="0" smtClean="0">
              <a:solidFill>
                <a:prstClr val="black"/>
              </a:solidFill>
            </a:endParaRPr>
          </a:p>
          <a:p>
            <a:pPr marL="342900" lvl="0" indent="-342900" algn="l" eaLnBrk="0" fontAlgn="base" hangingPunct="0">
              <a:spcAft>
                <a:spcPct val="0"/>
              </a:spcAft>
            </a:pPr>
            <a:r>
              <a:rPr lang="ru-RU" sz="4100" b="1" dirty="0" smtClean="0">
                <a:solidFill>
                  <a:prstClr val="black"/>
                </a:solidFill>
              </a:rPr>
              <a:t>Круглый                                        мяч</a:t>
            </a:r>
          </a:p>
          <a:p>
            <a:pPr marL="342900" lvl="0" indent="-342900" algn="l" eaLnBrk="0" fontAlgn="base" hangingPunct="0">
              <a:spcAft>
                <a:spcPct val="0"/>
              </a:spcAft>
            </a:pPr>
            <a:r>
              <a:rPr lang="ru-RU" sz="4100" b="1" dirty="0" smtClean="0">
                <a:solidFill>
                  <a:prstClr val="black"/>
                </a:solidFill>
              </a:rPr>
              <a:t>Горький                                        лекарство</a:t>
            </a:r>
          </a:p>
          <a:p>
            <a:pPr marL="342900" lvl="0" indent="-342900" algn="l" eaLnBrk="0" fontAlgn="base" hangingPunct="0">
              <a:spcAft>
                <a:spcPct val="0"/>
              </a:spcAft>
            </a:pPr>
            <a:r>
              <a:rPr lang="ru-RU" sz="4100" b="1" dirty="0" smtClean="0">
                <a:solidFill>
                  <a:prstClr val="black"/>
                </a:solidFill>
              </a:rPr>
              <a:t>Полезный                                     молоко</a:t>
            </a:r>
          </a:p>
          <a:p>
            <a:pPr marL="342900" lvl="0" indent="-342900" algn="l" eaLnBrk="0" fontAlgn="base" hangingPunct="0">
              <a:spcAft>
                <a:spcPct val="0"/>
              </a:spcAft>
            </a:pPr>
            <a:r>
              <a:rPr lang="ru-RU" sz="4100" b="1" dirty="0" smtClean="0">
                <a:solidFill>
                  <a:prstClr val="black"/>
                </a:solidFill>
              </a:rPr>
              <a:t>От него плачут                            обида</a:t>
            </a:r>
          </a:p>
          <a:p>
            <a:pPr marL="342900" lvl="0" indent="-342900" algn="l" eaLnBrk="0" fontAlgn="base" hangingPunct="0">
              <a:spcAft>
                <a:spcPct val="0"/>
              </a:spcAft>
            </a:pPr>
            <a:r>
              <a:rPr lang="ru-RU" sz="4100" b="1" dirty="0" smtClean="0">
                <a:solidFill>
                  <a:prstClr val="black"/>
                </a:solidFill>
              </a:rPr>
              <a:t>                                          </a:t>
            </a:r>
          </a:p>
          <a:p>
            <a:pPr marL="342900" lvl="0" indent="-342900" algn="l" eaLnBrk="0" fontAlgn="base" hangingPunct="0">
              <a:spcAft>
                <a:spcPct val="0"/>
              </a:spcAft>
            </a:pPr>
            <a:r>
              <a:rPr lang="ru-RU" sz="4100" b="1" dirty="0">
                <a:solidFill>
                  <a:prstClr val="black"/>
                </a:solidFill>
              </a:rPr>
              <a:t>2</a:t>
            </a:r>
            <a:r>
              <a:rPr lang="ru-RU" sz="4100" b="1" dirty="0" smtClean="0">
                <a:solidFill>
                  <a:prstClr val="black"/>
                </a:solidFill>
              </a:rPr>
              <a:t>. </a:t>
            </a:r>
            <a:r>
              <a:rPr lang="ru-RU" sz="4100" b="1" dirty="0">
                <a:solidFill>
                  <a:prstClr val="black"/>
                </a:solidFill>
              </a:rPr>
              <a:t>Соединив записанное в обеих колонках таблицы словами </a:t>
            </a:r>
            <a:r>
              <a:rPr lang="ru-RU" sz="4100" b="1" i="1" dirty="0">
                <a:solidFill>
                  <a:prstClr val="black"/>
                </a:solidFill>
              </a:rPr>
              <a:t>но не, </a:t>
            </a:r>
            <a:r>
              <a:rPr lang="ru-RU" sz="4100" b="1" dirty="0">
                <a:solidFill>
                  <a:prstClr val="black"/>
                </a:solidFill>
              </a:rPr>
              <a:t>прочитать загадку</a:t>
            </a:r>
          </a:p>
          <a:p>
            <a:pPr marL="514350" lvl="0" indent="-514350" algn="l" eaLnBrk="0" fontAlgn="base" hangingPunct="0">
              <a:spcAft>
                <a:spcPct val="0"/>
              </a:spcAft>
              <a:buFont typeface="Arial" charset="0"/>
              <a:buAutoNum type="arabicPeriod"/>
            </a:pPr>
            <a:endParaRPr lang="ru-RU" sz="2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672310" y="1628800"/>
            <a:ext cx="0" cy="33123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89840" y="2492896"/>
            <a:ext cx="814260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48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295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ПРОВЕРЬ СЕБЯ!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9</cp:revision>
  <dcterms:created xsi:type="dcterms:W3CDTF">2016-01-24T12:03:53Z</dcterms:created>
  <dcterms:modified xsi:type="dcterms:W3CDTF">2016-01-24T17:48:01Z</dcterms:modified>
</cp:coreProperties>
</file>