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73" r:id="rId2"/>
    <p:sldId id="257" r:id="rId3"/>
    <p:sldId id="260" r:id="rId4"/>
    <p:sldId id="261" r:id="rId5"/>
    <p:sldId id="262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8272F-714D-4DDF-AD6F-885BB1D41C2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2EA9-774C-401B-AF75-13B134CB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63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Взгляните на это лицо. Очень милая, добрая бабушка. Но если повернуть старушку на 180 градусов, изображение кардинально изменится.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2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История математики полна неожиданных и интересных софизмов и парадоксов.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6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415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Lucida Sans Unicode"/>
                <a:cs typeface="Times New Roman"/>
              </a:rPr>
              <a:t>А вот софизм - песенка английских студентов.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58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 году 365 дней.  Можно доказать, что в течение целого года детям  некогда учиться в школе.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0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465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Символ в центре - буква или цифра?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ts val="1465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Если рассматривать горизонтальный зрительный ряд, состоящий из букв, в центре будет "В" - к этому наблюдатель подготовлен буквенным рядом. Если смотреть на вертикальный ряд, окажется, что это вовсе не буква, а цифра 13 - к такому решению подтолкнули цифры.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465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Если рассматривать две фотографии лиц, повернутые вверх ногами, кажется, что они не различаются: глаза, нос, губы, волосы - все идентично. Но, перевернув эти портреты, можно убедиться, что они абсолютно разные.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8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465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На одном - спокойная и милая улыбка Джоконды, на другом - ужасная гримаса. Дело, видимо, в том, что человеческое лицо слишком значимо, его невозможно воспринимать в необычном ракурсе.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5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7480" marR="63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Мы привыкли доверять собственному зрению, однако оно нередко обманывает нас, показывая то, чего в действительности не существует. В такие моменты мы сталкиваемся со </a:t>
            </a: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зрительными иллюзиями -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ошибками зрительного восприятия.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47625" indent="342900" algn="just">
              <a:lnSpc>
                <a:spcPct val="115000"/>
              </a:lnSpc>
              <a:spcAft>
                <a:spcPts val="75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Святая святых всех невозможных фигур - невозможный треугольник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Эшера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9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/>
                <a:ea typeface="Calibri"/>
              </a:rPr>
              <a:t>Прямоугольник внутреннего двора замкнут стенами здания, у которого вместо крыши – бесконечная лестница по которой идут на встречу друг другу люди…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0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465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этой работе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Эшера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изображен парадокс — падающая вода водопада управляет колесом, которое направляет воду на вершину водопада. Водопад имеет структуру «невозможного» треугольника.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6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/>
                <a:ea typeface="Calibri"/>
              </a:rPr>
              <a:t>Софизмом называется умышленно ложное умозаключение, которое имеет видимость правильного. Любой софизм содержит одну или несколько замаскированных ошибок.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EA9-774C-401B-AF75-13B134CB25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5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lluzi.ru/node/15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085184"/>
            <a:ext cx="2898845" cy="1368152"/>
          </a:xfrm>
        </p:spPr>
        <p:txBody>
          <a:bodyPr>
            <a:normAutofit fontScale="550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Шерина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Алексеевна, учитель математики</a:t>
            </a:r>
          </a:p>
          <a:p>
            <a:pPr algn="r">
              <a:lnSpc>
                <a:spcPct val="120000"/>
              </a:lnSpc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квалификационной </a:t>
            </a:r>
          </a:p>
          <a:p>
            <a:pPr algn="r">
              <a:lnSpc>
                <a:spcPct val="120000"/>
              </a:lnSpc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056784" cy="475252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2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200" b="0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Борисовская</a:t>
            </a:r>
            <a:r>
              <a:rPr lang="ru-RU" sz="22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r>
              <a:rPr lang="ru-RU" sz="4400" b="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ru-RU" sz="4400" b="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ллюзии и математические парадоксы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4087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+mj-cs"/>
              </a:rPr>
              <a:t>2*2 = 5!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/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8913" y="2564904"/>
            <a:ext cx="3522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5(5-4-1)=4(5-4-1)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3230" y="3294568"/>
            <a:ext cx="906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5=4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3521" y="3940899"/>
            <a:ext cx="1367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5=2*2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3247" y="1932865"/>
            <a:ext cx="3368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25-20-5=20-16-4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5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143000"/>
          </a:xfrm>
        </p:spPr>
        <p:txBody>
          <a:bodyPr/>
          <a:lstStyle/>
          <a:p>
            <a:pPr marL="17780" marR="635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32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980728"/>
            <a:ext cx="6840760" cy="648072"/>
          </a:xfrm>
        </p:spPr>
        <p:txBody>
          <a:bodyPr>
            <a:normAutofit lnSpcReduction="10000"/>
          </a:bodyPr>
          <a:lstStyle/>
          <a:p>
            <a:pPr marL="17780" marR="63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Четыре больше 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двенадцати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7337" y="1556792"/>
            <a:ext cx="1469633" cy="71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" marR="635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7 </a:t>
            </a:r>
            <a:r>
              <a:rPr lang="ru-RU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&gt; </a:t>
            </a:r>
            <a:r>
              <a:rPr lang="ru-RU" sz="3500" b="1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ru-RU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500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0466" y="3356992"/>
            <a:ext cx="1543371" cy="71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" marR="635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-1 &gt; -3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439" y="4581128"/>
            <a:ext cx="1357423" cy="71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" marR="635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4 &gt; 12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35652" y="4005064"/>
            <a:ext cx="1133002" cy="71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" marR="635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4&lt;12</a:t>
            </a:r>
            <a:endParaRPr lang="ru-RU" sz="3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837" y="2204864"/>
            <a:ext cx="2216632" cy="71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" marR="635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7-8 &gt; </a:t>
            </a:r>
            <a:r>
              <a:rPr lang="ru-RU" sz="35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-8,</a:t>
            </a: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90494" y="2763153"/>
            <a:ext cx="3223318" cy="71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" marR="635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-1∙(-4) &gt; -3 ∙(-4),</a:t>
            </a:r>
          </a:p>
        </p:txBody>
      </p:sp>
    </p:spTree>
    <p:extLst>
      <p:ext uri="{BB962C8B-B14F-4D97-AF65-F5344CB8AC3E}">
        <p14:creationId xmlns:p14="http://schemas.microsoft.com/office/powerpoint/2010/main" val="20700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809" y="116632"/>
            <a:ext cx="7560840" cy="471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415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Песенка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английских студентов. 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  <a:t>Чем больше учишься, тем больше знаешь.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  <a:t>Чем больше знаешь, тем больше забываешь.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  <a:t>Чем больше забываешь, тем меньше знаешь.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  <a:t>Чем меньше знаешь, тем меньше забываешь.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  <a:t>Но чем меньше забываешь, тем больше знаешь.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Lucida Sans Unicode"/>
              </a:rPr>
              <a:t>Так для чего учиться?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2492178" cy="252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74" y="439221"/>
            <a:ext cx="47625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5433" y="213708"/>
            <a:ext cx="2111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365 дней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5433" y="1015903"/>
            <a:ext cx="2568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50 воскресений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772815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10 дней отдыха на осенних </a:t>
            </a:r>
            <a:r>
              <a:rPr lang="ru-RU" sz="2800" dirty="0" smtClean="0">
                <a:latin typeface="Times New Roman"/>
                <a:ea typeface="Calibri"/>
              </a:rPr>
              <a:t>и весенних каникулах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3157810"/>
            <a:ext cx="3640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Летние и зимние каникулы </a:t>
            </a:r>
            <a:r>
              <a:rPr lang="ru-RU" sz="2800" dirty="0" smtClean="0">
                <a:latin typeface="Times New Roman"/>
                <a:ea typeface="Calibri"/>
              </a:rPr>
              <a:t>100 </a:t>
            </a:r>
            <a:r>
              <a:rPr lang="ru-RU" sz="2800" dirty="0">
                <a:latin typeface="Times New Roman"/>
                <a:ea typeface="Calibri"/>
              </a:rPr>
              <a:t>дней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252446"/>
            <a:ext cx="391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Ночью в школу не ходят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929336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Уроки продолжаются </a:t>
            </a:r>
            <a:r>
              <a:rPr lang="ru-RU" sz="2800" dirty="0">
                <a:latin typeface="Times New Roman"/>
                <a:ea typeface="Calibri"/>
              </a:rPr>
              <a:t>четвертую часть  дня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5928322"/>
            <a:ext cx="2448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Итого 5,5 </a:t>
            </a:r>
            <a:r>
              <a:rPr lang="ru-RU" sz="2800" dirty="0">
                <a:latin typeface="Times New Roman"/>
                <a:ea typeface="Calibri"/>
              </a:rPr>
              <a:t>дней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4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92929"/>
                </a:solidFill>
                <a:latin typeface="Times New Roman"/>
                <a:ea typeface="Times New Roman"/>
              </a:rPr>
              <a:t>Старик, имевший трёх сыновей, распорядился, чтобы они после его смерти поделили принадлежащее ему стадо верблюдов так, чтобы старший взял половину всех верблюдов, средний — треть и младший — девятую часть всех верблюдов. Старик умер и оставил 17 верблюдов. Сыновья начали делёж, но оказалось, что число 17 не делится ни на 2, ни на 3, ни на 9. В недоумении, как им быть, браться обратились к мудрецу. Тот приехал к ним на собственном верблюде и разделил по завещанию</a:t>
            </a:r>
            <a:r>
              <a:rPr lang="ru-RU" sz="2800" b="1" dirty="0" smtClean="0">
                <a:solidFill>
                  <a:srgbClr val="292929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sz="2800" b="1" dirty="0">
              <a:solidFill>
                <a:srgbClr val="292929"/>
              </a:solidFill>
              <a:latin typeface="Times New Roman"/>
            </a:endParaRPr>
          </a:p>
          <a:p>
            <a:endParaRPr lang="ru-RU" sz="2800" dirty="0" smtClean="0">
              <a:solidFill>
                <a:srgbClr val="292929"/>
              </a:solidFill>
              <a:latin typeface="Times New Roman"/>
            </a:endParaRPr>
          </a:p>
          <a:p>
            <a:pPr algn="ctr"/>
            <a:r>
              <a:rPr lang="ru-RU" sz="2800" b="1" dirty="0" smtClean="0">
                <a:solidFill>
                  <a:srgbClr val="292929"/>
                </a:solidFill>
                <a:latin typeface="Times New Roman"/>
              </a:rPr>
              <a:t>Как он это сделал?</a:t>
            </a:r>
            <a:endParaRPr lang="ru-RU" sz="2800" b="1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981" y="1700808"/>
            <a:ext cx="81836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 в изучении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математики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69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kern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Перевертыши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Бабушка и внучка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92696"/>
            <a:ext cx="5081190" cy="469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абушка и внуч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23156" y="675995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2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зии переработки информац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18457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5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зии переработки информац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6214"/>
            <a:ext cx="4390122" cy="505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ллюзии переработки информ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2287"/>
            <a:ext cx="4340735" cy="5122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1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зии переработки информац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576214"/>
            <a:ext cx="4390122" cy="505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ллюзии переработки информ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542287"/>
            <a:ext cx="4340735" cy="5122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1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kern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Иллюзия движения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8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(статистическое и  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неподвижное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изображение как 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оживает и начинает двигаться).</a:t>
            </a:r>
            <a:endParaRPr lang="ru-RU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images2.alphacoders.com/179/179600.jpg"/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0485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3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Невозможный треугольник </a:t>
            </a:r>
            <a:r>
              <a:rPr lang="ru-RU" sz="3200" i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Эшера</a:t>
            </a:r>
            <a:r>
              <a:rPr lang="ru-RU" sz="32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32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294286" cy="44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5606" y="60526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252525"/>
                </a:solidFill>
                <a:latin typeface="Arial"/>
              </a:rPr>
              <a:t>Мауриц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Эшер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5503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5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осхождение и спуск">
            <a:hlinkClick r:id="rId3"/>
          </p:cNvPr>
          <p:cNvPicPr>
            <a:picLocks noGrp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744415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640" y="5692606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«Восхождение и спуск»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Если двигаться по лестнице по часовой стрелке, то мы будем постоянно подниматься, а если будем двигаться против часовой стрелки, то – спускаться.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0918"/>
            <a:ext cx="4024868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7140"/>
            <a:ext cx="4347638" cy="547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6093296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«Водопад»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514</Words>
  <Application>Microsoft Office PowerPoint</Application>
  <PresentationFormat>Экран (4:3)</PresentationFormat>
  <Paragraphs>65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МБОУ «Борисовская средняя общеобразовательная школа»  Иллюзии и математические парадоксы   </vt:lpstr>
      <vt:lpstr>Перевертыши</vt:lpstr>
      <vt:lpstr>Презентация PowerPoint</vt:lpstr>
      <vt:lpstr>Презентация PowerPoint</vt:lpstr>
      <vt:lpstr>Презентация PowerPoint</vt:lpstr>
      <vt:lpstr>Иллюзия движения</vt:lpstr>
      <vt:lpstr>Невозможный треугольник Эшера.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31</cp:revision>
  <dcterms:created xsi:type="dcterms:W3CDTF">2015-12-04T13:37:45Z</dcterms:created>
  <dcterms:modified xsi:type="dcterms:W3CDTF">2016-01-26T15:51:54Z</dcterms:modified>
</cp:coreProperties>
</file>