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00" r:id="rId2"/>
    <p:sldId id="294" r:id="rId3"/>
    <p:sldId id="295" r:id="rId4"/>
    <p:sldId id="299" r:id="rId5"/>
    <p:sldId id="296" r:id="rId6"/>
    <p:sldId id="297" r:id="rId7"/>
    <p:sldId id="289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46" d="100"/>
          <a:sy n="46" d="100"/>
        </p:scale>
        <p:origin x="-2406" y="-2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1109E-078B-4CE5-961B-CBFFAB7B0409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A19B-679F-48F2-8D67-A7666897A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31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1C5679-F46F-433F-A214-6CE45DCB12EE}" type="datetimeFigureOut">
              <a:rPr lang="ru-RU" smtClean="0"/>
              <a:t>24.01.2016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0CB068-41B6-4BDD-AE11-2A2655DA9A2F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лосок\Documents\картинки-фон\0_fdb2f_b9595ea3_or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435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аздник  река  Волга  фото\DSCN791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12" y="3621380"/>
            <a:ext cx="4490150" cy="303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7953" y="6111890"/>
            <a:ext cx="3663011" cy="290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колосок\Desktop\мероприятия 2015-2016\родник\DSCN762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7953" y="1206433"/>
            <a:ext cx="363640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312" y="6922992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Экспериментальная деятельность </a:t>
            </a:r>
            <a:endParaRPr lang="ru-RU" sz="2400" b="1" i="1" dirty="0" smtClean="0">
              <a:solidFill>
                <a:srgbClr val="002060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с 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детьми. </a:t>
            </a:r>
            <a:endParaRPr lang="ru-RU" sz="2400" b="1" i="1" u="sng" dirty="0">
              <a:solidFill>
                <a:srgbClr val="00206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851" y="1825759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Познавательно-тематическое развлечение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Течёт река…»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6276" y="179512"/>
            <a:ext cx="3996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Экологический десант к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роднику «Хрустальный»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667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колосок\Documents\картинки-фон\0_fdb2f_b9595ea3_or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179513"/>
            <a:ext cx="6192688" cy="5400599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      </a:t>
            </a:r>
            <a:r>
              <a:rPr lang="ru-RU" sz="3100" b="1" i="1" dirty="0" smtClean="0">
                <a:solidFill>
                  <a:srgbClr val="002060"/>
                </a:solidFill>
              </a:rPr>
              <a:t>В </a:t>
            </a:r>
            <a:r>
              <a:rPr lang="ru-RU" sz="3100" b="1" i="1" dirty="0">
                <a:solidFill>
                  <a:srgbClr val="002060"/>
                </a:solidFill>
              </a:rPr>
              <a:t>ходе экспериментальной деятельности дети увидели, что при температуре ниже </a:t>
            </a:r>
            <a:r>
              <a:rPr lang="ru-RU" sz="3100" b="1" i="1" dirty="0" smtClean="0">
                <a:solidFill>
                  <a:srgbClr val="002060"/>
                </a:solidFill>
              </a:rPr>
              <a:t>н</a:t>
            </a:r>
            <a:r>
              <a:rPr lang="ru-RU" sz="3100" b="1" i="1" dirty="0">
                <a:solidFill>
                  <a:srgbClr val="002060"/>
                </a:solidFill>
              </a:rPr>
              <a:t>у</a:t>
            </a:r>
            <a:r>
              <a:rPr lang="ru-RU" sz="3100" b="1" i="1" dirty="0" smtClean="0">
                <a:solidFill>
                  <a:srgbClr val="002060"/>
                </a:solidFill>
              </a:rPr>
              <a:t>ля градусов, </a:t>
            </a:r>
            <a:r>
              <a:rPr lang="ru-RU" sz="3100" b="1" i="1" dirty="0">
                <a:solidFill>
                  <a:srgbClr val="002060"/>
                </a:solidFill>
              </a:rPr>
              <a:t>вода замерзает.</a:t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     Захотели увидеть это явление в природе.         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> </a:t>
            </a:r>
            <a:r>
              <a:rPr lang="ru-RU" sz="3100" b="1" i="1" dirty="0" smtClean="0">
                <a:solidFill>
                  <a:srgbClr val="002060"/>
                </a:solidFill>
              </a:rPr>
              <a:t>Образовался ли лёд на реке Сумка?</a:t>
            </a:r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 Замерзает </a:t>
            </a:r>
            <a:r>
              <a:rPr lang="ru-RU" sz="3100" b="1" i="1" dirty="0">
                <a:solidFill>
                  <a:srgbClr val="002060"/>
                </a:solidFill>
              </a:rPr>
              <a:t>ли вода в </a:t>
            </a:r>
            <a:r>
              <a:rPr lang="ru-RU" sz="3100" b="1" i="1" dirty="0" smtClean="0">
                <a:solidFill>
                  <a:srgbClr val="002060"/>
                </a:solidFill>
              </a:rPr>
              <a:t>роднике «Хрустальный»?</a:t>
            </a:r>
            <a:r>
              <a:rPr lang="ru-RU" sz="2700" b="1" i="1" dirty="0" smtClean="0">
                <a:solidFill>
                  <a:srgbClr val="002060"/>
                </a:solidFill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astersoft.net/images/f/c/razvitie-poznavatelnyh-sposobnostej_1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700" y="4355976"/>
            <a:ext cx="5400600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13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лосок\Documents\картинки-фон\0_fdb2f_b9595ea3_or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лосок\Desktop\река\DSC0298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704" y="4765036"/>
            <a:ext cx="5516551" cy="40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2553096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rgbClr val="002060"/>
                </a:solidFill>
              </a:rPr>
              <a:t>Наш посёлок расположен в живописном </a:t>
            </a:r>
            <a:r>
              <a:rPr lang="ru-RU" sz="2700" b="1" i="1" dirty="0" smtClean="0">
                <a:solidFill>
                  <a:srgbClr val="002060"/>
                </a:solidFill>
              </a:rPr>
              <a:t>месте: </a:t>
            </a:r>
            <a:r>
              <a:rPr lang="ru-RU" sz="2700" b="1" i="1" dirty="0">
                <a:solidFill>
                  <a:srgbClr val="002060"/>
                </a:solidFill>
              </a:rPr>
              <a:t>здесь </a:t>
            </a:r>
            <a:r>
              <a:rPr lang="ru-RU" sz="2700" b="1" i="1" dirty="0" smtClean="0">
                <a:solidFill>
                  <a:srgbClr val="002060"/>
                </a:solidFill>
              </a:rPr>
              <a:t> берёзовые посадки</a:t>
            </a:r>
            <a:r>
              <a:rPr lang="ru-RU" sz="2700" b="1" i="1" dirty="0">
                <a:solidFill>
                  <a:srgbClr val="002060"/>
                </a:solidFill>
              </a:rPr>
              <a:t>, </a:t>
            </a:r>
            <a:r>
              <a:rPr lang="ru-RU" sz="2700" b="1" i="1" dirty="0" smtClean="0">
                <a:solidFill>
                  <a:srgbClr val="002060"/>
                </a:solidFill>
              </a:rPr>
              <a:t> </a:t>
            </a:r>
            <a:r>
              <a:rPr lang="ru-RU" sz="2700" b="1" i="1" dirty="0">
                <a:solidFill>
                  <a:srgbClr val="002060"/>
                </a:solidFill>
              </a:rPr>
              <a:t>поля, </a:t>
            </a:r>
            <a:r>
              <a:rPr lang="ru-RU" sz="2700" b="1" i="1" dirty="0" smtClean="0">
                <a:solidFill>
                  <a:srgbClr val="002060"/>
                </a:solidFill>
              </a:rPr>
              <a:t> протекает небольшая река Сумка, родник «Хрустальный».</a:t>
            </a: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Первая наша остановка у реки Сумка.  Дети увидели, что река покрылась льдом, но лёд ещё очень тонкий. Вспомнили и  закрепили правила безопасности на  реке в зимнее время.</a:t>
            </a:r>
            <a:endParaRPr lang="ru-RU" sz="2700" b="1" i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колосок\Desktop\река\Фото371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3277499"/>
            <a:ext cx="2736304" cy="297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89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олосок\Documents\картинки-фон\0_fdb2f_b9595ea3_or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2" y="0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2048"/>
            <a:ext cx="6172200" cy="101156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Вторая остановка – </a:t>
            </a:r>
            <a:br>
              <a:rPr lang="ru-RU" sz="2800" b="1" i="1" dirty="0">
                <a:solidFill>
                  <a:srgbClr val="00206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родник «Хрустальный»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6692" y="1115616"/>
            <a:ext cx="5544616" cy="3347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i="1" dirty="0">
                <a:solidFill>
                  <a:srgbClr val="002060"/>
                </a:solidFill>
                <a:ea typeface="Times New Roman"/>
                <a:cs typeface="Times New Roman"/>
              </a:rPr>
              <a:t>Родничок бежит из земли. Водичка прозрачная вкусная. Он поет свою песенку, тихонечко журча. Из маленького родника, получается большая речка</a:t>
            </a:r>
            <a:r>
              <a:rPr lang="ru-RU" sz="24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i="1" u="sng" dirty="0" smtClean="0">
                <a:solidFill>
                  <a:srgbClr val="333333"/>
                </a:solidFill>
                <a:ea typeface="Calibri"/>
                <a:cs typeface="Times New Roman"/>
              </a:rPr>
              <a:t>Зачитали правила поведения на роднике.</a:t>
            </a:r>
            <a:endParaRPr lang="ru-RU" sz="2400" b="1" i="1" u="sng" dirty="0">
              <a:effectLst/>
              <a:ea typeface="Calibri"/>
              <a:cs typeface="Times New Roman"/>
            </a:endParaRPr>
          </a:p>
        </p:txBody>
      </p:sp>
      <p:pic>
        <p:nvPicPr>
          <p:cNvPr id="1026" name="Picture 2" descr="G:\Фото\Фото370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7298" y="4463199"/>
            <a:ext cx="420449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61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лосок\Documents\картинки-фон\0_fdb2f_b9595ea3_or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489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81" y="1079577"/>
            <a:ext cx="7029400" cy="147297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i="1" dirty="0">
                <a:solidFill>
                  <a:srgbClr val="002060"/>
                </a:solidFill>
              </a:rPr>
              <a:t/>
            </a:r>
            <a:br>
              <a:rPr lang="ru-RU" sz="3100" i="1" dirty="0">
                <a:solidFill>
                  <a:srgbClr val="002060"/>
                </a:solidFill>
              </a:rPr>
            </a:br>
            <a:r>
              <a:rPr lang="ru-RU" sz="3100" i="1" dirty="0" smtClean="0">
                <a:solidFill>
                  <a:srgbClr val="002060"/>
                </a:solidFill>
              </a:rPr>
              <a:t/>
            </a:r>
            <a:br>
              <a:rPr lang="ru-RU" sz="3100" i="1" dirty="0" smtClean="0">
                <a:solidFill>
                  <a:srgbClr val="002060"/>
                </a:solidFill>
              </a:rPr>
            </a:br>
            <a:r>
              <a:rPr lang="ru-RU" sz="3100" i="1" dirty="0">
                <a:solidFill>
                  <a:srgbClr val="002060"/>
                </a:solidFill>
              </a:rPr>
              <a:t/>
            </a:r>
            <a:br>
              <a:rPr lang="ru-RU" sz="3100" i="1" dirty="0">
                <a:solidFill>
                  <a:srgbClr val="002060"/>
                </a:solidFill>
              </a:rPr>
            </a:br>
            <a:r>
              <a:rPr lang="ru-RU" sz="3100" i="1" dirty="0" smtClean="0">
                <a:solidFill>
                  <a:srgbClr val="002060"/>
                </a:solidFill>
              </a:rPr>
              <a:t/>
            </a:r>
            <a:br>
              <a:rPr lang="ru-RU" sz="3100" i="1" dirty="0" smtClean="0">
                <a:solidFill>
                  <a:srgbClr val="002060"/>
                </a:solidFill>
              </a:rPr>
            </a:br>
            <a:r>
              <a:rPr lang="ru-RU" sz="3100" i="1" dirty="0">
                <a:solidFill>
                  <a:srgbClr val="002060"/>
                </a:solidFill>
              </a:rPr>
              <a:t/>
            </a:r>
            <a:br>
              <a:rPr lang="ru-RU" sz="3100" i="1" dirty="0">
                <a:solidFill>
                  <a:srgbClr val="002060"/>
                </a:solidFill>
              </a:rPr>
            </a:br>
            <a:r>
              <a:rPr lang="ru-RU" sz="3100" i="1" dirty="0" smtClean="0">
                <a:solidFill>
                  <a:srgbClr val="002060"/>
                </a:solidFill>
              </a:rPr>
              <a:t/>
            </a:r>
            <a:br>
              <a:rPr lang="ru-RU" sz="3100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Дети увидели, что вода в роднике не замёрзла</a:t>
            </a:r>
            <a:r>
              <a:rPr lang="ru-RU" sz="2700" b="1" i="1" dirty="0" smtClean="0">
                <a:solidFill>
                  <a:srgbClr val="002060"/>
                </a:solidFill>
              </a:rPr>
              <a:t>. 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Повторили правила измерения температуры воды с помощью термометра.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6149" name="Picture 5" descr="C:\Users\колосок\Desktop\река\Фото369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647" y="2339752"/>
            <a:ext cx="3712781" cy="33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колосок\Desktop\река\Фото37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308" y="5533204"/>
            <a:ext cx="4032448" cy="33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477126"/>
            <a:ext cx="27673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i="1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Действительно </a:t>
            </a:r>
            <a:r>
              <a:rPr lang="ru-RU" sz="2700" b="1" i="1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вода в роднике плюсовой температуры.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3428" y="2570809"/>
            <a:ext cx="28263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i="1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Родник течёт из-под земли, а </a:t>
            </a:r>
            <a:r>
              <a:rPr lang="ru-RU" sz="2700" b="1" i="1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там </a:t>
            </a:r>
            <a:r>
              <a:rPr lang="ru-RU" sz="2700" b="1" i="1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тепло,  измерили  температуру </a:t>
            </a:r>
            <a:r>
              <a:rPr lang="ru-RU" sz="2700" b="1" i="1" dirty="0" smtClean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воды</a:t>
            </a:r>
            <a:r>
              <a:rPr lang="ru-RU" sz="2700" b="1" i="1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45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лосок\Documents\картинки-фон\0_fdb2f_b9595ea3_or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24" y="0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077" y="683568"/>
            <a:ext cx="6172200" cy="2121048"/>
          </a:xfrm>
        </p:spPr>
        <p:txBody>
          <a:bodyPr>
            <a:normAutofit/>
          </a:bodyPr>
          <a:lstStyle/>
          <a:p>
            <a:r>
              <a:rPr lang="ru-RU" sz="2700" dirty="0" smtClean="0"/>
              <a:t> </a:t>
            </a:r>
            <a:r>
              <a:rPr lang="ru-RU" sz="2700" b="1" i="1" u="sng" dirty="0" smtClean="0">
                <a:solidFill>
                  <a:srgbClr val="002060"/>
                </a:solidFill>
              </a:rPr>
              <a:t>ВЫВОД: </a:t>
            </a:r>
            <a:r>
              <a:rPr lang="ru-RU" sz="2700" b="1" i="1" dirty="0" smtClean="0">
                <a:solidFill>
                  <a:srgbClr val="002060"/>
                </a:solidFill>
              </a:rPr>
              <a:t>Зимой родниковая вода не замерзает, так как у родниковой воды плюсовая температура.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9040" y="3419872"/>
            <a:ext cx="3255081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Набрали чистой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родниковой воды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и пошли в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детский сад.</a:t>
            </a:r>
            <a:endParaRPr lang="ru-RU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170" name="Picture 2" descr="C:\Users\колосок\Desktop\река\Фото37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97" y="2483769"/>
            <a:ext cx="3288122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колосок\Desktop\река\Фото36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918" y="5940152"/>
            <a:ext cx="3841105" cy="28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лосок\Documents\картинки-фон\0_fdb2f_b9595ea3_or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4205"/>
            <a:ext cx="6857999" cy="91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019605"/>
            <a:ext cx="6172200" cy="7413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Формируя бережное отношение </a:t>
            </a:r>
            <a:r>
              <a:rPr lang="ru-RU" sz="3200" b="1" dirty="0">
                <a:solidFill>
                  <a:srgbClr val="002060"/>
                </a:solidFill>
              </a:rPr>
              <a:t>к природе, </a:t>
            </a:r>
            <a:r>
              <a:rPr lang="ru-RU" sz="3200" b="1" dirty="0" smtClean="0">
                <a:solidFill>
                  <a:srgbClr val="002060"/>
                </a:solidFill>
              </a:rPr>
              <a:t>мы исходим </a:t>
            </a:r>
            <a:r>
              <a:rPr lang="ru-RU" sz="3200" b="1" dirty="0">
                <a:solidFill>
                  <a:srgbClr val="002060"/>
                </a:solidFill>
              </a:rPr>
              <a:t>из следующего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главное, чтобы ребенок понял, что человек и природа взаимосвязаны, поэтому забота о природе есть забота о человеке, его будущем, а то, что наносит вред природе, наносит вред </a:t>
            </a:r>
            <a:r>
              <a:rPr lang="ru-RU" sz="3200" b="1" i="1" dirty="0" smtClean="0">
                <a:solidFill>
                  <a:srgbClr val="002060"/>
                </a:solidFill>
              </a:rPr>
              <a:t>человеку.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1171</TotalTime>
  <Words>169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         В ходе экспериментальной деятельности дети увидели, что при температуре ниже нуля градусов, вода замерзает.      Захотели увидеть это явление в природе.           Образовался ли лёд на реке Сумка?  Замерзает ли вода в роднике «Хрустальный»?    </vt:lpstr>
      <vt:lpstr>Наш посёлок расположен в живописном месте: здесь  берёзовые посадки,  поля,  протекает небольшая река Сумка, родник «Хрустальный». Первая наша остановка у реки Сумка.  Дети увидели, что река покрылась льдом, но лёд ещё очень тонкий. Вспомнили и  закрепили правила безопасности на  реке в зимнее время.</vt:lpstr>
      <vt:lpstr>Вторая остановка –  родник «Хрустальный»</vt:lpstr>
      <vt:lpstr>          Дети увидели, что вода в роднике не замёрзла.  Повторили правила измерения температуры воды с помощью термометра. </vt:lpstr>
      <vt:lpstr> ВЫВОД: Зимой родниковая вода не замерзает, так как у родниковой воды плюсовая температура.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ЭКО-ПРОЕКТ</dc:title>
  <dc:creator>Елена</dc:creator>
  <cp:lastModifiedBy>колосок</cp:lastModifiedBy>
  <cp:revision>132</cp:revision>
  <dcterms:created xsi:type="dcterms:W3CDTF">2013-01-03T16:33:29Z</dcterms:created>
  <dcterms:modified xsi:type="dcterms:W3CDTF">2016-01-23T21:13:06Z</dcterms:modified>
</cp:coreProperties>
</file>