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5B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images.yandex.ru/yandsearch?text=%D0%BA%D0%B0%D1%80%D1%82%D0%B8%D0%BD%D0%BA%D0%B0%20%D0%BC%D1%83%D0%B4%D1%80%D0%BE%D0%B9%20%D1%87%D0%B5%D1%80%D0%B5%D0%BF%D0%B0%D1%85%D0%B8%20&amp;fp=0&amp;img_url=http://www.studyenglishtoday.net/Animals/turtle.jpg&amp;pos=2&amp;uinfo=ww-1349-wh-542-fw-1124-fh-448-pd-1&amp;rpt=simag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hyperlink" Target="http://images.yandex.ru/yandsearch?source=wiz&amp;fp=1&amp;img_url=http://www.belpost.by/i/photo/pressa/2635b.jpg&amp;uinfo=ww-1349-wh-542-fw-1124-fh-448-pd-1&amp;p=1&amp;text=%D0%BA%D0%B0%D1%80%D1%82%D0%B8%D0%BD%D0%BA%D0%B0%20%D0%BF%D0%B8%D1%81%D1%8C%D0%BC%D0%BE%20%D0%BA%D0%BE%D0%BD%D0%B2%D0%B5%D1%80%D1%82&amp;noreask=1&amp;pos=46&amp;rpt=simage&amp;lr=47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images.yandex.ru/yandsearch?source=wiz&amp;fp=3&amp;img_url=http://img10.proshkolu.ru/content/media/pic/std/4000000/3608000/3607447-cd59ab6765fd39e8.jpg&amp;uinfo=ww-1349-wh-542-fw-1124-fh-448-pd-1&amp;p=3&amp;text=%D0%BA%D0%B0%D1%80%D1%82%D0%B8%D0%BD%D0%BA%D0%B0%20%D0%BC%D1%83%D1%80%D0%B0%D0%B2%D1%8C%D0%B8%D1%88%D0%BA%D0%B8%20%D0%B2%D0%BE%D0%BF%D1%80%D0%BE%D1%81%D0%B8%D0%BA%D0%B0&amp;noreask=1&amp;pos=114&amp;rpt=simage&amp;lr=47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hyperlink" Target="http://images.yandex.ru/yandsearch?source=wiz&amp;fp=1&amp;img_url=http://static02.rupor.sampo.ru/remote/881cfbdb1ac9871a9f1ea3be762bc109.jpg&amp;uinfo=ww-1349-wh-542-fw-1124-fh-448-pd-1&amp;p=1&amp;text=%D0%BA%D0%B0%D1%80%D1%82%D0%B8%D0%BD%D0%BA%D0%B0%20%D0%B3%D0%BE%D0%BB%D1%83%D0%B1%D1%8F%20%D1%81%20%D0%BF%D0%B8%D1%81%D1%8C%D0%BC%D0%BE%D0%BC&amp;noreask=1&amp;pos=42&amp;rpt=simage&amp;lr=47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9.jpeg"/><Relationship Id="rId2" Type="http://schemas.openxmlformats.org/officeDocument/2006/relationships/hyperlink" Target="http://images.yandex.ru/yandsearch?text=%D0%BA%D0%B0%D1%80%D1%82%D0%B8%D0%BD%D0%BA%D0%B0%20%D0%BF%D0%B8%D1%81%D1%8C%D0%BC%D0%BE%20%D0%BA%D0%BE%D0%BD%D0%B2%D0%B5%D1%80%D1%82&amp;img_url=http://home.nestor.minsk.by/fsunews/kirgizia/ps2003/kg201cv.jpg&amp;pos=4&amp;rpt=simage&amp;lr=47&amp;noreask=1&amp;source=wiz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yandex.ru/yandsearch?source=wiz&amp;fp=3&amp;img_url=http://s44.radikal.ru/i105/1012/15/16f64cca16ect.jpg&amp;uinfo=ww-1349-wh-542-fw-1124-fh-448-pd-1&amp;p=3&amp;text=%D0%BA%D0%B0%D1%80%D1%82%D0%B8%D0%BD%D0%BA%D0%B0%20%D0%BF%D0%B8%D1%81%D1%8C%D0%BC%D0%BE%20%D0%BA%D0%BE%D0%BD%D0%B2%D0%B5%D1%80%D1%82&amp;noreask=1&amp;pos=103&amp;rpt=simage&amp;lr=47" TargetMode="External"/><Relationship Id="rId5" Type="http://schemas.openxmlformats.org/officeDocument/2006/relationships/image" Target="../media/image8.jpeg"/><Relationship Id="rId4" Type="http://schemas.openxmlformats.org/officeDocument/2006/relationships/hyperlink" Target="http://images.yandex.ru/yandsearch?source=wiz&amp;fp=1&amp;img_url=http://files.germany.ru/wwwthreads/files/3772-12376536-IMG_0020.jpg&amp;uinfo=ww-1349-wh-542-fw-1124-fh-448-pd-1&amp;p=1&amp;text=%D0%BA%D0%B0%D1%80%D1%82%D0%B8%D0%BD%D0%BA%D0%B0%20%D0%BF%D0%B8%D1%81%D1%8C%D0%BC%D0%BE%20%D0%BA%D0%BE%D0%BD%D0%B2%D0%B5%D1%80%D1%82&amp;noreask=1&amp;pos=50&amp;rpt=simage&amp;lr=47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images.yandex.ru/yandsearch?p=4&amp;text=%D0%BA%D0%B0%D1%80%D1%82%D0%B8%D0%BD%D0%BA%D0%B0%20%D0%BF%D0%B8%D1%81%D1%8C%D0%BC%D0%BE%20%D0%BA%D0%BE%D0%BD%D0%B2%D0%B5%D1%80%D1%82%20%D1%81%20%D0%BC%D0%B0%D1%80%D0%BA%D0%BE%D0%B9&amp;fp=4&amp;img_url=http://www.belpost.by/i/photo/history/volkovysk/01_big.jpg&amp;pos=123&amp;uinfo=ww-1349-wh-542-fw-1124-fh-448-pd-1&amp;rpt=simage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hyperlink" Target="http://images.yandex.ru/yandsearch?p=3&amp;text=%D0%BA%D0%B0%D1%80%D1%82%D0%B8%D0%BD%D0%BA%D0%B0%20%D0%BF%D0%B8%D1%81%D1%8C%D0%BC%D0%BE%20%D0%BA%D0%BE%D0%BD%D0%B2%D0%B5%D1%80%D1%82%20%D1%81%20%D0%BC%D0%B0%D1%80%D0%BA%D0%BE%D0%B9&amp;fp=3&amp;img_url=http://stamps-collecting.ru/images/stamps-france-019.jpg&amp;pos=116&amp;uinfo=ww-1349-wh-542-fw-1124-fh-448-pd-1&amp;rpt=simage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3.jpeg"/><Relationship Id="rId2" Type="http://schemas.openxmlformats.org/officeDocument/2006/relationships/hyperlink" Target="http://images.yandex.ru/yandsearch?source=wiz&amp;fp=0&amp;img_url=http://www.best-animation.ru/lanim/pozdravly/2.gif&amp;text=%D0%BA%D0%B0%D1%80%D1%82%D0%B8%D0%BD%D0%BA%D0%B0%20%D0%BF%D0%BE%D0%B7%D0%B4%D1%80%D0%B0%D0%B2%D0%B8%D1%82%D0%B5%D0%BB%D1%8C%D0%BD%D1%8B%D0%B5%20%D0%BE%D1%82%D0%BA%D1%80%D1%8B%D1%82%D0%BA%D0%B8&amp;noreask=1&amp;pos=0&amp;lr=47&amp;rpt=simage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ages.yandex.ru/yandsearch?source=wiz&amp;fp=2&amp;img_url=http://retropost.ru/images/alb-wi.jpg&amp;uinfo=ww-1349-wh-542-fw-1124-fh-448-pd-1&amp;p=2&amp;text=%D0%BA%D0%B0%D1%80%D1%82%D0%B8%D0%BD%D0%BA%D0%B0%20%D0%BF%D0%BE%D0%B7%D0%B4%D1%80%D0%B0%D0%B2%D0%B8%D1%82%D0%B5%D0%BB%D1%8C%D0%BD%D1%8B%D0%B5%20%D0%BE%D1%82%D0%BA%D1%80%D1%8B%D1%82%D0%BA%D0%B8&amp;noreask=1&amp;pos=64&amp;rpt=simage&amp;lr=47" TargetMode="External"/><Relationship Id="rId5" Type="http://schemas.openxmlformats.org/officeDocument/2006/relationships/image" Target="../media/image22.jpeg"/><Relationship Id="rId4" Type="http://schemas.openxmlformats.org/officeDocument/2006/relationships/hyperlink" Target="http://images.yandex.ru/yandsearch?source=wiz&amp;fp=0&amp;img_url=http://content.foto.mail.ru/mail/vitalika94/_blogs/i-273.jpg&amp;text=%D0%BA%D0%B0%D1%80%D1%82%D0%B8%D0%BD%D0%BA%D0%B0%20%D0%BF%D0%BE%D0%B7%D0%B4%D1%80%D0%B0%D0%B2%D0%B8%D1%82%D0%B5%D0%BB%D1%8C%D0%BD%D1%8B%D0%B5%20%D0%BE%D1%82%D0%BA%D1%80%D1%8B%D1%82%D0%BA%D0%B8&amp;noreask=1&amp;pos=26&amp;lr=47&amp;rpt=simage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images.yandex.ru/yandsearch?source=wiz&amp;fp=0&amp;img_url=http://img15.nnm.ru/7/4/f/2/c/0493150d70581156faa081e71a9_prev.jpg&amp;text=%D0%BA%D0%B0%D1%80%D1%82%D0%B8%D0%BD%D0%BA%D0%B0%20%D0%BF%D0%BE%D1%81%D1%8B%D0%BB%D0%BE%D0%BA&amp;noreask=1&amp;pos=9&amp;lr=47&amp;rpt=simage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hyperlink" Target="http://images.yandex.ru/yandsearch?source=wiz&amp;fp=2&amp;img_url=http://img1.liveinternet.ru/images/foto/b/3/355/3515355/f_18847454_small.jpg&amp;uinfo=ww-1349-wh-542-fw-1124-fh-448-pd-1&amp;p=2&amp;text=%D0%BA%D0%B0%D1%80%D1%82%D0%B8%D0%BD%D0%BA%D0%B0%20%D0%BF%D0%BE%D1%81%D1%8B%D0%BB%D0%BE%D0%BA&amp;noreask=1&amp;pos=75&amp;rpt=simage&amp;lr=47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images.yandex.ru/yandsearch?text=%D0%BA%D0%B0%D1%80%D1%82%D0%B8%D0%BD%D0%BA%D0%B0%20%D0%B1%D0%B0%D0%BD%D0%B4%D0%B5%D1%80%D0%BE%D0%BB%D1%8C&amp;img_url=http://www.kakprosto.ru/sites/kakprosto/files/styles/article-main/public/images/201109/59754/main-59754-1f32d969c46a5f618e27b3f9057d030d.jpg&amp;pos=8&amp;rpt=simage&amp;lr=47&amp;noreask=1&amp;source=wiz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hyperlink" Target="http://images.yandex.ru/yandsearch?source=wiz&amp;fp=1&amp;img_url=http://www.newsprom.ru/photo/126501260103088.jpg&amp;uinfo=ww-1349-wh-542-fw-1124-fh-448-pd-1&amp;p=1&amp;text=%D0%BA%D0%B0%D1%80%D1%82%D0%B8%D0%BD%D0%BA%D0%B0%20%D0%B1%D0%B0%D0%BD%D0%B4%D0%B5%D1%80%D0%BE%D0%BB%D1%8C&amp;noreask=1&amp;pos=46&amp;rpt=simage&amp;lr=47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images.yandex.ru/yandsearch?text=%D0%BA%D0%B0%D1%80%D1%82%D0%B8%D0%BD%D0%BA%D0%B0%20%D0%B1%D0%B0%D0%BD%D0%B4%D0%B5%D1%80%D0%BE%D0%BB%D1%8C%20%D1%81%D0%BE%20%D1%88%D1%82%D0%B5%D0%BC%D0%BF%D0%B5%D0%BB%D0%B5%D0%BC&amp;fp=0&amp;img_url=http://post-marka.ru/image-stamps/banderol-13-aprelya-1903.gif&amp;pos=1&amp;uinfo=ww-1349-wh-542-fw-1124-fh-448-pd-1&amp;rpt=simage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hyperlink" Target="http://images.yandex.ru/yandsearch?p=3&amp;text=%D0%BA%D0%B0%D1%80%D1%82%D0%B8%D0%BD%D0%BA%D0%B0%20%D0%B1%D0%B0%D0%BD%D0%B4%D0%B5%D1%80%D0%BE%D0%BB%D1%8C%20%D1%81%D0%BE%20%D1%88%D1%82%D0%B5%D0%BC%D0%BF%D0%B5%D0%BB%D0%B5%D0%BC&amp;fp=3&amp;img_url=http://i1002.photobucket.com/albums/af147/maptrekker/StampBoards/EgyptParcels.jpg&amp;pos=111&amp;uinfo=ww-1349-wh-542-fw-1124-fh-448-pd-1&amp;rpt=simage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2.jpeg"/><Relationship Id="rId2" Type="http://schemas.openxmlformats.org/officeDocument/2006/relationships/hyperlink" Target="http://images.yandex.ru/yandsearch?source=wiz&amp;fp=2&amp;img_url=http://www.barach-63.ru/wp-content/uploads/2012/01/torgovoe-oborudovanie-visy-photo.jpg&amp;uinfo=ww-1349-wh-542-fw-1124-fh-448-pd-1&amp;p=2&amp;text=%D0%BA%D0%B0%D1%80%D1%82%D0%B8%D0%BD%D0%BA%D0%B0%20%D0%B2%D0%B5%D1%81%D0%BE%D0%B2%20%D0%B8%20%D1%81%D1%82%D0%B5%D0%BB%D0%BB%D0%B0%D0%B6%D0%B5%D0%B9&amp;noreask=1&amp;pos=66&amp;rpt=simage&amp;lr=47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ages.yandex.ru/yandsearch?source=wiz&amp;fp=2&amp;img_url=http://volgograd.dorus.ru/photos/4889570.jpg&amp;uinfo=ww-1349-wh-542-fw-1124-fh-448-pd-1&amp;p=2&amp;text=%D0%BA%D0%B0%D1%80%D1%82%D0%B8%D0%BD%D0%BA%D0%B0%20%D0%B2%D0%B5%D1%81%D0%BE%D0%B2%20%D0%B8%20%D1%81%D1%82%D0%B5%D0%BB%D0%BB%D0%B0%D0%B6%D0%B5%D0%B9&amp;noreask=1&amp;pos=87&amp;rpt=simage&amp;lr=47" TargetMode="External"/><Relationship Id="rId5" Type="http://schemas.openxmlformats.org/officeDocument/2006/relationships/image" Target="../media/image31.jpeg"/><Relationship Id="rId4" Type="http://schemas.openxmlformats.org/officeDocument/2006/relationships/hyperlink" Target="http://images.yandex.ru/yandsearch?source=wiz&amp;fp=2&amp;img_url=http://chelyabinsk.dorus.ru/photos/3671553_mini.jpg&amp;uinfo=ww-1349-wh-542-fw-1124-fh-448-pd-1&amp;p=2&amp;text=%D0%BA%D0%B0%D1%80%D1%82%D0%B8%D0%BD%D0%BA%D0%B0%20%D0%B2%D0%B5%D1%81%D0%BE%D0%B2%20%D0%B8%20%D1%81%D1%82%D0%B5%D0%BB%D0%BB%D0%B0%D0%B6%D0%B5%D0%B9&amp;noreask=1&amp;pos=86&amp;rpt=simage&amp;lr=47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://images.yandex.ru/yandsearch?source=wiz&amp;fp=0&amp;img_url=http://www.mks-ks.ru/img/golubi.JPG&amp;text=%D0%BA%D0%B0%D1%80%D1%82%D0%B8%D0%BD%D0%BA%D0%B8%20%D0%BF%D0%BE%D1%87%D1%82%D0%BE%D0%B2%D0%BE%D0%B3%D0%BE%20%D0%B3%D0%BE%D0%BB%D1%83%D0%B1%D1%8F&amp;noreask=1&amp;pos=25&amp;lr=47&amp;rpt=simage" TargetMode="Externa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6.jpeg"/><Relationship Id="rId2" Type="http://schemas.openxmlformats.org/officeDocument/2006/relationships/hyperlink" Target="http://images.yandex.ru/yandsearch?source=wiz&amp;fp=0&amp;img_url=http://sob.ru/upload/Image/2011/09/5117_golub.jpg&amp;text=%D0%BA%D0%B0%D1%80%D1%82%D0%B8%D0%BD%D0%BA%D0%B8%20%D0%BF%D0%BE%D1%87%D1%82%D0%BE%D0%B2%D0%BE%D0%B3%D0%BE%20%D0%B3%D0%BE%D0%BB%D1%83%D0%B1%D1%8F&amp;noreask=1&amp;pos=1&amp;lr=47&amp;rpt=simage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ages.yandex.ru/yandsearch?source=wiz&amp;fp=1&amp;img_url=http://ecoportal.su/images/news/thumb_61112.jpg&amp;uinfo=ww-1349-wh-542-fw-1124-fh-448-pd-1&amp;p=1&amp;text=%D0%BA%D0%B0%D1%80%D1%82%D0%B8%D0%BD%D0%BA%D0%B8%20%D0%BF%D0%BE%D1%87%D1%82%D0%BE%D0%B2%D0%BE%D0%B3%D0%BE%20%D0%B3%D0%BE%D0%BB%D1%83%D0%B1%D1%8F&amp;noreask=1&amp;pos=50&amp;rpt=simage&amp;lr=47" TargetMode="External"/><Relationship Id="rId5" Type="http://schemas.openxmlformats.org/officeDocument/2006/relationships/image" Target="../media/image35.jpeg"/><Relationship Id="rId4" Type="http://schemas.openxmlformats.org/officeDocument/2006/relationships/hyperlink" Target="http://images.yandex.ru/yandsearch?source=wiz&amp;fp=0&amp;img_url=http://www.stihi.ru/pics/2010/12/02/9228.jpg&amp;text=%D0%BA%D0%B0%D1%80%D1%82%D0%B8%D0%BD%D0%BA%D0%B8%20%D0%BF%D0%BE%D1%87%D1%82%D0%BE%D0%B2%D0%BE%D0%B3%D0%BE%20%D0%B3%D0%BE%D0%BB%D1%83%D0%B1%D1%8F&amp;noreask=1&amp;pos=22&amp;lr=47&amp;rpt=simage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hyperlink" Target="http://images.yandex.ru/yandsearch?text=%D0%BA%D0%B0%D1%80%D1%82%D0%B8%D0%BD%D0%BA%D0%B8%20%D0%BF%D0%BE%D1%87%D1%82%D0%BE%D0%B2%D0%BE%D0%B3%D0%BE%20%D0%B3%D0%BE%D0%BB%D1%83%D0%B1%D1%8F%20%D0%BD%D0%B0%20%D0%B2%D0%BE%D0%B9%D0%BD%D0%B5&amp;img_url=http://i20.ebayimg.com/01/u/000/77/52/fa64_0.JPG&amp;pos=0&amp;rpt=simage&amp;lr=47&amp;noreask=1&amp;source=wiz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hyperlink" Target="http://images.yandex.ru/yandsearch?source=wiz&amp;fp=0&amp;img_url=http://cousin.pascal1.free.fr/histoire/39-45/usa1.jpg&amp;text=%D0%BA%D0%B0%D1%80%D1%82%D0%B8%D0%BD%D0%BA%D0%B8%20%D0%BF%D0%BE%D1%87%D1%82%D0%BE%D0%B2%D0%BE%D0%B3%D0%BE%20%D0%B3%D0%BE%D0%BB%D1%83%D0%B1%D1%8F%20%D0%BD%D0%B0%20%D0%B2%D0%BE%D0%B9%D0%BD%D0%B5&amp;noreask=1&amp;pos=24&amp;lr=47&amp;rpt=simage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1285860"/>
            <a:ext cx="77724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Методическая разработка </a:t>
            </a:r>
            <a:br>
              <a:rPr lang="ru-RU" dirty="0" smtClean="0"/>
            </a:br>
            <a:r>
              <a:rPr lang="ru-RU" dirty="0" smtClean="0"/>
              <a:t>раздела образовательной программы</a:t>
            </a:r>
            <a:br>
              <a:rPr lang="ru-RU" dirty="0" smtClean="0"/>
            </a:br>
            <a:r>
              <a:rPr lang="ru-RU" dirty="0" smtClean="0"/>
              <a:t> по </a:t>
            </a:r>
            <a:r>
              <a:rPr lang="ru-RU" dirty="0" smtClean="0"/>
              <a:t>окружающему миру </a:t>
            </a:r>
            <a:r>
              <a:rPr lang="ru-RU" dirty="0" smtClean="0"/>
              <a:t>в </a:t>
            </a:r>
            <a:r>
              <a:rPr lang="ru-RU" dirty="0" smtClean="0"/>
              <a:t>1 </a:t>
            </a:r>
            <a:r>
              <a:rPr lang="ru-RU" dirty="0" smtClean="0"/>
              <a:t>классе </a:t>
            </a:r>
            <a:r>
              <a:rPr lang="ru-RU" dirty="0" smtClean="0"/>
              <a:t>«Как, откуда и куда?»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5000636"/>
            <a:ext cx="6400800" cy="995354"/>
          </a:xfrm>
        </p:spPr>
        <p:txBody>
          <a:bodyPr>
            <a:noAutofit/>
          </a:bodyPr>
          <a:lstStyle/>
          <a:p>
            <a:pPr>
              <a:defRPr/>
            </a:pPr>
            <a:endParaRPr lang="ru-RU" sz="2400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ru-RU" dirty="0" smtClean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2400" dirty="0" smtClean="0">
                <a:solidFill>
                  <a:schemeClr val="tx1"/>
                </a:solidFill>
              </a:rPr>
              <a:t>Выполнила </a:t>
            </a:r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учитель </a:t>
            </a:r>
            <a:r>
              <a:rPr lang="ru-RU" sz="2400" dirty="0" smtClean="0">
                <a:solidFill>
                  <a:schemeClr val="tx1"/>
                </a:solidFill>
              </a:rPr>
              <a:t>начальных классов </a:t>
            </a:r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err="1" smtClean="0">
                <a:solidFill>
                  <a:schemeClr val="tx1"/>
                </a:solidFill>
              </a:rPr>
              <a:t>Качмашева</a:t>
            </a:r>
            <a:r>
              <a:rPr lang="ru-RU" sz="2400" dirty="0" smtClean="0">
                <a:solidFill>
                  <a:schemeClr val="tx1"/>
                </a:solidFill>
              </a:rPr>
              <a:t> Мария Сергеевна</a:t>
            </a:r>
            <a:endParaRPr lang="ru-RU" sz="2400" dirty="0" smtClean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2400" dirty="0" smtClean="0">
                <a:solidFill>
                  <a:schemeClr val="tx1"/>
                </a:solidFill>
              </a:rPr>
              <a:t>МБОУ  </a:t>
            </a:r>
            <a:r>
              <a:rPr lang="ru-RU" sz="2400" dirty="0" err="1" smtClean="0">
                <a:solidFill>
                  <a:schemeClr val="tx1"/>
                </a:solidFill>
              </a:rPr>
              <a:t>Большеустинская</a:t>
            </a:r>
            <a:r>
              <a:rPr lang="ru-RU" sz="2400" dirty="0" smtClean="0">
                <a:solidFill>
                  <a:schemeClr val="tx1"/>
                </a:solidFill>
              </a:rPr>
              <a:t> ООШ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dirty="0" smtClean="0"/>
              <a:t>Обоснование используемых в образовательном процессе по разделу программы методов, форм организации деятельности учащихся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3400" b="1" u="sng" dirty="0" smtClean="0"/>
              <a:t>Технология сотрудничества</a:t>
            </a:r>
          </a:p>
          <a:p>
            <a:pPr>
              <a:buNone/>
            </a:pPr>
            <a:r>
              <a:rPr lang="ru-RU" sz="3400" dirty="0" smtClean="0"/>
              <a:t>-для развития коммуникативных умений</a:t>
            </a:r>
          </a:p>
          <a:p>
            <a:pPr>
              <a:buNone/>
            </a:pPr>
            <a:r>
              <a:rPr lang="ru-RU" sz="3400" b="1" u="sng" dirty="0" err="1" smtClean="0"/>
              <a:t>Здоровьесбережение</a:t>
            </a:r>
            <a:endParaRPr lang="ru-RU" sz="3400" b="1" u="sng" dirty="0" smtClean="0"/>
          </a:p>
          <a:p>
            <a:pPr>
              <a:buNone/>
            </a:pPr>
            <a:r>
              <a:rPr lang="ru-RU" sz="3400" dirty="0" smtClean="0"/>
              <a:t> -для сохранения здоровья,  релаксации, снятия утомляемости глазных мышц</a:t>
            </a:r>
          </a:p>
          <a:p>
            <a:pPr>
              <a:buNone/>
            </a:pPr>
            <a:r>
              <a:rPr lang="ru-RU" sz="3400" dirty="0" smtClean="0"/>
              <a:t>       </a:t>
            </a:r>
            <a:r>
              <a:rPr lang="ru-RU" sz="3400" dirty="0" err="1" smtClean="0"/>
              <a:t>Деятельностный</a:t>
            </a:r>
            <a:r>
              <a:rPr lang="ru-RU" sz="3400" dirty="0" smtClean="0"/>
              <a:t>  подход  к  обучению  предполагает:</a:t>
            </a:r>
          </a:p>
          <a:p>
            <a:pPr>
              <a:buNone/>
            </a:pPr>
            <a:r>
              <a:rPr lang="ru-RU" sz="3400" dirty="0" smtClean="0"/>
              <a:t>наличие у детей познавательного мотива (желания узнать, открыть, научиться) и конкретной учебной цели (понимания того, что именно нужно выяснить, освоить);</a:t>
            </a:r>
          </a:p>
          <a:p>
            <a:pPr>
              <a:buNone/>
            </a:pPr>
            <a:r>
              <a:rPr lang="ru-RU" sz="3400" dirty="0" smtClean="0"/>
              <a:t>На уроках сочетаются разные организационные формы работы: индивидуальная, парная, групповая, коллективная.</a:t>
            </a:r>
          </a:p>
          <a:p>
            <a:pPr>
              <a:buNone/>
            </a:pPr>
            <a:r>
              <a:rPr lang="ru-RU" b="1" dirty="0" smtClean="0"/>
              <a:t> 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Организационные формы </a:t>
            </a:r>
            <a:r>
              <a:rPr lang="ru-RU" dirty="0" smtClean="0"/>
              <a:t>обучения: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ru-RU" dirty="0" smtClean="0"/>
              <a:t>урок-беседа, 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dirty="0" smtClean="0"/>
              <a:t>урок-путешествие, 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dirty="0" smtClean="0"/>
              <a:t>Игровые </a:t>
            </a:r>
            <a:r>
              <a:rPr lang="ru-RU" dirty="0" smtClean="0"/>
              <a:t>формы обучения</a:t>
            </a:r>
            <a:r>
              <a:rPr lang="ru-RU" b="1" dirty="0" smtClean="0"/>
              <a:t> </a:t>
            </a:r>
            <a:r>
              <a:rPr lang="ru-RU" b="1" i="1" dirty="0" smtClean="0"/>
              <a:t>,</a:t>
            </a:r>
            <a:endParaRPr lang="ru-RU" dirty="0" smtClean="0"/>
          </a:p>
          <a:p>
            <a:pPr>
              <a:buFont typeface="Wingdings" pitchFamily="2" charset="2"/>
              <a:buChar char="Ø"/>
              <a:defRPr/>
            </a:pPr>
            <a:r>
              <a:rPr lang="ru-RU" dirty="0" smtClean="0"/>
              <a:t>Работа </a:t>
            </a:r>
            <a:r>
              <a:rPr lang="ru-RU" dirty="0" smtClean="0"/>
              <a:t>в группах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dirty="0" smtClean="0"/>
              <a:t>у</a:t>
            </a:r>
            <a:r>
              <a:rPr lang="ru-RU" dirty="0" smtClean="0"/>
              <a:t>рок-игра</a:t>
            </a:r>
            <a:endParaRPr lang="ru-RU" dirty="0" smtClean="0"/>
          </a:p>
          <a:p>
            <a:pPr>
              <a:buFont typeface="Wingdings" pitchFamily="2" charset="2"/>
              <a:buChar char="Ø"/>
              <a:defRPr/>
            </a:pPr>
            <a:r>
              <a:rPr lang="ru-RU" dirty="0" smtClean="0"/>
              <a:t>дифференциальная работа 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57158" y="214293"/>
          <a:ext cx="8286808" cy="6143669"/>
        </p:xfrm>
        <a:graphic>
          <a:graphicData uri="http://schemas.openxmlformats.org/drawingml/2006/table">
            <a:tbl>
              <a:tblPr/>
              <a:tblGrid>
                <a:gridCol w="6786610"/>
                <a:gridCol w="1500198"/>
              </a:tblGrid>
              <a:tr h="4374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i="1" dirty="0">
                          <a:latin typeface="Times New Roman"/>
                          <a:ea typeface="Times New Roman"/>
                          <a:cs typeface="Times New Roman"/>
                        </a:rPr>
                        <a:t>Раздел "Как, откуда и куда?"</a:t>
                      </a:r>
                      <a:endParaRPr lang="ru-RU" sz="1600" b="1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 b="1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74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dirty="0">
                          <a:latin typeface="Times New Roman"/>
                          <a:ea typeface="Times New Roman"/>
                          <a:cs typeface="Times New Roman"/>
                        </a:rPr>
                        <a:t>Как живет семья? Проект "Моя семья"</a:t>
                      </a:r>
                      <a:endParaRPr lang="ru-RU" sz="18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800" b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65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dirty="0">
                          <a:latin typeface="Times New Roman"/>
                          <a:ea typeface="Times New Roman"/>
                          <a:cs typeface="Times New Roman"/>
                        </a:rPr>
                        <a:t>Откуда в наш дом приходит вода и куда она уходит?</a:t>
                      </a:r>
                      <a:endParaRPr lang="ru-RU" sz="18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800" b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149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dirty="0">
                          <a:latin typeface="Times New Roman"/>
                          <a:ea typeface="Times New Roman"/>
                          <a:cs typeface="Times New Roman"/>
                        </a:rPr>
                        <a:t>Откуда в наш дом приходит электричество?</a:t>
                      </a:r>
                      <a:endParaRPr lang="ru-RU" sz="18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800" b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74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dirty="0">
                          <a:latin typeface="Times New Roman"/>
                          <a:ea typeface="Times New Roman"/>
                          <a:cs typeface="Times New Roman"/>
                        </a:rPr>
                        <a:t>Как путешествует письмо?</a:t>
                      </a:r>
                      <a:endParaRPr lang="ru-RU" sz="18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800" b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74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dirty="0">
                          <a:latin typeface="Times New Roman"/>
                          <a:ea typeface="Times New Roman"/>
                          <a:cs typeface="Times New Roman"/>
                        </a:rPr>
                        <a:t>Куда текут реки?</a:t>
                      </a:r>
                      <a:endParaRPr lang="ru-RU" sz="18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800" b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74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latin typeface="Times New Roman"/>
                          <a:ea typeface="Times New Roman"/>
                          <a:cs typeface="Times New Roman"/>
                        </a:rPr>
                        <a:t>Откуда берутся снег и лед?</a:t>
                      </a:r>
                      <a:endParaRPr lang="ru-RU" sz="18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8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74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Как живут растения?</a:t>
                      </a:r>
                      <a:endParaRPr lang="ru-RU" sz="18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800" b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74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Как живут растения?</a:t>
                      </a:r>
                      <a:endParaRPr lang="ru-RU" sz="18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800" b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74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Как зимой помочь птицам?</a:t>
                      </a:r>
                      <a:endParaRPr lang="ru-RU" sz="18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800" b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74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Откуда берется и куда девается мусор?</a:t>
                      </a:r>
                      <a:endParaRPr lang="ru-RU" sz="1800" b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8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74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>
                          <a:latin typeface="Times New Roman"/>
                          <a:ea typeface="Times New Roman"/>
                          <a:cs typeface="Times New Roman"/>
                        </a:rPr>
                        <a:t>Откуда в снежках грязь?</a:t>
                      </a:r>
                      <a:endParaRPr lang="ru-RU" sz="1800" b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8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49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Проверим себя и оценим свои достижения по разделу "Как куда и откуда?"</a:t>
                      </a:r>
                      <a:endParaRPr lang="ru-RU" sz="1800" b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8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Разработка урока из раздела </a:t>
            </a:r>
            <a:r>
              <a:rPr lang="ru-RU" dirty="0" smtClean="0"/>
              <a:t>«Как, куда и»откуда?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b="1" dirty="0" smtClean="0"/>
              <a:t>Тема: Как путешествует письмо?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Тип урока</a:t>
            </a:r>
            <a:r>
              <a:rPr lang="ru-RU" dirty="0" smtClean="0"/>
              <a:t>: изучение нового материала</a:t>
            </a:r>
          </a:p>
          <a:p>
            <a:pPr>
              <a:buNone/>
            </a:pPr>
            <a:r>
              <a:rPr lang="ru-RU" b="1" dirty="0" smtClean="0"/>
              <a:t>Цели:</a:t>
            </a:r>
            <a:r>
              <a:rPr lang="ru-RU" dirty="0" smtClean="0"/>
              <a:t> </a:t>
            </a:r>
          </a:p>
          <a:p>
            <a:pPr>
              <a:buNone/>
            </a:pPr>
            <a:r>
              <a:rPr lang="ru-RU" b="1" u="sng" dirty="0" smtClean="0"/>
              <a:t>Образовательные</a:t>
            </a:r>
            <a:endParaRPr lang="ru-RU" dirty="0" smtClean="0"/>
          </a:p>
          <a:p>
            <a:pPr lvl="0">
              <a:buNone/>
            </a:pPr>
            <a:r>
              <a:rPr lang="ru-RU" dirty="0" smtClean="0"/>
              <a:t>    Познакомить учащихся с работой почты, видами почтовых отправлений. Раскрыть </a:t>
            </a:r>
            <a:r>
              <a:rPr lang="ru-RU" dirty="0" smtClean="0"/>
              <a:t>роль почтовой связи в жизни людей, познакомить с профессией почтальона.</a:t>
            </a:r>
          </a:p>
          <a:p>
            <a:pPr>
              <a:buNone/>
            </a:pPr>
            <a:r>
              <a:rPr lang="ru-RU" b="1" u="sng" dirty="0" smtClean="0"/>
              <a:t>Развивающие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 1.Развивать </a:t>
            </a:r>
            <a:r>
              <a:rPr lang="ru-RU" dirty="0" smtClean="0"/>
              <a:t>проблемно – поисковую деятельность, умение самостоятельно добывать информацию, анализировать ее и делать выводы.</a:t>
            </a:r>
          </a:p>
          <a:p>
            <a:pPr>
              <a:buNone/>
            </a:pPr>
            <a:r>
              <a:rPr lang="ru-RU" dirty="0" smtClean="0"/>
              <a:t>      2.Развивать </a:t>
            </a:r>
            <a:r>
              <a:rPr lang="ru-RU" dirty="0" smtClean="0"/>
              <a:t>творческие способности, память, внимание, устную речь учащихся.</a:t>
            </a:r>
          </a:p>
          <a:p>
            <a:pPr>
              <a:buNone/>
            </a:pPr>
            <a:r>
              <a:rPr lang="ru-RU" b="1" u="sng" dirty="0" smtClean="0"/>
              <a:t>Воспитательные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  1.Воспитывать </a:t>
            </a:r>
            <a:r>
              <a:rPr lang="ru-RU" dirty="0" smtClean="0"/>
              <a:t>любознательность и трудолюбие.</a:t>
            </a:r>
          </a:p>
          <a:p>
            <a:pPr>
              <a:buNone/>
            </a:pPr>
            <a:r>
              <a:rPr lang="ru-RU" dirty="0" smtClean="0"/>
              <a:t>      2</a:t>
            </a:r>
            <a:r>
              <a:rPr lang="ru-RU" dirty="0" smtClean="0"/>
              <a:t>. Воспитывать уважение к людям труда.</a:t>
            </a:r>
          </a:p>
          <a:p>
            <a:pPr>
              <a:buNone/>
            </a:pPr>
            <a:r>
              <a:rPr lang="ru-RU" dirty="0" smtClean="0"/>
              <a:t>      3.Создавать </a:t>
            </a:r>
            <a:r>
              <a:rPr lang="ru-RU" dirty="0" smtClean="0"/>
              <a:t>условия для воспитания коммуникативной культуры, умение работать коллективно. Выслушивать и уважать мнения других людей.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Загадка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  </a:t>
            </a:r>
            <a:r>
              <a:rPr lang="ru-RU" sz="4200" b="1" dirty="0" smtClean="0">
                <a:solidFill>
                  <a:schemeClr val="tx1"/>
                </a:solidFill>
                <a:latin typeface="Monotype Corsiva" pitchFamily="66" charset="0"/>
              </a:rPr>
              <a:t>С  </a:t>
            </a:r>
            <a:r>
              <a:rPr lang="ru-RU" sz="4200" b="1" dirty="0" smtClean="0">
                <a:solidFill>
                  <a:schemeClr val="tx1"/>
                </a:solidFill>
                <a:latin typeface="Monotype Corsiva" pitchFamily="66" charset="0"/>
              </a:rPr>
              <a:t>боку марка и картинка</a:t>
            </a:r>
            <a:br>
              <a:rPr lang="ru-RU" sz="4200" b="1" dirty="0" smtClean="0">
                <a:solidFill>
                  <a:schemeClr val="tx1"/>
                </a:solidFill>
                <a:latin typeface="Monotype Corsiva" pitchFamily="66" charset="0"/>
              </a:rPr>
            </a:br>
            <a:r>
              <a:rPr lang="ru-RU" sz="4200" b="1" dirty="0" smtClean="0">
                <a:solidFill>
                  <a:schemeClr val="tx1"/>
                </a:solidFill>
                <a:latin typeface="Monotype Corsiva" pitchFamily="66" charset="0"/>
              </a:rPr>
              <a:t>В круглых штампах</a:t>
            </a:r>
            <a:br>
              <a:rPr lang="ru-RU" sz="4200" b="1" dirty="0" smtClean="0">
                <a:solidFill>
                  <a:schemeClr val="tx1"/>
                </a:solidFill>
                <a:latin typeface="Monotype Corsiva" pitchFamily="66" charset="0"/>
              </a:rPr>
            </a:br>
            <a:r>
              <a:rPr lang="ru-RU" sz="4200" b="1" dirty="0" smtClean="0">
                <a:solidFill>
                  <a:schemeClr val="tx1"/>
                </a:solidFill>
                <a:latin typeface="Monotype Corsiva" pitchFamily="66" charset="0"/>
              </a:rPr>
              <a:t> грудь и спинка</a:t>
            </a:r>
            <a:br>
              <a:rPr lang="ru-RU" sz="4200" b="1" dirty="0" smtClean="0">
                <a:solidFill>
                  <a:schemeClr val="tx1"/>
                </a:solidFill>
                <a:latin typeface="Monotype Corsiva" pitchFamily="66" charset="0"/>
              </a:rPr>
            </a:br>
            <a:r>
              <a:rPr lang="ru-RU" sz="4200" b="1" dirty="0" smtClean="0">
                <a:solidFill>
                  <a:schemeClr val="tx1"/>
                </a:solidFill>
                <a:latin typeface="Monotype Corsiva" pitchFamily="66" charset="0"/>
              </a:rPr>
              <a:t>Маленькое очень,</a:t>
            </a:r>
            <a:br>
              <a:rPr lang="ru-RU" sz="4200" b="1" dirty="0" smtClean="0">
                <a:solidFill>
                  <a:schemeClr val="tx1"/>
                </a:solidFill>
                <a:latin typeface="Monotype Corsiva" pitchFamily="66" charset="0"/>
              </a:rPr>
            </a:br>
            <a:r>
              <a:rPr lang="ru-RU" sz="4200" b="1" dirty="0" smtClean="0">
                <a:solidFill>
                  <a:schemeClr val="tx1"/>
                </a:solidFill>
                <a:latin typeface="Monotype Corsiva" pitchFamily="66" charset="0"/>
              </a:rPr>
              <a:t>Быстрое как птица,</a:t>
            </a:r>
            <a:br>
              <a:rPr lang="ru-RU" sz="4200" b="1" dirty="0" smtClean="0">
                <a:solidFill>
                  <a:schemeClr val="tx1"/>
                </a:solidFill>
                <a:latin typeface="Monotype Corsiva" pitchFamily="66" charset="0"/>
              </a:rPr>
            </a:br>
            <a:r>
              <a:rPr lang="ru-RU" sz="4200" b="1" dirty="0" smtClean="0">
                <a:solidFill>
                  <a:schemeClr val="tx1"/>
                </a:solidFill>
                <a:latin typeface="Monotype Corsiva" pitchFamily="66" charset="0"/>
              </a:rPr>
              <a:t> Если захочешь –</a:t>
            </a:r>
            <a:br>
              <a:rPr lang="ru-RU" sz="4200" b="1" dirty="0" smtClean="0">
                <a:solidFill>
                  <a:schemeClr val="tx1"/>
                </a:solidFill>
                <a:latin typeface="Monotype Corsiva" pitchFamily="66" charset="0"/>
              </a:rPr>
            </a:br>
            <a:r>
              <a:rPr lang="ru-RU" sz="4200" b="1" dirty="0" smtClean="0">
                <a:solidFill>
                  <a:schemeClr val="tx1"/>
                </a:solidFill>
                <a:latin typeface="Monotype Corsiva" pitchFamily="66" charset="0"/>
              </a:rPr>
              <a:t>За море </a:t>
            </a:r>
            <a:r>
              <a:rPr lang="ru-RU" sz="4200" b="1" dirty="0" smtClean="0">
                <a:solidFill>
                  <a:schemeClr val="tx1"/>
                </a:solidFill>
                <a:latin typeface="Monotype Corsiva" pitchFamily="66" charset="0"/>
              </a:rPr>
              <a:t>умчится</a:t>
            </a:r>
            <a:r>
              <a:rPr lang="ru-RU" sz="4200" b="1" dirty="0" smtClean="0">
                <a:solidFill>
                  <a:schemeClr val="tx1"/>
                </a:solidFill>
                <a:latin typeface="Monotype Corsiva" pitchFamily="66" charset="0"/>
              </a:rPr>
              <a:t/>
            </a:r>
            <a:br>
              <a:rPr lang="ru-RU" sz="4200" b="1" dirty="0" smtClean="0">
                <a:solidFill>
                  <a:schemeClr val="tx1"/>
                </a:solidFill>
                <a:latin typeface="Monotype Corsiva" pitchFamily="66" charset="0"/>
              </a:rPr>
            </a:br>
            <a:r>
              <a:rPr lang="ru-RU" sz="4200" dirty="0" smtClean="0">
                <a:latin typeface="Monotype Corsiva" pitchFamily="66" charset="0"/>
              </a:rPr>
              <a:t/>
            </a:r>
            <a:br>
              <a:rPr lang="ru-RU" sz="4200" dirty="0" smtClean="0">
                <a:latin typeface="Monotype Corsiva" pitchFamily="66" charset="0"/>
              </a:rPr>
            </a:br>
            <a:endParaRPr lang="ru-RU" sz="42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конверт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dirty="0" smtClean="0"/>
              <a:t>   </a:t>
            </a:r>
            <a:r>
              <a:rPr lang="ru-RU" dirty="0" smtClean="0">
                <a:solidFill>
                  <a:schemeClr val="tx1"/>
                </a:solidFill>
                <a:latin typeface="Monotype Corsiva" pitchFamily="66" charset="0"/>
              </a:rPr>
              <a:t>Только в конверте лист бумаги станет письмом и сможет отправиться в путешествие.</a:t>
            </a:r>
          </a:p>
          <a:p>
            <a:pPr algn="just">
              <a:buNone/>
            </a:pPr>
            <a:endParaRPr lang="ru-RU" dirty="0"/>
          </a:p>
        </p:txBody>
      </p:sp>
      <p:pic>
        <p:nvPicPr>
          <p:cNvPr id="4" name="Picture 2" descr="http://im0-tub-ru.yandex.net/i?id=97790245-30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357562"/>
            <a:ext cx="3626174" cy="1928816"/>
          </a:xfrm>
          <a:prstGeom prst="rect">
            <a:avLst/>
          </a:prstGeom>
          <a:noFill/>
        </p:spPr>
      </p:pic>
      <p:pic>
        <p:nvPicPr>
          <p:cNvPr id="5" name="Picture 4" descr="http://im0-tub-ru.yandex.net/i?id=327951830-09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2066" y="3571876"/>
            <a:ext cx="3071834" cy="23998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Как путешествует письмо?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Picture 2" descr="http://im1-tub-ru.yandex.net/i?id=312597356-25-72&amp;n=21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85786" y="2143116"/>
            <a:ext cx="2738456" cy="3571900"/>
          </a:xfrm>
          <a:prstGeom prst="rect">
            <a:avLst/>
          </a:prstGeom>
          <a:noFill/>
        </p:spPr>
      </p:pic>
      <p:pic>
        <p:nvPicPr>
          <p:cNvPr id="5" name="Picture 4" descr="http://im0-tub-ru.yandex.net/i?id=41074195-37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9124" y="2143116"/>
            <a:ext cx="4000528" cy="30773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Конверты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Picture 2" descr="http://users.posobie.info/album_mod/upload/7c78ccf69f056e832d2a9ee245bad123.jpg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 rot="20846220">
            <a:off x="520389" y="2247196"/>
            <a:ext cx="3795651" cy="1918680"/>
          </a:xfrm>
          <a:prstGeom prst="rect">
            <a:avLst/>
          </a:prstGeom>
          <a:noFill/>
        </p:spPr>
      </p:pic>
      <p:pic>
        <p:nvPicPr>
          <p:cNvPr id="5" name="Picture 4" descr="http://im5-tub-ru.yandex.net/i?id=152830769-07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8" y="1714488"/>
            <a:ext cx="3174228" cy="2214578"/>
          </a:xfrm>
          <a:prstGeom prst="rect">
            <a:avLst/>
          </a:prstGeom>
          <a:noFill/>
        </p:spPr>
      </p:pic>
      <p:pic>
        <p:nvPicPr>
          <p:cNvPr id="6" name="Picture 6" descr="http://im3-tub-ru.yandex.net/i?id=238079726-22-72&amp;n=21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86116" y="4286256"/>
            <a:ext cx="3143272" cy="22135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3" name="Rectangle 7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>
              <a:buFontTx/>
              <a:buNone/>
            </a:pPr>
            <a:r>
              <a:rPr lang="ru-RU"/>
              <a:t>                                </a:t>
            </a:r>
          </a:p>
        </p:txBody>
      </p:sp>
      <p:pic>
        <p:nvPicPr>
          <p:cNvPr id="45067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887325" y="-7605713"/>
            <a:ext cx="10148887" cy="641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072" name="Picture 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476250"/>
            <a:ext cx="8208963" cy="552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073" name="Picture 17" descr="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0200" y="620713"/>
            <a:ext cx="1295400" cy="1439862"/>
          </a:xfrm>
          <a:prstGeom prst="rect">
            <a:avLst/>
          </a:prstGeom>
          <a:noFill/>
        </p:spPr>
      </p:pic>
      <p:pic>
        <p:nvPicPr>
          <p:cNvPr id="45074" name="Picture 18" descr="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063" y="404813"/>
            <a:ext cx="1296987" cy="1439862"/>
          </a:xfrm>
          <a:prstGeom prst="rect">
            <a:avLst/>
          </a:prstGeom>
          <a:noFill/>
        </p:spPr>
      </p:pic>
      <p:pic>
        <p:nvPicPr>
          <p:cNvPr id="45075" name="Picture 19" descr="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59563" y="1773238"/>
            <a:ext cx="1296987" cy="1512887"/>
          </a:xfrm>
          <a:prstGeom prst="rect">
            <a:avLst/>
          </a:prstGeom>
          <a:noFill/>
        </p:spPr>
      </p:pic>
      <p:pic>
        <p:nvPicPr>
          <p:cNvPr id="45076" name="Picture 20" descr="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87900" y="2420938"/>
            <a:ext cx="1368425" cy="1584325"/>
          </a:xfrm>
          <a:prstGeom prst="rect">
            <a:avLst/>
          </a:prstGeom>
          <a:noFill/>
        </p:spPr>
      </p:pic>
      <p:pic>
        <p:nvPicPr>
          <p:cNvPr id="45077" name="Picture 21" descr="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03575" y="2924175"/>
            <a:ext cx="1296988" cy="1511300"/>
          </a:xfrm>
          <a:prstGeom prst="rect">
            <a:avLst/>
          </a:prstGeom>
          <a:noFill/>
        </p:spPr>
      </p:pic>
      <p:pic>
        <p:nvPicPr>
          <p:cNvPr id="45078" name="Picture 22" descr="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692275" y="4292600"/>
            <a:ext cx="1223963" cy="1584325"/>
          </a:xfrm>
          <a:prstGeom prst="rect">
            <a:avLst/>
          </a:prstGeom>
          <a:noFill/>
        </p:spPr>
      </p:pic>
      <p:pic>
        <p:nvPicPr>
          <p:cNvPr id="45079" name="Picture 23" descr="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995738" y="4508500"/>
            <a:ext cx="1223962" cy="1512888"/>
          </a:xfrm>
          <a:prstGeom prst="rect">
            <a:avLst/>
          </a:prstGeom>
          <a:noFill/>
        </p:spPr>
      </p:pic>
      <p:pic>
        <p:nvPicPr>
          <p:cNvPr id="14" name="Picture 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853" y="409571"/>
            <a:ext cx="8208963" cy="552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17" descr="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3372" y="428604"/>
            <a:ext cx="1295400" cy="1439862"/>
          </a:xfrm>
          <a:prstGeom prst="rect">
            <a:avLst/>
          </a:prstGeom>
          <a:noFill/>
        </p:spPr>
      </p:pic>
      <p:pic>
        <p:nvPicPr>
          <p:cNvPr id="16" name="Picture 18" descr="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91166" y="338134"/>
            <a:ext cx="1296987" cy="1439862"/>
          </a:xfrm>
          <a:prstGeom prst="rect">
            <a:avLst/>
          </a:prstGeom>
          <a:noFill/>
        </p:spPr>
      </p:pic>
      <p:pic>
        <p:nvPicPr>
          <p:cNvPr id="17" name="Picture 19" descr="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70666" y="1706559"/>
            <a:ext cx="1296987" cy="1512887"/>
          </a:xfrm>
          <a:prstGeom prst="rect">
            <a:avLst/>
          </a:prstGeom>
          <a:noFill/>
        </p:spPr>
      </p:pic>
      <p:pic>
        <p:nvPicPr>
          <p:cNvPr id="18" name="Picture 20" descr="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99003" y="2354259"/>
            <a:ext cx="1368425" cy="1584325"/>
          </a:xfrm>
          <a:prstGeom prst="rect">
            <a:avLst/>
          </a:prstGeom>
          <a:noFill/>
        </p:spPr>
      </p:pic>
      <p:pic>
        <p:nvPicPr>
          <p:cNvPr id="19" name="Picture 21" descr="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14678" y="2786058"/>
            <a:ext cx="1296988" cy="1511300"/>
          </a:xfrm>
          <a:prstGeom prst="rect">
            <a:avLst/>
          </a:prstGeom>
          <a:noFill/>
        </p:spPr>
      </p:pic>
      <p:pic>
        <p:nvPicPr>
          <p:cNvPr id="20" name="Picture 22" descr="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03378" y="4225921"/>
            <a:ext cx="1223963" cy="1584325"/>
          </a:xfrm>
          <a:prstGeom prst="rect">
            <a:avLst/>
          </a:prstGeom>
          <a:noFill/>
        </p:spPr>
      </p:pic>
      <p:pic>
        <p:nvPicPr>
          <p:cNvPr id="21" name="Picture 23" descr="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006841" y="4441821"/>
            <a:ext cx="1223962" cy="151288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5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5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5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5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5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5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5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28926" y="285728"/>
            <a:ext cx="262135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 smtClean="0">
                <a:solidFill>
                  <a:srgbClr val="0070C0"/>
                </a:solidFill>
              </a:rPr>
              <a:t>Марка</a:t>
            </a:r>
            <a:endParaRPr lang="ru-RU" sz="6600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29124" y="1428736"/>
            <a:ext cx="349486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Monotype Corsiva" pitchFamily="66" charset="0"/>
              </a:rPr>
              <a:t>Марка оплачивает</a:t>
            </a:r>
          </a:p>
          <a:p>
            <a:r>
              <a:rPr lang="ru-RU" sz="3200" dirty="0" smtClean="0">
                <a:latin typeface="Monotype Corsiva" pitchFamily="66" charset="0"/>
              </a:rPr>
              <a:t> путешествие письма</a:t>
            </a:r>
            <a:endParaRPr lang="ru-RU" sz="3200" dirty="0">
              <a:latin typeface="Monotype Corsiva" pitchFamily="66" charset="0"/>
            </a:endParaRPr>
          </a:p>
        </p:txBody>
      </p:sp>
      <p:pic>
        <p:nvPicPr>
          <p:cNvPr id="1026" name="Picture 2" descr="http://im3-tub-ru.yandex.net/i?id=50856729-12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2143116"/>
            <a:ext cx="3214710" cy="2242821"/>
          </a:xfrm>
          <a:prstGeom prst="rect">
            <a:avLst/>
          </a:prstGeom>
          <a:noFill/>
        </p:spPr>
      </p:pic>
      <p:pic>
        <p:nvPicPr>
          <p:cNvPr id="1028" name="Picture 4" descr="http://im2-tub-ru.yandex.net/i?id=313358295-28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6" y="3286124"/>
            <a:ext cx="4271992" cy="278608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kern="0" dirty="0" smtClean="0">
                <a:solidFill>
                  <a:schemeClr val="accent2">
                    <a:lumMod val="75000"/>
                  </a:schemeClr>
                </a:solidFill>
              </a:rPr>
              <a:t>Пояснительная записка</a:t>
            </a:r>
            <a:br>
              <a:rPr lang="ru-RU" kern="0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Курс предусматривает изучение следующих разделов:</a:t>
            </a:r>
          </a:p>
          <a:p>
            <a:endParaRPr lang="ru-RU" b="1" dirty="0" smtClean="0"/>
          </a:p>
          <a:p>
            <a:r>
              <a:rPr lang="ru-RU" b="1" dirty="0" smtClean="0"/>
              <a:t>Введение </a:t>
            </a:r>
          </a:p>
          <a:p>
            <a:r>
              <a:rPr lang="ru-RU" b="1" dirty="0" smtClean="0"/>
              <a:t>Что и кто?</a:t>
            </a:r>
          </a:p>
          <a:p>
            <a:r>
              <a:rPr lang="ru-RU" b="1" dirty="0" smtClean="0"/>
              <a:t>Как, откуда и куда?» </a:t>
            </a:r>
            <a:endParaRPr lang="ru-RU" b="1" dirty="0" smtClean="0"/>
          </a:p>
          <a:p>
            <a:r>
              <a:rPr lang="ru-RU" b="1" dirty="0" smtClean="0"/>
              <a:t>Где и когда</a:t>
            </a:r>
            <a:r>
              <a:rPr lang="ru-RU" b="1" dirty="0" smtClean="0"/>
              <a:t>?</a:t>
            </a:r>
          </a:p>
          <a:p>
            <a:r>
              <a:rPr lang="ru-RU" b="1" dirty="0" smtClean="0"/>
              <a:t>Почему и зачем</a:t>
            </a:r>
            <a:r>
              <a:rPr lang="ru-RU" b="1" dirty="0" smtClean="0"/>
              <a:t>?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714356"/>
            <a:ext cx="61750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Другие почтовые отправления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03463" y="1785926"/>
            <a:ext cx="524053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Monotype Corsiva" pitchFamily="66" charset="0"/>
              </a:rPr>
              <a:t>Открытка - почтовая карточка</a:t>
            </a:r>
          </a:p>
          <a:p>
            <a:r>
              <a:rPr lang="ru-RU" sz="3200" dirty="0" smtClean="0">
                <a:latin typeface="Monotype Corsiva" pitchFamily="66" charset="0"/>
              </a:rPr>
              <a:t> для открытого  письма</a:t>
            </a:r>
            <a:endParaRPr lang="ru-RU" sz="3200" dirty="0">
              <a:latin typeface="Monotype Corsiva" pitchFamily="66" charset="0"/>
            </a:endParaRPr>
          </a:p>
        </p:txBody>
      </p:sp>
      <p:pic>
        <p:nvPicPr>
          <p:cNvPr id="23554" name="Picture 2" descr="http://im0-tub-ru.yandex.net/i?id=145587907-47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2214554"/>
            <a:ext cx="2857520" cy="2143140"/>
          </a:xfrm>
          <a:prstGeom prst="rect">
            <a:avLst/>
          </a:prstGeom>
          <a:noFill/>
        </p:spPr>
      </p:pic>
      <p:pic>
        <p:nvPicPr>
          <p:cNvPr id="23556" name="Picture 4" descr="http://im1-tub-ru.yandex.net/i?id=220103677-06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7554" y="3214686"/>
            <a:ext cx="3000396" cy="2000264"/>
          </a:xfrm>
          <a:prstGeom prst="rect">
            <a:avLst/>
          </a:prstGeom>
          <a:noFill/>
        </p:spPr>
      </p:pic>
      <p:pic>
        <p:nvPicPr>
          <p:cNvPr id="23558" name="Picture 6" descr="http://im5-tub-ru.yandex.net/i?id=20653169-08-72&amp;n=21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72198" y="4286255"/>
            <a:ext cx="3071802" cy="220464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86050" y="857232"/>
            <a:ext cx="27158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0070C0"/>
                </a:solidFill>
              </a:rPr>
              <a:t>ПОСЫЛКИ</a:t>
            </a:r>
            <a:endParaRPr lang="ru-RU" sz="4400" b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628" y="1714488"/>
            <a:ext cx="381386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Monotype Corsiva" pitchFamily="66" charset="0"/>
              </a:rPr>
              <a:t>Упакованная вещь,</a:t>
            </a:r>
          </a:p>
          <a:p>
            <a:r>
              <a:rPr lang="ru-RU" sz="3600" dirty="0" smtClean="0">
                <a:latin typeface="Monotype Corsiva" pitchFamily="66" charset="0"/>
              </a:rPr>
              <a:t>Которую посылают </a:t>
            </a:r>
          </a:p>
          <a:p>
            <a:r>
              <a:rPr lang="ru-RU" sz="3600" dirty="0" smtClean="0">
                <a:latin typeface="Monotype Corsiva" pitchFamily="66" charset="0"/>
              </a:rPr>
              <a:t>на почте</a:t>
            </a:r>
            <a:endParaRPr lang="ru-RU" sz="2800" dirty="0">
              <a:latin typeface="Monotype Corsiva" pitchFamily="66" charset="0"/>
            </a:endParaRPr>
          </a:p>
        </p:txBody>
      </p:sp>
      <p:pic>
        <p:nvPicPr>
          <p:cNvPr id="22530" name="Picture 2" descr="http://im7-tub-ru.yandex.net/i?id=387295046-23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071678"/>
            <a:ext cx="2731313" cy="3625637"/>
          </a:xfrm>
          <a:prstGeom prst="rect">
            <a:avLst/>
          </a:prstGeom>
          <a:noFill/>
        </p:spPr>
      </p:pic>
      <p:pic>
        <p:nvPicPr>
          <p:cNvPr id="22532" name="Picture 4" descr="http://im3-tub-ru.yandex.net/i?id=76470086-16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2" y="3786190"/>
            <a:ext cx="3071834" cy="249067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8794" y="642918"/>
            <a:ext cx="34275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0070C0"/>
                </a:solidFill>
              </a:rPr>
              <a:t>Бандероли</a:t>
            </a:r>
            <a:endParaRPr lang="ru-RU" sz="5400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14876" y="1494526"/>
            <a:ext cx="384432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Monotype Corsiva" pitchFamily="66" charset="0"/>
              </a:rPr>
              <a:t>Небольшие почтовые</a:t>
            </a:r>
          </a:p>
          <a:p>
            <a:r>
              <a:rPr lang="ru-RU" sz="3600" dirty="0" smtClean="0">
                <a:latin typeface="Monotype Corsiva" pitchFamily="66" charset="0"/>
              </a:rPr>
              <a:t> отправления</a:t>
            </a:r>
            <a:endParaRPr lang="ru-RU" sz="3600" dirty="0">
              <a:latin typeface="Monotype Corsiva" pitchFamily="66" charset="0"/>
            </a:endParaRPr>
          </a:p>
        </p:txBody>
      </p:sp>
      <p:pic>
        <p:nvPicPr>
          <p:cNvPr id="21508" name="Picture 4" descr="http://www.blatata.com/uploads/posts/2010-07/1279529537_band1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857364"/>
            <a:ext cx="3571900" cy="3202935"/>
          </a:xfrm>
          <a:prstGeom prst="rect">
            <a:avLst/>
          </a:prstGeom>
          <a:noFill/>
        </p:spPr>
      </p:pic>
      <p:pic>
        <p:nvPicPr>
          <p:cNvPr id="21510" name="Picture 6" descr="http://im5-tub-ru.yandex.net/i?id=9431484-14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2" y="3714752"/>
            <a:ext cx="3429024" cy="257176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5984" y="642918"/>
            <a:ext cx="356866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>
                <a:solidFill>
                  <a:srgbClr val="0070C0"/>
                </a:solidFill>
              </a:rPr>
              <a:t>Штемпель</a:t>
            </a:r>
            <a:endParaRPr lang="ru-RU" sz="6000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71868" y="1857364"/>
            <a:ext cx="501291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Monotype Corsiva" pitchFamily="66" charset="0"/>
              </a:rPr>
              <a:t>Особая почтовая печать,</a:t>
            </a:r>
          </a:p>
          <a:p>
            <a:r>
              <a:rPr lang="ru-RU" sz="3200" dirty="0" smtClean="0">
                <a:latin typeface="Monotype Corsiva" pitchFamily="66" charset="0"/>
              </a:rPr>
              <a:t>Указывающая на время и дату</a:t>
            </a:r>
            <a:endParaRPr lang="ru-RU" sz="3200" dirty="0">
              <a:latin typeface="Monotype Corsiva" pitchFamily="66" charset="0"/>
            </a:endParaRPr>
          </a:p>
        </p:txBody>
      </p:sp>
      <p:pic>
        <p:nvPicPr>
          <p:cNvPr id="24578" name="Picture 2" descr="http://im1-tub-ru.yandex.net/i?id=142571168-58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928934"/>
            <a:ext cx="3357586" cy="2143140"/>
          </a:xfrm>
          <a:prstGeom prst="rect">
            <a:avLst/>
          </a:prstGeom>
          <a:noFill/>
        </p:spPr>
      </p:pic>
      <p:pic>
        <p:nvPicPr>
          <p:cNvPr id="24580" name="Picture 4" descr="http://im4-tub-ru.yandex.net/i?id=281572476-44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3504" y="3143248"/>
            <a:ext cx="2714644" cy="339330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3108" y="428604"/>
            <a:ext cx="551259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>
                <a:solidFill>
                  <a:srgbClr val="0070C0"/>
                </a:solidFill>
              </a:rPr>
              <a:t>Весы, стеллажи </a:t>
            </a:r>
            <a:endParaRPr lang="ru-RU" sz="6000" dirty="0">
              <a:solidFill>
                <a:srgbClr val="0070C0"/>
              </a:solidFill>
            </a:endParaRPr>
          </a:p>
        </p:txBody>
      </p:sp>
      <p:pic>
        <p:nvPicPr>
          <p:cNvPr id="25602" name="Picture 2" descr="http://im3-tub-ru.yandex.net/i?id=25716245-34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285860"/>
            <a:ext cx="2286016" cy="4181737"/>
          </a:xfrm>
          <a:prstGeom prst="rect">
            <a:avLst/>
          </a:prstGeom>
          <a:noFill/>
        </p:spPr>
      </p:pic>
      <p:pic>
        <p:nvPicPr>
          <p:cNvPr id="25604" name="Picture 4" descr="http://im0-tub-ru.yandex.net/i?id=268239286-34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57818" y="1285860"/>
            <a:ext cx="3000396" cy="3000396"/>
          </a:xfrm>
          <a:prstGeom prst="rect">
            <a:avLst/>
          </a:prstGeom>
          <a:noFill/>
        </p:spPr>
      </p:pic>
      <p:pic>
        <p:nvPicPr>
          <p:cNvPr id="25606" name="Picture 6" descr="http://im0-tub-ru.yandex.net/i?id=455885256-15-72&amp;n=21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86116" y="4572008"/>
            <a:ext cx="3373738" cy="200024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7" y="785794"/>
            <a:ext cx="735811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Monotype Corsiva" pitchFamily="66" charset="0"/>
              </a:rPr>
              <a:t>Много лет назад, когда не было поездов, самолетов , телеграфов </a:t>
            </a:r>
          </a:p>
          <a:p>
            <a:r>
              <a:rPr lang="ru-RU" sz="3600" dirty="0" smtClean="0">
                <a:latin typeface="Monotype Corsiva" pitchFamily="66" charset="0"/>
              </a:rPr>
              <a:t>и конечно интернета  - почтальоном был голубь. Его стали называть</a:t>
            </a:r>
          </a:p>
          <a:p>
            <a:r>
              <a:rPr lang="ru-RU" sz="3600" dirty="0" smtClean="0">
                <a:latin typeface="Monotype Corsiva" pitchFamily="66" charset="0"/>
              </a:rPr>
              <a:t>Почтовым голубем.</a:t>
            </a:r>
            <a:endParaRPr lang="ru-RU" sz="3600" dirty="0">
              <a:latin typeface="Monotype Corsiva" pitchFamily="66" charset="0"/>
            </a:endParaRPr>
          </a:p>
        </p:txBody>
      </p:sp>
      <p:pic>
        <p:nvPicPr>
          <p:cNvPr id="27650" name="Picture 2" descr="http://im6-tub-ru.yandex.net/i?id=395928380-10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3571876"/>
            <a:ext cx="3786214" cy="297346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43174" y="357166"/>
            <a:ext cx="427322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rgbClr val="0070C0"/>
                </a:solidFill>
              </a:rPr>
              <a:t>Почтовый голубь</a:t>
            </a:r>
            <a:endParaRPr lang="ru-RU" sz="4400" dirty="0">
              <a:solidFill>
                <a:srgbClr val="0070C0"/>
              </a:solidFill>
            </a:endParaRPr>
          </a:p>
        </p:txBody>
      </p:sp>
      <p:pic>
        <p:nvPicPr>
          <p:cNvPr id="26626" name="Picture 2" descr="http://im2-tub-ru.yandex.net/i?id=108583376-68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357298"/>
            <a:ext cx="2214578" cy="2939705"/>
          </a:xfrm>
          <a:prstGeom prst="rect">
            <a:avLst/>
          </a:prstGeom>
          <a:noFill/>
        </p:spPr>
      </p:pic>
      <p:pic>
        <p:nvPicPr>
          <p:cNvPr id="26628" name="Picture 4" descr="http://im1-tub-ru.yandex.net/i?id=311814175-15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43240" y="3286124"/>
            <a:ext cx="2152665" cy="2857520"/>
          </a:xfrm>
          <a:prstGeom prst="rect">
            <a:avLst/>
          </a:prstGeom>
          <a:noFill/>
        </p:spPr>
      </p:pic>
      <p:pic>
        <p:nvPicPr>
          <p:cNvPr id="26630" name="Picture 6" descr="http://im7-tub-ru.yandex.net/i?id=186160159-36-72&amp;n=21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43570" y="4357694"/>
            <a:ext cx="2971821" cy="185738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357686" y="1643050"/>
            <a:ext cx="367921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latin typeface="Monotype Corsiva" pitchFamily="66" charset="0"/>
              </a:rPr>
              <a:t>Специальная порода</a:t>
            </a:r>
          </a:p>
          <a:p>
            <a:r>
              <a:rPr lang="ru-RU" sz="3600" dirty="0" smtClean="0">
                <a:solidFill>
                  <a:srgbClr val="002060"/>
                </a:solidFill>
                <a:latin typeface="Monotype Corsiva" pitchFamily="66" charset="0"/>
              </a:rPr>
              <a:t> голубей</a:t>
            </a:r>
            <a:endParaRPr lang="ru-RU" sz="3600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642918"/>
            <a:ext cx="74353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Почтовые голуби на военной службе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28674" name="Picture 2" descr="http://im5-tub-ru.yandex.net/i?id=124805853-01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85860"/>
            <a:ext cx="3933291" cy="2286016"/>
          </a:xfrm>
          <a:prstGeom prst="rect">
            <a:avLst/>
          </a:prstGeom>
          <a:noFill/>
        </p:spPr>
      </p:pic>
      <p:pic>
        <p:nvPicPr>
          <p:cNvPr id="28676" name="Picture 4" descr="http://im6-tub-ru.yandex.net/i?id=105146593-63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48256" y="1500174"/>
            <a:ext cx="4095744" cy="285749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4500570"/>
            <a:ext cx="62150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>За годы войны почтовые голуби доставили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>более 15000голубеграмм. Голубь представлял такую угрозу для врага, что фашисты специально отдавали приказы снайперам отстреливать голубей</a:t>
            </a:r>
            <a:endParaRPr lang="ru-RU" sz="2400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728" y="642918"/>
            <a:ext cx="32595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95BFF"/>
                </a:solidFill>
              </a:rPr>
              <a:t>Проверь себя</a:t>
            </a:r>
            <a:endParaRPr lang="ru-RU" sz="4000" b="1" dirty="0">
              <a:solidFill>
                <a:srgbClr val="095B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4348" y="1428736"/>
            <a:ext cx="842965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5400" dirty="0" smtClean="0">
                <a:solidFill>
                  <a:srgbClr val="002060"/>
                </a:solidFill>
                <a:latin typeface="Monotype Corsiva" pitchFamily="66" charset="0"/>
              </a:rPr>
              <a:t>Кто такие отправитель и адресат?</a:t>
            </a:r>
          </a:p>
          <a:p>
            <a:pPr marL="342900" indent="-342900">
              <a:buAutoNum type="arabicPeriod"/>
            </a:pPr>
            <a:r>
              <a:rPr lang="ru-RU" sz="5400" dirty="0" smtClean="0">
                <a:solidFill>
                  <a:srgbClr val="002060"/>
                </a:solidFill>
                <a:latin typeface="Monotype Corsiva" pitchFamily="66" charset="0"/>
              </a:rPr>
              <a:t>Опиши путь от отправителя до адресата.</a:t>
            </a:r>
          </a:p>
          <a:p>
            <a:pPr marL="342900" indent="-342900">
              <a:buAutoNum type="arabicPeriod"/>
            </a:pPr>
            <a:r>
              <a:rPr lang="ru-RU" sz="5400" dirty="0" smtClean="0">
                <a:solidFill>
                  <a:srgbClr val="002060"/>
                </a:solidFill>
                <a:latin typeface="Monotype Corsiva" pitchFamily="66" charset="0"/>
              </a:rPr>
              <a:t>Перечисли виды почтовых отправлений</a:t>
            </a:r>
            <a:endParaRPr lang="ru-RU" sz="5400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5" name="Picture 9" descr="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688" y="4292600"/>
            <a:ext cx="1296987" cy="1512888"/>
          </a:xfrm>
          <a:prstGeom prst="rect">
            <a:avLst/>
          </a:prstGeom>
          <a:noFill/>
        </p:spPr>
      </p:pic>
      <p:pic>
        <p:nvPicPr>
          <p:cNvPr id="39946" name="Picture 10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00338" y="765175"/>
            <a:ext cx="1439862" cy="1871663"/>
          </a:xfrm>
          <a:prstGeom prst="rect">
            <a:avLst/>
          </a:prstGeom>
          <a:noFill/>
        </p:spPr>
      </p:pic>
      <p:pic>
        <p:nvPicPr>
          <p:cNvPr id="39948" name="Picture 12" descr="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7050" y="549275"/>
            <a:ext cx="1512888" cy="1800225"/>
          </a:xfrm>
          <a:prstGeom prst="rect">
            <a:avLst/>
          </a:prstGeom>
          <a:noFill/>
        </p:spPr>
      </p:pic>
      <p:pic>
        <p:nvPicPr>
          <p:cNvPr id="39949" name="Picture 13" descr="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8313" y="1557338"/>
            <a:ext cx="1368425" cy="1800225"/>
          </a:xfrm>
          <a:prstGeom prst="rect">
            <a:avLst/>
          </a:prstGeom>
          <a:noFill/>
        </p:spPr>
      </p:pic>
      <p:pic>
        <p:nvPicPr>
          <p:cNvPr id="39950" name="Picture 14" descr="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6013" y="4221163"/>
            <a:ext cx="1368425" cy="1657350"/>
          </a:xfrm>
          <a:prstGeom prst="rect">
            <a:avLst/>
          </a:prstGeom>
          <a:noFill/>
        </p:spPr>
      </p:pic>
      <p:pic>
        <p:nvPicPr>
          <p:cNvPr id="39951" name="Picture 15" descr="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3438" y="1557338"/>
            <a:ext cx="1511300" cy="1800225"/>
          </a:xfrm>
          <a:prstGeom prst="rect">
            <a:avLst/>
          </a:prstGeom>
          <a:noFill/>
        </p:spPr>
      </p:pic>
      <p:pic>
        <p:nvPicPr>
          <p:cNvPr id="39952" name="Picture 16" descr="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08400" y="4724400"/>
            <a:ext cx="1366838" cy="1655763"/>
          </a:xfrm>
          <a:prstGeom prst="rect">
            <a:avLst/>
          </a:prstGeom>
          <a:noFill/>
        </p:spPr>
      </p:pic>
      <p:sp>
        <p:nvSpPr>
          <p:cNvPr id="39954" name="Text Box 18"/>
          <p:cNvSpPr txBox="1">
            <a:spLocks noChangeArrowheads="1"/>
          </p:cNvSpPr>
          <p:nvPr/>
        </p:nvSpPr>
        <p:spPr bwMode="auto">
          <a:xfrm>
            <a:off x="611188" y="1700213"/>
            <a:ext cx="450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/>
              <a:t>а</a:t>
            </a:r>
          </a:p>
        </p:txBody>
      </p:sp>
      <p:sp>
        <p:nvSpPr>
          <p:cNvPr id="39955" name="Text Box 19"/>
          <p:cNvSpPr txBox="1">
            <a:spLocks noChangeArrowheads="1"/>
          </p:cNvSpPr>
          <p:nvPr/>
        </p:nvSpPr>
        <p:spPr bwMode="auto">
          <a:xfrm>
            <a:off x="2843213" y="2133600"/>
            <a:ext cx="3143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б</a:t>
            </a:r>
          </a:p>
        </p:txBody>
      </p:sp>
      <p:sp>
        <p:nvSpPr>
          <p:cNvPr id="39959" name="Text Box 23"/>
          <p:cNvSpPr txBox="1">
            <a:spLocks noChangeArrowheads="1"/>
          </p:cNvSpPr>
          <p:nvPr/>
        </p:nvSpPr>
        <p:spPr bwMode="auto">
          <a:xfrm>
            <a:off x="1258888" y="5013325"/>
            <a:ext cx="317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д</a:t>
            </a:r>
          </a:p>
        </p:txBody>
      </p:sp>
      <p:sp>
        <p:nvSpPr>
          <p:cNvPr id="39960" name="Text Box 24"/>
          <p:cNvSpPr txBox="1">
            <a:spLocks noChangeArrowheads="1"/>
          </p:cNvSpPr>
          <p:nvPr/>
        </p:nvSpPr>
        <p:spPr bwMode="auto">
          <a:xfrm>
            <a:off x="3851275" y="4797425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е</a:t>
            </a:r>
          </a:p>
        </p:txBody>
      </p:sp>
      <p:sp>
        <p:nvSpPr>
          <p:cNvPr id="39961" name="Text Box 25"/>
          <p:cNvSpPr txBox="1">
            <a:spLocks noChangeArrowheads="1"/>
          </p:cNvSpPr>
          <p:nvPr/>
        </p:nvSpPr>
        <p:spPr bwMode="auto">
          <a:xfrm>
            <a:off x="6659563" y="4292600"/>
            <a:ext cx="33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ж</a:t>
            </a:r>
          </a:p>
        </p:txBody>
      </p:sp>
      <p:sp>
        <p:nvSpPr>
          <p:cNvPr id="39963" name="Rectangle 27"/>
          <p:cNvSpPr>
            <a:spLocks noChangeArrowheads="1"/>
          </p:cNvSpPr>
          <p:nvPr/>
        </p:nvSpPr>
        <p:spPr bwMode="auto">
          <a:xfrm>
            <a:off x="7019925" y="692150"/>
            <a:ext cx="2682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г</a:t>
            </a:r>
          </a:p>
        </p:txBody>
      </p:sp>
      <p:sp>
        <p:nvSpPr>
          <p:cNvPr id="39964" name="Rectangle 28"/>
          <p:cNvSpPr>
            <a:spLocks noChangeArrowheads="1"/>
          </p:cNvSpPr>
          <p:nvPr/>
        </p:nvSpPr>
        <p:spPr bwMode="auto">
          <a:xfrm>
            <a:off x="4716463" y="2852738"/>
            <a:ext cx="3063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в</a:t>
            </a:r>
          </a:p>
        </p:txBody>
      </p:sp>
      <p:sp>
        <p:nvSpPr>
          <p:cNvPr id="39965" name="Text Box 29"/>
          <p:cNvSpPr txBox="1">
            <a:spLocks noChangeArrowheads="1"/>
          </p:cNvSpPr>
          <p:nvPr/>
        </p:nvSpPr>
        <p:spPr bwMode="auto">
          <a:xfrm>
            <a:off x="7793038" y="4427538"/>
            <a:ext cx="4095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>
                <a:solidFill>
                  <a:schemeClr val="folHlink"/>
                </a:solidFill>
              </a:rPr>
              <a:t>1</a:t>
            </a:r>
          </a:p>
        </p:txBody>
      </p:sp>
      <p:sp>
        <p:nvSpPr>
          <p:cNvPr id="39966" name="Text Box 30"/>
          <p:cNvSpPr txBox="1">
            <a:spLocks noChangeArrowheads="1"/>
          </p:cNvSpPr>
          <p:nvPr/>
        </p:nvSpPr>
        <p:spPr bwMode="auto">
          <a:xfrm>
            <a:off x="8512175" y="1403350"/>
            <a:ext cx="4095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>
                <a:solidFill>
                  <a:schemeClr val="folHlink"/>
                </a:solidFill>
              </a:rPr>
              <a:t>2</a:t>
            </a:r>
          </a:p>
        </p:txBody>
      </p:sp>
      <p:sp>
        <p:nvSpPr>
          <p:cNvPr id="39967" name="Text Box 31"/>
          <p:cNvSpPr txBox="1">
            <a:spLocks noChangeArrowheads="1"/>
          </p:cNvSpPr>
          <p:nvPr/>
        </p:nvSpPr>
        <p:spPr bwMode="auto">
          <a:xfrm>
            <a:off x="1887538" y="2124075"/>
            <a:ext cx="4095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>
                <a:solidFill>
                  <a:schemeClr val="folHlink"/>
                </a:solidFill>
              </a:rPr>
              <a:t>3</a:t>
            </a:r>
          </a:p>
        </p:txBody>
      </p:sp>
      <p:sp>
        <p:nvSpPr>
          <p:cNvPr id="39968" name="Text Box 32"/>
          <p:cNvSpPr txBox="1">
            <a:spLocks noChangeArrowheads="1"/>
          </p:cNvSpPr>
          <p:nvPr/>
        </p:nvSpPr>
        <p:spPr bwMode="auto">
          <a:xfrm>
            <a:off x="2463800" y="4572000"/>
            <a:ext cx="4095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>
                <a:solidFill>
                  <a:schemeClr val="folHlink"/>
                </a:solidFill>
              </a:rPr>
              <a:t>4</a:t>
            </a:r>
          </a:p>
        </p:txBody>
      </p:sp>
      <p:sp>
        <p:nvSpPr>
          <p:cNvPr id="39970" name="Text Box 34"/>
          <p:cNvSpPr txBox="1">
            <a:spLocks noChangeArrowheads="1"/>
          </p:cNvSpPr>
          <p:nvPr/>
        </p:nvSpPr>
        <p:spPr bwMode="auto">
          <a:xfrm>
            <a:off x="5091113" y="5794375"/>
            <a:ext cx="4889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>
                <a:solidFill>
                  <a:schemeClr val="folHlink"/>
                </a:solidFill>
              </a:rPr>
              <a:t>6</a:t>
            </a:r>
          </a:p>
        </p:txBody>
      </p:sp>
      <p:sp>
        <p:nvSpPr>
          <p:cNvPr id="39972" name="Text Box 36"/>
          <p:cNvSpPr txBox="1">
            <a:spLocks noChangeArrowheads="1"/>
          </p:cNvSpPr>
          <p:nvPr/>
        </p:nvSpPr>
        <p:spPr bwMode="auto">
          <a:xfrm>
            <a:off x="6208713" y="2482850"/>
            <a:ext cx="4095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>
                <a:solidFill>
                  <a:schemeClr val="folHlink"/>
                </a:solidFill>
              </a:rPr>
              <a:t>5</a:t>
            </a:r>
          </a:p>
        </p:txBody>
      </p:sp>
      <p:sp>
        <p:nvSpPr>
          <p:cNvPr id="39973" name="Rectangle 37"/>
          <p:cNvSpPr>
            <a:spLocks noChangeArrowheads="1"/>
          </p:cNvSpPr>
          <p:nvPr/>
        </p:nvSpPr>
        <p:spPr bwMode="auto">
          <a:xfrm>
            <a:off x="4252913" y="1804988"/>
            <a:ext cx="4095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>
                <a:solidFill>
                  <a:schemeClr val="folHlink"/>
                </a:solidFill>
              </a:rPr>
              <a:t>7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65" grpId="0"/>
      <p:bldP spid="39966" grpId="0"/>
      <p:bldP spid="39967" grpId="0"/>
      <p:bldP spid="39968" grpId="0"/>
      <p:bldP spid="39970" grpId="0"/>
      <p:bldP spid="3997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185850"/>
          </a:xfrm>
        </p:spPr>
        <p:txBody>
          <a:bodyPr>
            <a:normAutofit fontScale="90000"/>
          </a:bodyPr>
          <a:lstStyle/>
          <a:p>
            <a:r>
              <a:rPr lang="ru-RU" sz="1800" b="1" dirty="0" smtClean="0"/>
              <a:t>Цель курса</a:t>
            </a:r>
            <a:r>
              <a:rPr lang="ru-RU" sz="1800" dirty="0" smtClean="0"/>
              <a:t>:</a:t>
            </a:r>
            <a:br>
              <a:rPr lang="ru-RU" sz="1800" dirty="0" smtClean="0"/>
            </a:br>
            <a:r>
              <a:rPr lang="ru-RU" sz="1800" dirty="0" smtClean="0"/>
              <a:t>формирование целостной картины мира и осознание места в нем человека на основе единства рационально-научного познания и эмоционально-ценностного осмысления ребенком личностного опыта взаимодействия-общения с людьми, обществом и природой.</a:t>
            </a:r>
            <a:br>
              <a:rPr lang="ru-RU" sz="1800" dirty="0" smtClean="0"/>
            </a:b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2800" b="1" dirty="0" smtClean="0"/>
              <a:t>Задачи курса:</a:t>
            </a:r>
          </a:p>
          <a:p>
            <a:r>
              <a:rPr lang="ru-RU" sz="2800" dirty="0" smtClean="0"/>
              <a:t>- развитие умений наблюдать, характеризовать, анализировать, обобщать объекты окружающего мира, рассуждать, решать творческие задачи;</a:t>
            </a:r>
          </a:p>
          <a:p>
            <a:r>
              <a:rPr lang="ru-RU" sz="2800" dirty="0" smtClean="0"/>
              <a:t>- формирование личностного восприятия, эмоционального, оценочного отношения к миру природы и культуры в их единстве;</a:t>
            </a:r>
          </a:p>
          <a:p>
            <a:r>
              <a:rPr lang="ru-RU" sz="2800" dirty="0" smtClean="0"/>
              <a:t>- воспитание экологической и духовно-нравственной культуры, патриотических чувств;</a:t>
            </a:r>
          </a:p>
          <a:p>
            <a:r>
              <a:rPr lang="ru-RU" sz="2800" dirty="0" smtClean="0"/>
              <a:t>- формирование потребности участвовать в созидательной деятельности по умелому преобразованию природы и общественной жизни;</a:t>
            </a:r>
          </a:p>
          <a:p>
            <a:r>
              <a:rPr lang="ru-RU" sz="2800" dirty="0" smtClean="0"/>
              <a:t>- формирование ориентаций и установок на активную заботу о природе родного края и места жительства, с учетом реальных возможностей и приобретенных знаний.</a:t>
            </a:r>
          </a:p>
          <a:p>
            <a:pPr>
              <a:buNone/>
            </a:pP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7" y="785794"/>
            <a:ext cx="800105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sz="4000" dirty="0" smtClean="0">
                <a:solidFill>
                  <a:srgbClr val="002060"/>
                </a:solidFill>
                <a:latin typeface="Monotype Corsiva" pitchFamily="66" charset="0"/>
              </a:rPr>
              <a:t>Что нового мы узнали на уроке?</a:t>
            </a:r>
          </a:p>
          <a:p>
            <a:pPr>
              <a:buFontTx/>
              <a:buChar char="-"/>
            </a:pPr>
            <a:r>
              <a:rPr lang="ru-RU" sz="4000" dirty="0" smtClean="0">
                <a:solidFill>
                  <a:srgbClr val="002060"/>
                </a:solidFill>
                <a:latin typeface="Monotype Corsiva" pitchFamily="66" charset="0"/>
              </a:rPr>
              <a:t>Что вам еще интересно было бы узнать?</a:t>
            </a:r>
          </a:p>
          <a:p>
            <a:pPr>
              <a:buFontTx/>
              <a:buChar char="-"/>
            </a:pPr>
            <a:r>
              <a:rPr lang="ru-RU" sz="4000" dirty="0" smtClean="0">
                <a:solidFill>
                  <a:srgbClr val="002060"/>
                </a:solidFill>
                <a:latin typeface="Monotype Corsiva" pitchFamily="66" charset="0"/>
              </a:rPr>
              <a:t>Что вы умеете делать  хорошо, а чему нужно научиться?</a:t>
            </a:r>
          </a:p>
          <a:p>
            <a:pPr>
              <a:buFontTx/>
              <a:buChar char="-"/>
            </a:pPr>
            <a:r>
              <a:rPr lang="ru-RU" sz="4000" dirty="0" smtClean="0">
                <a:solidFill>
                  <a:srgbClr val="002060"/>
                </a:solidFill>
                <a:latin typeface="Monotype Corsiva" pitchFamily="66" charset="0"/>
              </a:rPr>
              <a:t>Чему вы уже научились?</a:t>
            </a:r>
          </a:p>
          <a:p>
            <a:pPr>
              <a:buFontTx/>
              <a:buChar char="-"/>
            </a:pPr>
            <a:r>
              <a:rPr lang="ru-RU" sz="4000" dirty="0" smtClean="0">
                <a:solidFill>
                  <a:srgbClr val="002060"/>
                </a:solidFill>
                <a:latin typeface="Monotype Corsiva" pitchFamily="66" charset="0"/>
              </a:rPr>
              <a:t>Что было трудным на уроке?</a:t>
            </a:r>
          </a:p>
          <a:p>
            <a:pPr>
              <a:buFontTx/>
              <a:buChar char="-"/>
            </a:pPr>
            <a:r>
              <a:rPr lang="ru-RU" sz="4000" dirty="0" smtClean="0">
                <a:solidFill>
                  <a:srgbClr val="002060"/>
                </a:solidFill>
                <a:latin typeface="Monotype Corsiva" pitchFamily="66" charset="0"/>
              </a:rPr>
              <a:t>Что понравилось? Что было особенно интересным?</a:t>
            </a:r>
            <a:endParaRPr lang="ru-RU" sz="4000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1357298"/>
            <a:ext cx="8286807" cy="328614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Bottom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Спасибо за внимание!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 и задачи раздела: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None/>
            </a:pPr>
            <a:r>
              <a:rPr lang="ru-RU" sz="2400" b="1" dirty="0" err="1" smtClean="0"/>
              <a:t>Цель</a:t>
            </a:r>
            <a:r>
              <a:rPr lang="ru-RU" sz="2400" dirty="0" err="1" smtClean="0"/>
              <a:t>:познание</a:t>
            </a:r>
            <a:r>
              <a:rPr lang="ru-RU" sz="2400" dirty="0" smtClean="0"/>
              <a:t> </a:t>
            </a:r>
            <a:r>
              <a:rPr lang="ru-RU" sz="2400" dirty="0" smtClean="0"/>
              <a:t>учащимися различных </a:t>
            </a:r>
            <a:r>
              <a:rPr lang="ru-RU" sz="2400" dirty="0" smtClean="0"/>
              <a:t>    процессов</a:t>
            </a:r>
            <a:r>
              <a:rPr lang="ru-RU" sz="2400" dirty="0" smtClean="0"/>
              <a:t>, явлений окружающего мира, как естественных, так и связанных с деятельностью </a:t>
            </a:r>
            <a:r>
              <a:rPr lang="ru-RU" sz="2400" dirty="0" smtClean="0"/>
              <a:t>людей</a:t>
            </a:r>
            <a:r>
              <a:rPr lang="ru-RU" sz="2400" dirty="0" smtClean="0"/>
              <a:t>. </a:t>
            </a:r>
            <a:endParaRPr lang="ru-RU" sz="2400" dirty="0" smtClean="0"/>
          </a:p>
          <a:p>
            <a:pPr>
              <a:buNone/>
            </a:pPr>
            <a:r>
              <a:rPr lang="ru-RU" sz="2400" b="1" dirty="0" smtClean="0"/>
              <a:t>Основными задачами раздела являются:</a:t>
            </a:r>
            <a:endParaRPr lang="ru-RU" sz="2400" dirty="0" smtClean="0"/>
          </a:p>
          <a:p>
            <a:pPr lvl="0"/>
            <a:r>
              <a:rPr lang="ru-RU" sz="2400" dirty="0" smtClean="0"/>
              <a:t>расширение кругозора учащихся</a:t>
            </a:r>
          </a:p>
          <a:p>
            <a:pPr lvl="0"/>
            <a:r>
              <a:rPr lang="ru-RU" sz="2400" dirty="0" smtClean="0"/>
              <a:t>формирование исследовательских  навыков</a:t>
            </a:r>
          </a:p>
          <a:p>
            <a:pPr lvl="0"/>
            <a:r>
              <a:rPr lang="ru-RU" sz="2400" dirty="0" smtClean="0"/>
              <a:t>выработка природоохранных  навыков</a:t>
            </a:r>
          </a:p>
          <a:p>
            <a:pPr lvl="0"/>
            <a:r>
              <a:rPr lang="ru-RU" sz="2400" dirty="0" smtClean="0"/>
              <a:t>Развивать умения анализировать, сравнивать, сопоставлять, классифицировать, обобщать</a:t>
            </a:r>
          </a:p>
          <a:p>
            <a:pPr lvl="0">
              <a:buNone/>
            </a:pP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Психолого-педагогическое обоснование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u="sng" dirty="0" smtClean="0"/>
              <a:t>Внимание</a:t>
            </a:r>
            <a:r>
              <a:rPr lang="ru-RU" dirty="0" smtClean="0"/>
              <a:t> – непроизвольное, объем внимания невелик, управляется внешними признаками.</a:t>
            </a:r>
          </a:p>
          <a:p>
            <a:r>
              <a:rPr lang="ru-RU" b="1" u="sng" dirty="0" smtClean="0"/>
              <a:t>Восприятие</a:t>
            </a:r>
            <a:r>
              <a:rPr lang="ru-RU" dirty="0" smtClean="0"/>
              <a:t> – целенаправленное, все более усложняется и углубляется, становится все более организованным, характерная черта восприятия – малая </a:t>
            </a:r>
            <a:r>
              <a:rPr lang="ru-RU" dirty="0" err="1" smtClean="0"/>
              <a:t>дифференцированность</a:t>
            </a:r>
            <a:r>
              <a:rPr lang="ru-RU" dirty="0" smtClean="0"/>
              <a:t>.</a:t>
            </a:r>
          </a:p>
          <a:p>
            <a:r>
              <a:rPr lang="ru-RU" b="1" u="sng" dirty="0" smtClean="0"/>
              <a:t>Память</a:t>
            </a:r>
            <a:r>
              <a:rPr lang="ru-RU" dirty="0" smtClean="0"/>
              <a:t> – наглядно-образная, механическая, преобладает непреднамеренное, непроизвольное запоминание, развивается словесно-логическая память.</a:t>
            </a:r>
          </a:p>
          <a:p>
            <a:r>
              <a:rPr lang="ru-RU" b="1" u="sng" dirty="0" smtClean="0"/>
              <a:t>Мышление</a:t>
            </a:r>
            <a:r>
              <a:rPr lang="ru-RU" dirty="0" smtClean="0"/>
              <a:t> – образное, идет формирование абстрактного, младший школьник может мыслить и логически.</a:t>
            </a:r>
          </a:p>
          <a:p>
            <a:r>
              <a:rPr lang="ru-RU" b="1" u="sng" dirty="0" smtClean="0"/>
              <a:t>Ведущая деятельность</a:t>
            </a:r>
            <a:r>
              <a:rPr lang="ru-RU" b="1" dirty="0" smtClean="0"/>
              <a:t> </a:t>
            </a:r>
            <a:r>
              <a:rPr lang="ru-RU" dirty="0" smtClean="0"/>
              <a:t>– учебная.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Ожидаемые результаты освоения раздела </a:t>
            </a:r>
            <a:r>
              <a:rPr lang="ru-RU" dirty="0" smtClean="0"/>
              <a:t>«</a:t>
            </a:r>
            <a:r>
              <a:rPr lang="ru-RU" dirty="0" smtClean="0"/>
              <a:t>Как, откуда и куда?»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800" u="sng" dirty="0" smtClean="0"/>
              <a:t>Познавательные:</a:t>
            </a:r>
          </a:p>
          <a:p>
            <a:r>
              <a:rPr lang="ru-RU" sz="1800" dirty="0" smtClean="0"/>
              <a:t>Добывать </a:t>
            </a:r>
            <a:r>
              <a:rPr lang="ru-RU" sz="1800" dirty="0" smtClean="0"/>
              <a:t>новые знания: находить ответы на вопросы, используя учебник, свой жизненный опыт и информацию, полученную на уроке, выполнять индивидуальные задания;</a:t>
            </a:r>
          </a:p>
          <a:p>
            <a:r>
              <a:rPr lang="ru-RU" sz="1800" i="1" dirty="0" smtClean="0"/>
              <a:t>Перерабатывать </a:t>
            </a:r>
            <a:r>
              <a:rPr lang="ru-RU" sz="1800" i="1" dirty="0" smtClean="0"/>
              <a:t>полученную информацию: делать выводы в результате совместной </a:t>
            </a:r>
            <a:r>
              <a:rPr lang="ru-RU" sz="1800" i="1" dirty="0" smtClean="0"/>
              <a:t>работы </a:t>
            </a:r>
            <a:r>
              <a:rPr lang="ru-RU" sz="1800" i="1" dirty="0" smtClean="0"/>
              <a:t>всего </a:t>
            </a:r>
            <a:r>
              <a:rPr lang="ru-RU" sz="1800" i="1" dirty="0" smtClean="0"/>
              <a:t>класса</a:t>
            </a:r>
          </a:p>
          <a:p>
            <a:pPr>
              <a:buNone/>
            </a:pPr>
            <a:r>
              <a:rPr lang="ru-RU" sz="1800" b="1" i="1" u="sng" dirty="0" smtClean="0"/>
              <a:t>Коммуникативные:</a:t>
            </a:r>
          </a:p>
          <a:p>
            <a:r>
              <a:rPr lang="ru-RU" sz="1800" dirty="0" smtClean="0"/>
              <a:t>Доносить свою позицию до других: оформлять свою мысль в устной речи (на уровне предложения или </a:t>
            </a:r>
            <a:r>
              <a:rPr lang="ru-RU" sz="1800" dirty="0" smtClean="0"/>
              <a:t>небольшого текста)</a:t>
            </a:r>
            <a:endParaRPr lang="ru-RU" sz="1800" dirty="0" smtClean="0"/>
          </a:p>
          <a:p>
            <a:pPr>
              <a:buNone/>
            </a:pPr>
            <a:r>
              <a:rPr lang="ru-RU" sz="1800" b="1" u="sng" dirty="0" smtClean="0"/>
              <a:t>Регулятивные:</a:t>
            </a:r>
          </a:p>
          <a:p>
            <a:r>
              <a:rPr lang="ru-RU" sz="1800" dirty="0" smtClean="0"/>
              <a:t>Учиться выстраивать проблемный диалог (ситуации), коллективное решение проблемных вопросов;</a:t>
            </a:r>
          </a:p>
          <a:p>
            <a:r>
              <a:rPr lang="ru-RU" sz="1800" dirty="0" smtClean="0"/>
              <a:t>Учиться </a:t>
            </a:r>
            <a:r>
              <a:rPr lang="ru-RU" sz="1800" dirty="0" smtClean="0"/>
              <a:t>отличать верно выполненное задание от неверного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b="1" u="sng" dirty="0" smtClean="0"/>
              <a:t>Личностные:</a:t>
            </a:r>
          </a:p>
          <a:p>
            <a:r>
              <a:rPr lang="ru-RU" sz="2400" dirty="0" smtClean="0"/>
              <a:t>Оценивать жизненные ситуации (поступки людей) с точки зрения общепринятых норм и ценностей: в предложенных ситуациях отмечать конкретные поступки, которые можно оценить как хорошие или плохие.</a:t>
            </a:r>
          </a:p>
          <a:p>
            <a:r>
              <a:rPr lang="ru-RU" sz="2400" dirty="0" smtClean="0"/>
              <a:t>Самостоятельно </a:t>
            </a:r>
            <a:r>
              <a:rPr lang="ru-RU" sz="2400" dirty="0" smtClean="0"/>
              <a:t>определять и высказывать самые простые общие для всех людей правила поведения (основы общечеловеческих нравственных ценностей). Объяснять и оценивать конкретнее поступки как хорошие или плохие.</a:t>
            </a:r>
          </a:p>
          <a:p>
            <a:pPr>
              <a:buNone/>
            </a:pPr>
            <a:endParaRPr lang="ru-RU" sz="2400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Раздел программы включает в себя следующие типы уроков: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1.	Повторение изученного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2.	Ознакомление с новым материалом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3.	Закрепление изученного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4</a:t>
            </a:r>
            <a:r>
              <a:rPr lang="ru-RU" dirty="0" smtClean="0"/>
              <a:t>.</a:t>
            </a:r>
            <a:r>
              <a:rPr lang="ru-RU" dirty="0" smtClean="0"/>
              <a:t>	Усвоение новых знаний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5</a:t>
            </a:r>
            <a:r>
              <a:rPr lang="ru-RU" dirty="0" smtClean="0"/>
              <a:t>.</a:t>
            </a:r>
            <a:r>
              <a:rPr lang="ru-RU" dirty="0" smtClean="0"/>
              <a:t>	Проверка и оценка </a:t>
            </a:r>
            <a:r>
              <a:rPr lang="ru-RU" dirty="0" smtClean="0"/>
              <a:t>знаний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6. Нетрадиционные уроки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Обоснование используемых в образовательном процессе по разделу программы методов, форм организации деятельности учащихся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3400" dirty="0" smtClean="0"/>
              <a:t>Для успешного усвоения раздела программы использую  следующие технологии:</a:t>
            </a:r>
          </a:p>
          <a:p>
            <a:pPr>
              <a:buNone/>
            </a:pPr>
            <a:r>
              <a:rPr lang="ru-RU" sz="3400" b="1" u="sng" dirty="0" smtClean="0"/>
              <a:t>Дифференцированное обучение</a:t>
            </a:r>
          </a:p>
          <a:p>
            <a:pPr>
              <a:buNone/>
            </a:pPr>
            <a:r>
              <a:rPr lang="ru-RU" sz="3400" dirty="0" smtClean="0"/>
              <a:t> - с учетом индивидуальных особенностей учащихся и их интереса</a:t>
            </a:r>
          </a:p>
          <a:p>
            <a:pPr>
              <a:buNone/>
            </a:pPr>
            <a:r>
              <a:rPr lang="ru-RU" sz="3400" b="1" u="sng" dirty="0" smtClean="0"/>
              <a:t>Развивающее обучение</a:t>
            </a:r>
          </a:p>
          <a:p>
            <a:pPr>
              <a:buNone/>
            </a:pPr>
            <a:r>
              <a:rPr lang="ru-RU" sz="3400" dirty="0" smtClean="0"/>
              <a:t> - для развития познавательных процессов: памяти, мышления, восприятия, воображения, внимания.</a:t>
            </a:r>
          </a:p>
          <a:p>
            <a:pPr>
              <a:buNone/>
            </a:pPr>
            <a:r>
              <a:rPr lang="ru-RU" sz="3400" dirty="0" smtClean="0"/>
              <a:t> - для развития речи</a:t>
            </a:r>
          </a:p>
          <a:p>
            <a:pPr>
              <a:buNone/>
            </a:pPr>
            <a:r>
              <a:rPr lang="ru-RU" sz="3400" b="1" u="sng" dirty="0" smtClean="0"/>
              <a:t>Информационные технологии</a:t>
            </a:r>
          </a:p>
          <a:p>
            <a:pPr>
              <a:buNone/>
            </a:pPr>
            <a:r>
              <a:rPr lang="ru-RU" sz="3400" dirty="0" smtClean="0"/>
              <a:t> - для развития познавательного интереса и лучшего восприятия учебного материала</a:t>
            </a:r>
          </a:p>
          <a:p>
            <a:pPr>
              <a:buNone/>
            </a:pPr>
            <a:r>
              <a:rPr lang="ru-RU" sz="3400" b="1" dirty="0" smtClean="0"/>
              <a:t> </a:t>
            </a:r>
            <a:endParaRPr lang="ru-RU" sz="34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74</TotalTime>
  <Words>924</Words>
  <PresentationFormat>Экран (4:3)</PresentationFormat>
  <Paragraphs>175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Трек</vt:lpstr>
      <vt:lpstr>Методическая разработка  раздела образовательной программы  по окружающему миру в 1 классе «Как, откуда и куда?»</vt:lpstr>
      <vt:lpstr>Пояснительная записка </vt:lpstr>
      <vt:lpstr>Цель курса: формирование целостной картины мира и осознание места в нем человека на основе единства рационально-научного познания и эмоционально-ценностного осмысления ребенком личностного опыта взаимодействия-общения с людьми, обществом и природой. </vt:lpstr>
      <vt:lpstr>Цели и задачи раздела:</vt:lpstr>
      <vt:lpstr>Психолого-педагогическое обоснование</vt:lpstr>
      <vt:lpstr>Ожидаемые результаты освоения раздела «Как, откуда и куда?»»</vt:lpstr>
      <vt:lpstr>Слайд 7</vt:lpstr>
      <vt:lpstr>Раздел программы включает в себя следующие типы уроков:</vt:lpstr>
      <vt:lpstr>Обоснование используемых в образовательном процессе по разделу программы методов, форм организации деятельности учащихся</vt:lpstr>
      <vt:lpstr>Обоснование используемых в образовательном процессе по разделу программы методов, форм организации деятельности учащихся</vt:lpstr>
      <vt:lpstr>Организационные формы обучения:</vt:lpstr>
      <vt:lpstr>Слайд 12</vt:lpstr>
      <vt:lpstr>Разработка урока из раздела «Как, куда и»откуда?</vt:lpstr>
      <vt:lpstr>Загадка</vt:lpstr>
      <vt:lpstr>конверт</vt:lpstr>
      <vt:lpstr>Как путешествует письмо?</vt:lpstr>
      <vt:lpstr>Конверты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Методическая разработка  раздела образовательной программы  по окружающему миру в 1 классе «Как, откуда и куда»</dc:title>
  <dc:creator>связной</dc:creator>
  <cp:lastModifiedBy>связной</cp:lastModifiedBy>
  <cp:revision>9</cp:revision>
  <dcterms:created xsi:type="dcterms:W3CDTF">2013-12-04T16:08:27Z</dcterms:created>
  <dcterms:modified xsi:type="dcterms:W3CDTF">2013-12-04T17:33:15Z</dcterms:modified>
</cp:coreProperties>
</file>