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7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692696"/>
            <a:ext cx="7524328" cy="130659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УУД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6" descr="G:\печатать\IMG_3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4510911"/>
            <a:ext cx="2173287" cy="204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" descr="G:\печатать\IMG_29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8725" y="4511675"/>
            <a:ext cx="2109788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76" y="4524375"/>
            <a:ext cx="2349715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4510911"/>
            <a:ext cx="2160239" cy="204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9477">
            <a:off x="156476" y="188641"/>
            <a:ext cx="155183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75724"/>
            <a:ext cx="8712968" cy="924475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Критериями оценивания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являются: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9"/>
            <a:ext cx="8964488" cy="4608511"/>
          </a:xfrm>
        </p:spPr>
        <p:txBody>
          <a:bodyPr/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соответствие достигнутых предметных,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личностных результатов обучающихся требованиям к результатам освоения образовательной программы начального общего образования ФГОС;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динамика результатов предметной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формирования УУД.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18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75724"/>
            <a:ext cx="7450987" cy="2177212"/>
          </a:xfrm>
        </p:spPr>
        <p:txBody>
          <a:bodyPr>
            <a:noAutofit/>
          </a:bodyPr>
          <a:lstStyle/>
          <a:p>
            <a:pPr algn="l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Рекомендации учителю по развитию универсальных учебных действий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213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Личностные УУД: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5"/>
            <a:ext cx="8784976" cy="504056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Помните, что каждый ребенок – индивидуален. Помогите найти в нем его индивидуальные личные особенности.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жизни ребенка взрослый - это тот человек, который «открывает» ему реальный мир. Помогите раскрыть и развить в каждом ученике его сильные и позитивные личные качества и умения.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Организуя учебную деятельность по предмету,  учитывайте индивидуально-психологические особенности каждого ученика. Используйте данные психологической диагностики.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Помните, что главным является не предмет, которому вы учите, а личность, которую вы формируете. Не предмет формирует личность, а учитель своей деятельностью, связанной с изучением предмета.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941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12968" cy="9361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Познавательные УУД: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544617"/>
          </a:xfrm>
        </p:spPr>
        <p:txBody>
          <a:bodyPr>
            <a:normAutofit/>
          </a:bodyPr>
          <a:lstStyle/>
          <a:p>
            <a:pPr lvl="2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вы хотите, чтобы дети усвоили материал по вашему предмету, научите их мыслить системно (например, основное понятие (правило) - пример - значение материала). </a:t>
            </a:r>
          </a:p>
          <a:p>
            <a:pPr lvl="2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Постарайтесь помочь ученикам овладеть наиболее продуктивными методами учебно-познавательной деятельности, учите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иx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учиться. Используйте схемы, планы, чтобы обеспечить усвоение системы знаний. </a:t>
            </a:r>
          </a:p>
          <a:p>
            <a:pPr lvl="2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Помните, что знает не тот, кто пересказывает, а тот, кто использует знания на практике. Найдите способ научить ребенка применять свои знания. </a:t>
            </a:r>
          </a:p>
          <a:p>
            <a:pPr lvl="2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Творческое мышление развивайте всесторонним анализом проблем; познавательные задачи решайте несколькими способами, чаще практикуйте творческие задачи.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297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141155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Коммуникативные УУД: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5040559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Научите ребенка высказывать свои мысли. Во время его ответа на вопрос задавайте ему наводящие вопросы.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бойтесь «нестандартных уроков», попробуйте различные виды игр, дискуссий и групповой работы для освоения материала по вашему предмету.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Составьте для учеников алгоритм пересказа текста материала, за следование которому вы будете причислять дополнительный балл.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Организовывая групповую работу или работу в парах, напомните ребятам о правилах ведения дискуссии, беседы.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Приучите ребенка самого задавать уточняющие вопросы по материалу (например, Кто? Что? Почему? Зачем? Откуда? и т.д.),  переспрашивать, уточнять.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Изучайте и учитывайте жизненный опыт учеников, их интересы, особенности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2644438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936" cy="108012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Регулятивные УУД: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608511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Научите ребенка контролировать свою речь при выражении своей точки зрения по заданной тематике.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Научите ученика контролировать, выполнять свои действия по заданному образцу и правилу.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Помогите ребенку научиться адекватно оценивать выполненную им работу. Научите исправлять ошибки.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849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4-tub-ru.yandex.net/i?id=708977252-16-72&amp;n=1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23727" y="1988840"/>
            <a:ext cx="5109139" cy="42916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268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332655"/>
            <a:ext cx="87849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*комплексный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подход к оценке результатов образования (оценка предметных,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личностных результатов общего образования);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планируемых результатов освоения основных образовательных программ в качестве содержательной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критериальной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базы оценки;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*оценка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успешности освоения содержания отдельных учебных предметов на основе системно-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подхода, проявляющегося в способности к выполнению учебно-практических и учебно-познавательных задач;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*оценка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динамики образовательных достижений обучающихся;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сочетание внешней и внутренней оценки как механизма обеспечения качества образования;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персонифицированных процедур  итоговой оценки и аттестации обучающихся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неперсонифицированных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процедур оценки состояния и тенденций развития системы образования;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*уровневый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подход к разработке планируемых результатов, инструментария и представлению их;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накопительной системы оценивания (портфолио), характеризующей динамику индивидуальных образовательных достижений;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наряду со стандартизированными письменными или устными работами  таких форм и методов оценки, как проекты, практические работы, творческие работы, самоанализ, самооценка, наблюдения и др.;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контекстной информации об условиях и особенностях реализации образовательных программ при интерпретации результатов педагогических измерений.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6470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"/>
            <a:ext cx="8496944" cy="10527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личностных результатов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688632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самоопределение —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внутренней позиции обучающегося — принятие и освоение новой социальной роли обучающегося; становление основ российской гражданской идентичности личности как чувства гордости за свою Родину, народ, историю и осознание своей этнической принадлежности; развитие самоуважения и способности адекватно оценивать себя и свои достижения, видеть сильные и слабые стороны своей личности;</a:t>
            </a:r>
          </a:p>
          <a:p>
            <a:pPr lvl="0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смыслоообразование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поиск и установление личностного смысла (т. е. «значения для себя») учения обучающимися на основе устойчивой системы учебно-познавательных и социальных мотивов; понимания границ того, «что я знаю», и того, «что я не знаю», «незнания» и стремления к преодолению этого разрыва;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морально-этическая ориентация — знание основных моральных норм и ориентация на их выполнение на основе понимания их социальной необходимости; способность к моральной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децентрации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учёту позиций, мотивов и интересов участников моральной дилеммы при её разрешении; развитие этических чувств — стыда, вины, совести как регуляторов морального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12836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51216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Основное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оценки личностных результатов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ступени начального общего образования строится вокруг оценки: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07361"/>
            <a:ext cx="7955043" cy="4501959"/>
          </a:xfrm>
        </p:spPr>
        <p:txBody>
          <a:bodyPr>
            <a:normAutofit/>
          </a:bodyPr>
          <a:lstStyle/>
          <a:p>
            <a:pPr lvl="0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внутренней позиции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обучающегося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ориентации на содержательные моменты образовательного процесса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 гражданской идентичности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самооценки</a:t>
            </a:r>
          </a:p>
          <a:p>
            <a:pPr lvl="0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мотивации учебной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моральных норм 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морально-этических суждений, способности к решению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моральных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"/>
            <a:ext cx="8928992" cy="1052737"/>
          </a:xfrm>
        </p:spPr>
        <p:txBody>
          <a:bodyPr>
            <a:normAutofit/>
          </a:bodyPr>
          <a:lstStyle/>
          <a:p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3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результатов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25658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обучающегося принимать и сохранять учебную цель и задачи; самостоятельно преобразовывать практическую задачу в познавательную; умение планировать собственную деятельность в соответствии с поставленной задачей и условиями её реализации и искать средства её осуществления; умение контролировать и оценивать свои действия, вносить коррективы в их выполнение на основе оценки и учёта характера ошибок, проявлять инициативу и самостоятельность в обучении;</a:t>
            </a:r>
          </a:p>
          <a:p>
            <a:pPr lvl="0"/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осуществлять информационный поиск, сбор и выделение существенной информации из различных информационных источников;</a:t>
            </a:r>
          </a:p>
          <a:p>
            <a:pPr lvl="0"/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использовать знаково-символические средства для создания моделей изучаемых объектов и процессов, схем решения учебно-познавательных и практических задач;</a:t>
            </a:r>
          </a:p>
          <a:p>
            <a:pPr lvl="0"/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к осуществлению логических операций сравнения, анализа, обобщения, классификации по родовидовым признакам, установлению аналогий, отнесению к известным понятиям;</a:t>
            </a:r>
          </a:p>
          <a:p>
            <a:pPr lvl="0"/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сотрудничать с педагогом и сверстниками при решении учебных проблем, принимать на себя ответственность за результаты своих действий.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98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411559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Системная оценка личностных,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 предметных результатов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112568"/>
          </a:xfrm>
        </p:spPr>
        <p:txBody>
          <a:bodyPr>
            <a:normAutofit/>
          </a:bodyPr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является современным педагогическим инструментом сопровождения развития  и оценки достижений учащихся, ориентированным на обновление и совершенствование качества образования;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реализует одно из основных положений Федеральных государственных образовательных стандартов общего образования второго поколения – формирование универсальных учебных действий;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позволяет учитывать возрастные особенности развития универсальных учебных действий учащихся младших классов; лучшие достижения Российской школы на этапе начального обучения; а также педагогические ресурсы учебных предметов образовательного плана;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предполагает активное вовлечение учащихся и их родителей в оценочную деятельность на основе проблемного анализа, рефлексии и оптимистического прогнозирования.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6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1267543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Преимущества рабочего Портфолио как метода оценивания достижений учащихся: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328592"/>
          </a:xfrm>
        </p:spPr>
        <p:txBody>
          <a:bodyPr>
            <a:normAutofit/>
          </a:bodyPr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сфокусирован на процессуальном контроле новых приоритетов современного образования, которыми являются УУД (универсальные учебные действия);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содержание заданий Портфолио выстроено на основе УМК, реализующего новые образовательные стандарты начальной школы;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разделы Портфолио (Портрет, Рабочие материалы, Коллектор, Достижения) являются общепринятой моделью в мировой педагогической практике;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учитывает особенности развития критического мышления учащихся путем  использования трех стадий: вызов (проблемная ситуация) – осмысление – рефлексия;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позволяет помочь учащимся самим определять цели обучения, осуществлять активное присвоение  информации и размышлять о том, что они узнали.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85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"/>
            <a:ext cx="8892480" cy="1196752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контроля и учета достижений обучающихся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703633"/>
              </p:ext>
            </p:extLst>
          </p:nvPr>
        </p:nvGraphicFramePr>
        <p:xfrm>
          <a:off x="179510" y="1412776"/>
          <a:ext cx="8784980" cy="5184577"/>
        </p:xfrm>
        <a:graphic>
          <a:graphicData uri="http://schemas.openxmlformats.org/drawingml/2006/table">
            <a:tbl>
              <a:tblPr/>
              <a:tblGrid>
                <a:gridCol w="2196245"/>
                <a:gridCol w="2196245"/>
                <a:gridCol w="2196245"/>
                <a:gridCol w="2196245"/>
              </a:tblGrid>
              <a:tr h="622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Обязательные формы и методы контроля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ea typeface="Times"/>
                          <a:cs typeface="Times New Roman" pitchFamily="18" charset="0"/>
                        </a:rPr>
                        <a:t>Иные формы учета достижений</a:t>
                      </a:r>
                      <a:endParaRPr lang="ru-RU" sz="1600" b="1">
                        <a:effectLst/>
                        <a:latin typeface="Times New Roman" pitchFamily="18" charset="0"/>
                        <a:ea typeface="Time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150"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текущая аттестация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итоговая (четверть, год) аттестация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урочная деятельность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внеурочная деятельность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492">
                <a:tc rowSpan="2">
                  <a:txBody>
                    <a:bodyPr/>
                    <a:lstStyle/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устный опрос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письменная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самостоятельная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-228600" algn="l"/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диктанты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-457200" algn="l"/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контрольное списывание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-685800" algn="l"/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тестовые задания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-914400" algn="l"/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графическая работа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-1143000" algn="l"/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изложение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-1371600" algn="l"/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доклад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-1600200" algn="l"/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творческая работа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-1600200" algn="l"/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посещение уроков по программам наблюдения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-диагностическая  контрольная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диктанты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-228600" algn="l"/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изложение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-457200" algn="l"/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контроль техники чтения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анализ динамики текущей успеваемости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участие  в выставках, конкурсах, соревнованиях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активность в проектах и программах внеурочной деятельности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-228600" algn="l"/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творческий отчет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-228600" algn="l"/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портфолио </a:t>
                      </a:r>
                    </a:p>
                    <a:p>
                      <a:pPr marL="114300" marR="114300" algn="l">
                        <a:spcAft>
                          <a:spcPts val="0"/>
                        </a:spcAft>
                        <a:tabLst>
                          <a:tab pos="-457200" algn="l"/>
                          <a:tab pos="1143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-анализ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психолого-педагогических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89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1339551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Формы представления образовательных результатов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112569"/>
          </a:xfrm>
        </p:spPr>
        <p:txBody>
          <a:bodyPr>
            <a:normAutofit/>
          </a:bodyPr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табель успеваемости по предметам (с указанием требований, предъявляемых к  выставлению отметок);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тексты итоговых диагностических контрольных работ, диктантов и анализ их выполнения обучающимся (информация об элементах и уровнях проверяемого знания – знания, понимания, применения, систематизации);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устная оценка успешности результатов, формулировка причин неудач и рекомендаций по устранению пробелов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предметам;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портфолио; 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психолого-педагогических исследований, иллюстрирующих динамику развития отдельных интеллектуальных и личностных качеств обучающегося, УУД.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3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49</TotalTime>
  <Words>1316</Words>
  <Application>Microsoft Office PowerPoint</Application>
  <PresentationFormat>Экран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Spring</vt:lpstr>
      <vt:lpstr>Оценка сформированности УУД</vt:lpstr>
      <vt:lpstr>Презентация PowerPoint</vt:lpstr>
      <vt:lpstr> Оценка личностных результатов </vt:lpstr>
      <vt:lpstr>Основное содержание оценки личностных результатов на ступени начального общего образования строится вокруг оценки:</vt:lpstr>
      <vt:lpstr>Оценка метапредметных результатов </vt:lpstr>
      <vt:lpstr>Системная оценка личностных, метапредметных и предметных результатов</vt:lpstr>
      <vt:lpstr>Преимущества рабочего Портфолио как метода оценивания достижений учащихся: </vt:lpstr>
      <vt:lpstr> Формы контроля и учета достижений обучающихся </vt:lpstr>
      <vt:lpstr>Формы представления образовательных результатов: </vt:lpstr>
      <vt:lpstr>Критериями оценивания являются:  </vt:lpstr>
      <vt:lpstr>Рекомендации учителю по развитию универсальных учебных действий </vt:lpstr>
      <vt:lpstr>Личностные УУД: </vt:lpstr>
      <vt:lpstr>Познавательные УУД: </vt:lpstr>
      <vt:lpstr>Коммуникативные УУД: </vt:lpstr>
      <vt:lpstr>Регулятивные УУД: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сформированности УУД</dc:title>
  <cp:lastModifiedBy>1</cp:lastModifiedBy>
  <cp:revision>8</cp:revision>
  <dcterms:modified xsi:type="dcterms:W3CDTF">2012-11-11T15:40:09Z</dcterms:modified>
</cp:coreProperties>
</file>