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83" r:id="rId11"/>
    <p:sldId id="265" r:id="rId12"/>
    <p:sldId id="270" r:id="rId13"/>
    <p:sldId id="266" r:id="rId14"/>
    <p:sldId id="284" r:id="rId15"/>
    <p:sldId id="271" r:id="rId16"/>
    <p:sldId id="269" r:id="rId17"/>
    <p:sldId id="273" r:id="rId18"/>
    <p:sldId id="274" r:id="rId19"/>
    <p:sldId id="296" r:id="rId20"/>
    <p:sldId id="275" r:id="rId21"/>
    <p:sldId id="297" r:id="rId22"/>
    <p:sldId id="276" r:id="rId23"/>
    <p:sldId id="277" r:id="rId24"/>
    <p:sldId id="278" r:id="rId25"/>
    <p:sldId id="279" r:id="rId26"/>
    <p:sldId id="280" r:id="rId27"/>
    <p:sldId id="281" r:id="rId28"/>
    <p:sldId id="285" r:id="rId29"/>
    <p:sldId id="282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8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2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261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549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3891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875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3281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9594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625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23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641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276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653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428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70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31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596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86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746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  <p:sldLayoutId id="2147483963" r:id="rId12"/>
    <p:sldLayoutId id="2147483964" r:id="rId13"/>
    <p:sldLayoutId id="2147483965" r:id="rId14"/>
    <p:sldLayoutId id="2147483966" r:id="rId15"/>
    <p:sldLayoutId id="214748396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219369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Группа учителей русского языка  «Лучики»:</a:t>
            </a:r>
          </a:p>
          <a:p>
            <a:pPr lvl="0"/>
            <a:r>
              <a:rPr lang="ru-RU" dirty="0"/>
              <a:t>Лесик Н.В., МБОУ СОШ № 19 г. Владивостока ;</a:t>
            </a:r>
          </a:p>
          <a:p>
            <a:pPr lvl="0"/>
            <a:r>
              <a:rPr lang="ru-RU" dirty="0"/>
              <a:t>Склярова Н. Е., МБОУ СОШ № </a:t>
            </a:r>
            <a:r>
              <a:rPr lang="ru-RU" dirty="0" smtClean="0"/>
              <a:t>4 </a:t>
            </a:r>
            <a:r>
              <a:rPr lang="ru-RU" dirty="0"/>
              <a:t>г. Большой Камень;</a:t>
            </a:r>
          </a:p>
          <a:p>
            <a:r>
              <a:rPr lang="ru-RU" dirty="0" err="1" smtClean="0"/>
              <a:t>Шлендина</a:t>
            </a:r>
            <a:r>
              <a:rPr lang="ru-RU" dirty="0" smtClean="0"/>
              <a:t> </a:t>
            </a:r>
            <a:r>
              <a:rPr lang="ru-RU" dirty="0"/>
              <a:t>Н.В., МБОУ СОШ № 11 </a:t>
            </a:r>
            <a:r>
              <a:rPr lang="ru-RU" dirty="0" err="1"/>
              <a:t>г.Уссурийск</a:t>
            </a:r>
            <a:r>
              <a:rPr lang="ru-RU" dirty="0"/>
              <a:t>;</a:t>
            </a:r>
          </a:p>
          <a:p>
            <a:r>
              <a:rPr lang="ru-RU" dirty="0" err="1" smtClean="0"/>
              <a:t>Каркавина</a:t>
            </a:r>
            <a:r>
              <a:rPr lang="ru-RU" dirty="0" smtClean="0"/>
              <a:t> </a:t>
            </a:r>
            <a:r>
              <a:rPr lang="ru-RU" dirty="0"/>
              <a:t>О.А., МКОУ </a:t>
            </a:r>
            <a:r>
              <a:rPr lang="ru-RU" dirty="0" smtClean="0"/>
              <a:t>СОШ    </a:t>
            </a:r>
            <a:r>
              <a:rPr lang="ru-RU" dirty="0" err="1"/>
              <a:t>пгт</a:t>
            </a:r>
            <a:r>
              <a:rPr lang="ru-RU" dirty="0"/>
              <a:t> </a:t>
            </a:r>
            <a:r>
              <a:rPr lang="ru-RU" dirty="0" err="1"/>
              <a:t>Горнореченский</a:t>
            </a:r>
            <a:r>
              <a:rPr lang="ru-RU" dirty="0"/>
              <a:t> ;</a:t>
            </a:r>
          </a:p>
          <a:p>
            <a:r>
              <a:rPr lang="ru-RU" dirty="0" err="1" smtClean="0"/>
              <a:t>Соломыкова</a:t>
            </a:r>
            <a:r>
              <a:rPr lang="ru-RU" dirty="0" smtClean="0"/>
              <a:t> </a:t>
            </a:r>
            <a:r>
              <a:rPr lang="ru-RU" dirty="0"/>
              <a:t>Я.А., МБОУ СОШ №54 </a:t>
            </a:r>
            <a:r>
              <a:rPr lang="ru-RU" dirty="0" err="1"/>
              <a:t>г.Владивосток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-180528" y="404664"/>
            <a:ext cx="69127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accent3">
                    <a:lumMod val="50000"/>
                  </a:schemeClr>
                </a:solidFill>
              </a:rPr>
              <a:t>Урок русского языка </a:t>
            </a:r>
            <a:br>
              <a:rPr lang="ru-RU" sz="44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400" b="1" dirty="0">
                <a:solidFill>
                  <a:schemeClr val="accent3">
                    <a:lumMod val="50000"/>
                  </a:schemeClr>
                </a:solidFill>
              </a:rPr>
              <a:t>в 5 </a:t>
            </a:r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</a:rPr>
              <a:t>классе по </a:t>
            </a:r>
            <a:r>
              <a:rPr lang="ru-RU" sz="4400" b="1" dirty="0" err="1" smtClean="0">
                <a:solidFill>
                  <a:schemeClr val="accent3">
                    <a:lumMod val="50000"/>
                  </a:schemeClr>
                </a:solidFill>
              </a:rPr>
              <a:t>ФГОСу</a:t>
            </a:r>
            <a:endParaRPr lang="ru-RU" sz="4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825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37" y="116632"/>
            <a:ext cx="6512511" cy="1433096"/>
          </a:xfrm>
        </p:spPr>
        <p:txBody>
          <a:bodyPr/>
          <a:lstStyle/>
          <a:p>
            <a:r>
              <a:rPr lang="ru-RU" sz="4000" dirty="0" smtClean="0">
                <a:effectLst/>
              </a:rPr>
              <a:t>1.Организационный момент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6347714" cy="3880773"/>
          </a:xfrm>
        </p:spPr>
        <p:txBody>
          <a:bodyPr/>
          <a:lstStyle/>
          <a:p>
            <a:pPr marL="45720" indent="0">
              <a:buNone/>
            </a:pPr>
            <a:r>
              <a:rPr lang="ru-RU" dirty="0"/>
              <a:t> </a:t>
            </a:r>
          </a:p>
          <a:p>
            <a:r>
              <a:rPr lang="ru-RU" sz="4000" b="1" i="1" dirty="0" smtClean="0">
                <a:solidFill>
                  <a:schemeClr val="accent5"/>
                </a:solidFill>
              </a:rPr>
              <a:t>Задача </a:t>
            </a:r>
            <a:r>
              <a:rPr lang="ru-RU" sz="4000" b="1" i="1" dirty="0" smtClean="0"/>
              <a:t>:</a:t>
            </a:r>
            <a:r>
              <a:rPr lang="ru-RU" sz="4000" dirty="0" smtClean="0"/>
              <a:t> подготовить эмоциональный настрой для восприятия </a:t>
            </a:r>
            <a:r>
              <a:rPr lang="ru-RU" sz="4000" dirty="0" smtClean="0"/>
              <a:t>материала.</a:t>
            </a:r>
            <a:endParaRPr lang="ru-RU" sz="40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9538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83568" y="4336368"/>
            <a:ext cx="6512511" cy="1793136"/>
          </a:xfrm>
        </p:spPr>
        <p:txBody>
          <a:bodyPr/>
          <a:lstStyle/>
          <a:p>
            <a:r>
              <a:rPr lang="ru-RU" dirty="0" smtClean="0"/>
              <a:t>Организационный момент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51520" y="514634"/>
            <a:ext cx="3346704" cy="111063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600" dirty="0" smtClean="0"/>
              <a:t>Деятельность учителя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1912500"/>
            <a:ext cx="3346704" cy="1872208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Включение учащихся в деловой ритм</a:t>
            </a:r>
          </a:p>
          <a:p>
            <a:endParaRPr lang="ru-RU" dirty="0" smtClean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4139952" y="512468"/>
            <a:ext cx="3346704" cy="1110634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3600" dirty="0" smtClean="0"/>
              <a:t>Деятельность учащихся</a:t>
            </a:r>
            <a:endParaRPr lang="ru-RU" sz="36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35295" y="2043631"/>
            <a:ext cx="3346704" cy="1872208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600" dirty="0" smtClean="0"/>
              <a:t>Подготовка класса к работе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3787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599" y="188640"/>
            <a:ext cx="6512511" cy="1577112"/>
          </a:xfrm>
        </p:spPr>
        <p:txBody>
          <a:bodyPr/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Создание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проблемной ситуации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3200" dirty="0">
                <a:solidFill>
                  <a:schemeClr val="accent5"/>
                </a:solidFill>
              </a:rPr>
              <a:t>Задача: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 изученного материала, необходимого для открытия нового знания, и выявление затруднений в индивидуальной деятельности каждого учащегося.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6732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8121" y="150854"/>
            <a:ext cx="6512511" cy="1289080"/>
          </a:xfrm>
        </p:spPr>
        <p:txBody>
          <a:bodyPr>
            <a:normAutofit fontScale="90000"/>
          </a:bodyPr>
          <a:lstStyle/>
          <a:p>
            <a:r>
              <a:rPr lang="ru-RU" dirty="0"/>
              <a:t>2.Создание проблемной ситуации</a:t>
            </a:r>
            <a:br>
              <a:rPr lang="ru-RU" dirty="0"/>
            </a:br>
            <a:r>
              <a:rPr lang="ru-RU" dirty="0"/>
              <a:t> 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141" y="1790764"/>
            <a:ext cx="3046763" cy="76157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учителя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141" y="2842141"/>
            <a:ext cx="3090672" cy="330411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Читает стихотворение, выведенное на экран</a:t>
            </a:r>
          </a:p>
          <a:p>
            <a:r>
              <a:rPr lang="ru-RU" dirty="0"/>
              <a:t>предлагает выполнить задание:</a:t>
            </a:r>
          </a:p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/>
              <a:t>-Выписать слова с блоком  </a:t>
            </a:r>
            <a:r>
              <a:rPr lang="ru-RU" dirty="0" smtClean="0"/>
              <a:t>    -</a:t>
            </a:r>
            <a:r>
              <a:rPr lang="ru-RU" dirty="0" err="1" smtClean="0"/>
              <a:t>ира</a:t>
            </a:r>
            <a:r>
              <a:rPr lang="ru-RU" dirty="0" smtClean="0"/>
              <a:t>-</a:t>
            </a:r>
          </a:p>
          <a:p>
            <a:pPr marL="45720" indent="0">
              <a:buNone/>
            </a:pPr>
            <a:r>
              <a:rPr lang="ru-RU" dirty="0" smtClean="0"/>
              <a:t>   Задаёт вопросы:</a:t>
            </a:r>
          </a:p>
          <a:p>
            <a:pPr marL="45720" indent="0">
              <a:buNone/>
            </a:pPr>
            <a:r>
              <a:rPr lang="ru-RU" dirty="0" smtClean="0"/>
              <a:t>     - </a:t>
            </a:r>
            <a:r>
              <a:rPr lang="ru-RU" dirty="0"/>
              <a:t>Какие слова вы не </a:t>
            </a:r>
            <a:r>
              <a:rPr lang="ru-RU" dirty="0" smtClean="0"/>
              <a:t>    выписали</a:t>
            </a:r>
            <a:r>
              <a:rPr lang="ru-RU" dirty="0"/>
              <a:t>? Почему?</a:t>
            </a:r>
          </a:p>
          <a:p>
            <a:pPr marL="4572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174288" y="1729736"/>
            <a:ext cx="3096344" cy="822602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учащихся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9960" y="2852936"/>
            <a:ext cx="3090672" cy="3304117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/>
              <a:t>следят за чтением учителя, выписывают в тетрадь слова с блоком –</a:t>
            </a:r>
            <a:r>
              <a:rPr lang="ru-RU" dirty="0" err="1"/>
              <a:t>ира</a:t>
            </a:r>
            <a:r>
              <a:rPr lang="ru-RU" dirty="0"/>
              <a:t>-.</a:t>
            </a:r>
          </a:p>
          <a:p>
            <a:r>
              <a:rPr lang="ru-RU" dirty="0"/>
              <a:t>Называют слова и сообщают, что эти слова не относятся к блоку –</a:t>
            </a:r>
            <a:r>
              <a:rPr lang="ru-RU" dirty="0" err="1"/>
              <a:t>ира</a:t>
            </a:r>
            <a:r>
              <a:rPr lang="ru-RU" dirty="0"/>
              <a:t>-.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1748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6512511" cy="1143000"/>
          </a:xfrm>
        </p:spPr>
        <p:txBody>
          <a:bodyPr/>
          <a:lstStyle/>
          <a:p>
            <a:r>
              <a:rPr lang="ru-RU" sz="3200" dirty="0"/>
              <a:t>2</a:t>
            </a:r>
            <a:r>
              <a:rPr lang="ru-RU" sz="3200" dirty="0" smtClean="0"/>
              <a:t>. Создание </a:t>
            </a:r>
            <a:r>
              <a:rPr lang="ru-RU" sz="3200" dirty="0"/>
              <a:t>проблемной ситуации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377394" y="1628800"/>
            <a:ext cx="5124857" cy="4896544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***</a:t>
            </a:r>
          </a:p>
          <a:p>
            <a:r>
              <a:rPr lang="ru-RU" dirty="0"/>
              <a:t>Чтоб успешным в жизни стать,</a:t>
            </a:r>
          </a:p>
          <a:p>
            <a:r>
              <a:rPr lang="ru-RU" dirty="0"/>
              <a:t>Нужно смело изб…рать</a:t>
            </a:r>
          </a:p>
          <a:p>
            <a:r>
              <a:rPr lang="ru-RU" dirty="0"/>
              <a:t>Путь труда и, мой дружок,</a:t>
            </a:r>
          </a:p>
          <a:p>
            <a:r>
              <a:rPr lang="ru-RU" dirty="0" err="1"/>
              <a:t>Зап</a:t>
            </a:r>
            <a:r>
              <a:rPr lang="ru-RU" dirty="0"/>
              <a:t>…</a:t>
            </a:r>
            <a:r>
              <a:rPr lang="ru-RU" dirty="0" err="1"/>
              <a:t>реть</a:t>
            </a:r>
            <a:r>
              <a:rPr lang="ru-RU" dirty="0"/>
              <a:t> лень на замок,</a:t>
            </a:r>
          </a:p>
          <a:p>
            <a:r>
              <a:rPr lang="ru-RU" dirty="0"/>
              <a:t>Знанием своим </a:t>
            </a:r>
            <a:r>
              <a:rPr lang="ru-RU" dirty="0" err="1"/>
              <a:t>бл</a:t>
            </a:r>
            <a:r>
              <a:rPr lang="ru-RU" dirty="0"/>
              <a:t>…стай,</a:t>
            </a:r>
          </a:p>
          <a:p>
            <a:r>
              <a:rPr lang="ru-RU" dirty="0"/>
              <a:t>Вычитай и умножай</a:t>
            </a:r>
          </a:p>
          <a:p>
            <a:r>
              <a:rPr lang="ru-RU" dirty="0"/>
              <a:t> Смело мысли излагай,</a:t>
            </a:r>
          </a:p>
          <a:p>
            <a:r>
              <a:rPr lang="ru-RU" dirty="0"/>
              <a:t>Всех идеей зажигай.</a:t>
            </a:r>
          </a:p>
          <a:p>
            <a:r>
              <a:rPr lang="ru-RU" dirty="0"/>
              <a:t>Чтоб себе не навредить,</a:t>
            </a:r>
          </a:p>
          <a:p>
            <a:r>
              <a:rPr lang="ru-RU" dirty="0"/>
              <a:t>Научись людей любить.</a:t>
            </a:r>
          </a:p>
          <a:p>
            <a:r>
              <a:rPr lang="ru-RU" dirty="0"/>
              <a:t>Только лишь тогда, малыш,</a:t>
            </a:r>
          </a:p>
          <a:p>
            <a:r>
              <a:rPr lang="ru-RU" dirty="0"/>
              <a:t>Как звезда ты </a:t>
            </a:r>
            <a:r>
              <a:rPr lang="ru-RU" dirty="0" err="1"/>
              <a:t>забл</a:t>
            </a:r>
            <a:r>
              <a:rPr lang="ru-RU" dirty="0"/>
              <a:t>…</a:t>
            </a:r>
            <a:r>
              <a:rPr lang="ru-RU" dirty="0" err="1"/>
              <a:t>стишь</a:t>
            </a:r>
            <a:r>
              <a:rPr lang="ru-RU" dirty="0"/>
              <a:t>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8396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6512511" cy="2009160"/>
          </a:xfrm>
        </p:spPr>
        <p:txBody>
          <a:bodyPr/>
          <a:lstStyle/>
          <a:p>
            <a:r>
              <a:rPr lang="ru-RU" sz="3200" dirty="0" smtClean="0">
                <a:effectLst/>
              </a:rPr>
              <a:t>3</a:t>
            </a:r>
            <a:r>
              <a:rPr lang="ru-RU" sz="3200" dirty="0" smtClean="0">
                <a:effectLst/>
              </a:rPr>
              <a:t>. Постановка </a:t>
            </a:r>
            <a:r>
              <a:rPr lang="ru-RU" sz="3200" dirty="0">
                <a:effectLst/>
              </a:rPr>
              <a:t>учащимися цели</a:t>
            </a:r>
            <a:br>
              <a:rPr lang="ru-RU" sz="3200" dirty="0">
                <a:effectLst/>
              </a:rPr>
            </a:br>
            <a:r>
              <a:rPr lang="ru-RU" sz="3200" dirty="0">
                <a:effectLst/>
              </a:rPr>
              <a:t> урока как собственной учебной задачи</a:t>
            </a: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dirty="0">
                <a:solidFill>
                  <a:schemeClr val="accent5"/>
                </a:solidFill>
              </a:rPr>
              <a:t>Задача: </a:t>
            </a:r>
            <a:r>
              <a:rPr lang="ru-RU" sz="2800" i="1" dirty="0"/>
              <a:t>обсуждение затруднений (почему возникли затруднения, чего мы ещё не знаем)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3899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6512511" cy="1433096"/>
          </a:xfrm>
        </p:spPr>
        <p:txBody>
          <a:bodyPr>
            <a:noAutofit/>
          </a:bodyPr>
          <a:lstStyle/>
          <a:p>
            <a:r>
              <a:rPr lang="ru-RU" sz="2800" dirty="0">
                <a:effectLst/>
              </a:rPr>
              <a:t>3</a:t>
            </a:r>
            <a:r>
              <a:rPr lang="ru-RU" sz="2800" dirty="0" smtClean="0">
                <a:effectLst/>
              </a:rPr>
              <a:t>. Постановка </a:t>
            </a:r>
            <a:r>
              <a:rPr lang="ru-RU" sz="2800" dirty="0">
                <a:effectLst/>
              </a:rPr>
              <a:t>учащимися цели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 урока как собственной учебной задачи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99" y="1750735"/>
            <a:ext cx="3082249" cy="785504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учителя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/>
              <a:t>Задаёт вопрос:</a:t>
            </a:r>
          </a:p>
          <a:p>
            <a:pPr marL="45720" indent="0">
              <a:buNone/>
            </a:pPr>
            <a:r>
              <a:rPr lang="ru-RU" dirty="0" smtClean="0"/>
              <a:t>-Какую </a:t>
            </a:r>
            <a:r>
              <a:rPr lang="ru-RU" dirty="0"/>
              <a:t>букву нужно писать в корне этих слов?  Вы видите, что мнения разделились. </a:t>
            </a:r>
          </a:p>
          <a:p>
            <a:r>
              <a:rPr lang="ru-RU" dirty="0"/>
              <a:t>Какое умение мы сегодня должны приобрести?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66640" y="1750735"/>
            <a:ext cx="3090672" cy="785504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учащихся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ru-RU" dirty="0"/>
              <a:t>Дети высказывают своё мнения. Убеждаются, что мнения разделились.</a:t>
            </a:r>
          </a:p>
          <a:p>
            <a:r>
              <a:rPr lang="ru-RU" dirty="0"/>
              <a:t>Записывают эти слова, выделяют корень. Высказывают мнения и приходят к выводу, что это корни с чередованием, правописание которых зависит от суффикса –а.  </a:t>
            </a:r>
          </a:p>
          <a:p>
            <a:pPr marL="45720" indent="0">
              <a:buNone/>
            </a:pPr>
            <a:r>
              <a:rPr lang="ru-RU" dirty="0"/>
              <a:t> </a:t>
            </a:r>
            <a:r>
              <a:rPr lang="ru-RU" dirty="0" smtClean="0"/>
              <a:t>   Дети </a:t>
            </a:r>
            <a:r>
              <a:rPr lang="ru-RU" dirty="0"/>
              <a:t>высказываются, </a:t>
            </a:r>
            <a:r>
              <a:rPr lang="ru-RU" dirty="0" smtClean="0"/>
              <a:t>   формулируют </a:t>
            </a:r>
            <a:r>
              <a:rPr lang="ru-RU" dirty="0"/>
              <a:t>ответы.</a:t>
            </a:r>
          </a:p>
        </p:txBody>
      </p:sp>
    </p:spTree>
    <p:extLst>
      <p:ext uri="{BB962C8B-B14F-4D97-AF65-F5344CB8AC3E}">
        <p14:creationId xmlns:p14="http://schemas.microsoft.com/office/powerpoint/2010/main" val="2204998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4802" y="332656"/>
            <a:ext cx="6512511" cy="1361088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 smtClean="0">
                <a:effectLst/>
              </a:rPr>
              <a:t>4</a:t>
            </a:r>
            <a:r>
              <a:rPr lang="ru-RU" sz="3200" dirty="0" smtClean="0">
                <a:effectLst/>
              </a:rPr>
              <a:t>. Разработка </a:t>
            </a:r>
            <a:r>
              <a:rPr lang="ru-RU" sz="3200" dirty="0">
                <a:effectLst/>
              </a:rPr>
              <a:t>проекта выхода</a:t>
            </a:r>
            <a:br>
              <a:rPr lang="ru-RU" sz="3200" dirty="0">
                <a:effectLst/>
              </a:rPr>
            </a:br>
            <a:r>
              <a:rPr lang="ru-RU" sz="3200" dirty="0">
                <a:effectLst/>
              </a:rPr>
              <a:t>из </a:t>
            </a:r>
            <a:r>
              <a:rPr lang="ru-RU" sz="3200" dirty="0" smtClean="0">
                <a:effectLst/>
              </a:rPr>
              <a:t>затруднения</a:t>
            </a:r>
            <a:r>
              <a:rPr lang="ru-RU" dirty="0">
                <a:effectLst/>
              </a:rPr>
              <a:t> 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Задача: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устных задач и обсуждение проекта её решения, заполнение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4498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88769" y="-30017"/>
            <a:ext cx="6512511" cy="93404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effectLst/>
              </a:rPr>
              <a:t>4.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выхода</a:t>
            </a:r>
            <a:b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 затруднения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91135" y="1268760"/>
            <a:ext cx="3270053" cy="89461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учителя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352809" y="2348880"/>
            <a:ext cx="3346704" cy="354084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Обращает внимание на  </a:t>
            </a:r>
            <a:r>
              <a:rPr lang="ru-RU" dirty="0"/>
              <a:t>слова, которые не относятся к блоку –</a:t>
            </a:r>
            <a:r>
              <a:rPr lang="ru-RU" dirty="0" err="1"/>
              <a:t>ира</a:t>
            </a:r>
            <a:r>
              <a:rPr lang="ru-RU" dirty="0"/>
              <a:t>- и выделите в них корень. Задаёт вопрос: </a:t>
            </a:r>
          </a:p>
          <a:p>
            <a:r>
              <a:rPr lang="ru-RU" dirty="0"/>
              <a:t>-Есть ли в корнях этих слов чередование гласных?</a:t>
            </a:r>
          </a:p>
          <a:p>
            <a:r>
              <a:rPr lang="ru-RU" dirty="0"/>
              <a:t>Подумайте, от чего зависит написание е-и в этих корнях.</a:t>
            </a:r>
          </a:p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022932" y="1268760"/>
            <a:ext cx="3346704" cy="89461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учащихся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4022932" y="2348880"/>
            <a:ext cx="3346704" cy="354213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dirty="0"/>
              <a:t>Записывают </a:t>
            </a:r>
            <a:r>
              <a:rPr lang="ru-RU" dirty="0" smtClean="0"/>
              <a:t> </a:t>
            </a:r>
            <a:r>
              <a:rPr lang="ru-RU" dirty="0"/>
              <a:t>слова, выделяют корень. Высказывают мнения и приходят к выводу, что это корни с чередованием, правописание которых тоже зависит от суффикса –а. Выясняют, что корни подчиняются такому же правилу, что было изучено на прошлом уроке.</a:t>
            </a:r>
          </a:p>
        </p:txBody>
      </p:sp>
    </p:spTree>
    <p:extLst>
      <p:ext uri="{BB962C8B-B14F-4D97-AF65-F5344CB8AC3E}">
        <p14:creationId xmlns:p14="http://schemas.microsoft.com/office/powerpoint/2010/main" val="4223462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effectLst/>
              </a:rPr>
              <a:t>4. Разработка </a:t>
            </a:r>
            <a:r>
              <a:rPr lang="ru-RU" sz="3200" dirty="0">
                <a:effectLst/>
              </a:rPr>
              <a:t>проекта выхода</a:t>
            </a:r>
            <a:br>
              <a:rPr lang="ru-RU" sz="3200" dirty="0">
                <a:effectLst/>
              </a:rPr>
            </a:br>
            <a:r>
              <a:rPr lang="ru-RU" sz="3200" dirty="0">
                <a:effectLst/>
              </a:rPr>
              <a:t>из затруднения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Бл…стай - забл…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стишь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8862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52400"/>
            <a:ext cx="7067128" cy="1219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67544" y="2767461"/>
            <a:ext cx="6984776" cy="3297848"/>
          </a:xfrm>
        </p:spPr>
        <p:txBody>
          <a:bodyPr/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«Правописание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чередующихся  гласных е-и в корнях слов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блист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блест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/стел, жиг/жег,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/чет(чёт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)»</a:t>
            </a:r>
          </a:p>
          <a:p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 урока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–урок отработки умений и рефлексии</a:t>
            </a:r>
          </a:p>
          <a:p>
            <a:r>
              <a:rPr lang="ru-RU" sz="2400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урока: </a:t>
            </a:r>
            <a:r>
              <a:rPr lang="ru-RU" sz="2400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Выработать умение сознательно использовать инструкцию при написании гласных е-и в корнях с чередованием.</a:t>
            </a:r>
            <a:endPara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332656"/>
            <a:ext cx="63367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Русский язык 5 класс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Чередующиеся гласные в корнях с чередованием, зависящие от суффикса –а-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2-й урок по теме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671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88769" y="0"/>
            <a:ext cx="6512511" cy="1143000"/>
          </a:xfrm>
        </p:spPr>
        <p:txBody>
          <a:bodyPr/>
          <a:lstStyle/>
          <a:p>
            <a:r>
              <a:rPr lang="ru-RU" sz="2800" dirty="0">
                <a:effectLst/>
              </a:rPr>
              <a:t>4</a:t>
            </a:r>
            <a:r>
              <a:rPr lang="ru-RU" sz="2800" dirty="0" smtClean="0">
                <a:effectLst/>
              </a:rPr>
              <a:t>. Разработка </a:t>
            </a:r>
            <a:r>
              <a:rPr lang="ru-RU" sz="2800" dirty="0">
                <a:effectLst/>
              </a:rPr>
              <a:t>проекта выхода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из затруднения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03959" y="1412776"/>
            <a:ext cx="3240360" cy="966618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учителя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395536" y="2636912"/>
            <a:ext cx="3346704" cy="404489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ru-RU" dirty="0"/>
              <a:t>Организует повторение  алгоритма,  просит составить опорную запись. предлагает самостоятельно сформулировать правило правописания корней </a:t>
            </a:r>
            <a:r>
              <a:rPr lang="ru-RU" dirty="0" err="1"/>
              <a:t>блист-блест</a:t>
            </a:r>
            <a:r>
              <a:rPr lang="ru-RU" dirty="0"/>
              <a:t>. Предлагает прочитать правило в учебнике и сравнить с собственными формулировками. Выясняет, что кроме рассмотренных корней есть корни </a:t>
            </a:r>
            <a:r>
              <a:rPr lang="ru-RU" dirty="0" err="1"/>
              <a:t>стил</a:t>
            </a:r>
            <a:r>
              <a:rPr lang="ru-RU" dirty="0"/>
              <a:t>-стел, жиг-жег, </a:t>
            </a:r>
            <a:r>
              <a:rPr lang="ru-RU" dirty="0" err="1"/>
              <a:t>чит</a:t>
            </a:r>
            <a:r>
              <a:rPr lang="ru-RU" dirty="0"/>
              <a:t>-чет(чёт),  есть слова-исключения (сочетание , сочетать).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3948887" y="1379209"/>
            <a:ext cx="3346704" cy="966618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учащихся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3995936" y="2629224"/>
            <a:ext cx="3346704" cy="404619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dirty="0"/>
              <a:t>Вспоминают алгоритм рассуждения. Подводят итог обсуждения, составляя опорную запись: ∩^ и перевести правило на язык образов переводя правило на язык образов ( образ – орфограмма « с девчачьим именем» ила: …ил +а, </a:t>
            </a:r>
            <a:r>
              <a:rPr lang="ru-RU" dirty="0" err="1"/>
              <a:t>иста</a:t>
            </a:r>
            <a:r>
              <a:rPr lang="ru-RU" dirty="0"/>
              <a:t>: …</a:t>
            </a:r>
            <a:r>
              <a:rPr lang="ru-RU" dirty="0" err="1"/>
              <a:t>ист+а</a:t>
            </a:r>
            <a:r>
              <a:rPr lang="ru-RU" dirty="0"/>
              <a:t>.</a:t>
            </a:r>
          </a:p>
          <a:p>
            <a:r>
              <a:rPr lang="ru-RU" dirty="0"/>
              <a:t> Формулируют  правило, предлагают свои варианты. Читают правило в учебнике,  знакомятся с новыми блоками, называют   слова-исключения.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7690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effectLst/>
              </a:rPr>
              <a:t>4</a:t>
            </a:r>
            <a:r>
              <a:rPr lang="ru-RU" sz="3200" dirty="0" smtClean="0">
                <a:effectLst/>
              </a:rPr>
              <a:t>. Разработка </a:t>
            </a:r>
            <a:r>
              <a:rPr lang="ru-RU" sz="3200" dirty="0">
                <a:effectLst/>
              </a:rPr>
              <a:t>проекта выхода</a:t>
            </a:r>
            <a:br>
              <a:rPr lang="ru-RU" sz="3200" dirty="0">
                <a:effectLst/>
              </a:rPr>
            </a:br>
            <a:r>
              <a:rPr lang="ru-RU" sz="3200" dirty="0">
                <a:effectLst/>
              </a:rPr>
              <a:t>из затруднения</a:t>
            </a:r>
            <a:endParaRPr lang="ru-RU" sz="32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Выделим в слове корень.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Поставим ударение.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Посмотрим, какая гласная стоит за корнем.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за корнем стоит гласная (суффикс) А, то в корне будем писать И.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за корнем нет суффикса А, то в корне будем писать 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3342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-5121"/>
            <a:ext cx="6512511" cy="1143000"/>
          </a:xfrm>
        </p:spPr>
        <p:txBody>
          <a:bodyPr/>
          <a:lstStyle/>
          <a:p>
            <a:r>
              <a:rPr lang="ru-RU" sz="2400" dirty="0">
                <a:effectLst/>
              </a:rPr>
              <a:t>4</a:t>
            </a:r>
            <a:r>
              <a:rPr lang="ru-RU" sz="2400" dirty="0" smtClean="0">
                <a:effectLst/>
              </a:rPr>
              <a:t>. </a:t>
            </a:r>
            <a:r>
              <a:rPr lang="ru-RU" sz="2800" dirty="0" smtClean="0">
                <a:effectLst/>
              </a:rPr>
              <a:t>Разработка </a:t>
            </a:r>
            <a:r>
              <a:rPr lang="ru-RU" sz="2800" dirty="0">
                <a:effectLst/>
              </a:rPr>
              <a:t>проекта выхода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из затруднения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9732" y="2276872"/>
            <a:ext cx="3078484" cy="864096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учителя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7544" y="3356992"/>
            <a:ext cx="3090672" cy="3304117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/>
              <a:t>Предлагает продолжить заполнение таблицы, начатое на предыдущих уроках.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51920" y="2276872"/>
            <a:ext cx="3090672" cy="864096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учащихся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51920" y="3378747"/>
            <a:ext cx="3090672" cy="3304117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/>
              <a:t>Открывают тетрадки с таблицами, находят место  в таблице для изученных корней, записывают их, слова исключения выделяют </a:t>
            </a:r>
            <a:r>
              <a:rPr lang="ru-RU" dirty="0" smtClean="0"/>
              <a:t>отдельно</a:t>
            </a:r>
            <a:endParaRPr lang="ru-RU" dirty="0"/>
          </a:p>
          <a:p>
            <a:r>
              <a:rPr lang="ru-RU" dirty="0"/>
              <a:t>Проговаривают правило, называют корни в громкой </a:t>
            </a:r>
            <a:r>
              <a:rPr lang="ru-RU" dirty="0" smtClean="0"/>
              <a:t>речи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5359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2220" y="59679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>
                <a:effectLst/>
              </a:rPr>
              <a:t>4</a:t>
            </a:r>
            <a:r>
              <a:rPr lang="ru-RU" sz="2800" dirty="0" smtClean="0">
                <a:effectLst/>
              </a:rPr>
              <a:t>. Разработка </a:t>
            </a:r>
            <a:r>
              <a:rPr lang="ru-RU" sz="2800" dirty="0">
                <a:effectLst/>
              </a:rPr>
              <a:t>проекта выхода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из затруднения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2904216"/>
              </p:ext>
            </p:extLst>
          </p:nvPr>
        </p:nvGraphicFramePr>
        <p:xfrm>
          <a:off x="433931" y="3284984"/>
          <a:ext cx="64008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  <a:gridCol w="1600200"/>
                <a:gridCol w="1600200"/>
              </a:tblGrid>
              <a:tr h="1391032">
                <a:tc>
                  <a:txBody>
                    <a:bodyPr/>
                    <a:lstStyle/>
                    <a:p>
                      <a:r>
                        <a:rPr lang="ru-RU" dirty="0" smtClean="0"/>
                        <a:t>С запоминанием всего корня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 последующим</a:t>
                      </a:r>
                      <a:r>
                        <a:rPr lang="ru-RU" baseline="0" dirty="0" smtClean="0"/>
                        <a:t> согласным звуком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 значением слова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 суффиксом –а-</a:t>
                      </a:r>
                      <a:endParaRPr lang="ru-RU" dirty="0"/>
                    </a:p>
                  </a:txBody>
                  <a:tcPr/>
                </a:tc>
              </a:tr>
              <a:tr h="544255">
                <a:tc>
                  <a:txBody>
                    <a:bodyPr/>
                    <a:lstStyle/>
                    <a:p>
                      <a:r>
                        <a:rPr lang="ru-RU" dirty="0" smtClean="0"/>
                        <a:t>-гор-</a:t>
                      </a:r>
                    </a:p>
                    <a:p>
                      <a:r>
                        <a:rPr lang="ru-RU" dirty="0" smtClean="0"/>
                        <a:t>-клон-</a:t>
                      </a:r>
                    </a:p>
                    <a:p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твор</a:t>
                      </a:r>
                      <a:r>
                        <a:rPr lang="ru-RU" dirty="0" smtClean="0"/>
                        <a:t>-</a:t>
                      </a:r>
                    </a:p>
                    <a:p>
                      <a:r>
                        <a:rPr lang="ru-RU" dirty="0" smtClean="0"/>
                        <a:t>Но:-</a:t>
                      </a:r>
                      <a:r>
                        <a:rPr lang="ru-RU" dirty="0" err="1" smtClean="0"/>
                        <a:t>зар</a:t>
                      </a:r>
                      <a:r>
                        <a:rPr lang="ru-RU" dirty="0" smtClean="0"/>
                        <a:t>-</a:t>
                      </a:r>
                    </a:p>
                    <a:p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плав</a:t>
                      </a:r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раст</a:t>
                      </a:r>
                      <a:r>
                        <a:rPr lang="ru-RU" dirty="0" smtClean="0"/>
                        <a:t>-(-</a:t>
                      </a:r>
                      <a:r>
                        <a:rPr lang="ru-RU" dirty="0" err="1" smtClean="0"/>
                        <a:t>ращ</a:t>
                      </a:r>
                      <a:r>
                        <a:rPr lang="ru-RU" dirty="0" smtClean="0"/>
                        <a:t>-) – рос-</a:t>
                      </a:r>
                    </a:p>
                    <a:p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скак-скоч</a:t>
                      </a:r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равн</a:t>
                      </a:r>
                      <a:r>
                        <a:rPr lang="ru-RU" dirty="0" smtClean="0"/>
                        <a:t>- - одинаковый</a:t>
                      </a:r>
                    </a:p>
                    <a:p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ровн</a:t>
                      </a:r>
                      <a:r>
                        <a:rPr lang="ru-RU" dirty="0" smtClean="0"/>
                        <a:t>- - прямой. гладкий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..</a:t>
                      </a:r>
                      <a:r>
                        <a:rPr lang="ru-RU" dirty="0" err="1" smtClean="0"/>
                        <a:t>ира</a:t>
                      </a:r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99592" y="1772816"/>
            <a:ext cx="4752528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Корни с чередованием, в которых написание гласных в блоках связано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320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6512511" cy="1793136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>
                <a:effectLst/>
              </a:rPr>
              <a:t>5. Первичное закрепление с комментированием во внешней </a:t>
            </a:r>
            <a:r>
              <a:rPr lang="ru-RU" sz="3200" dirty="0" smtClean="0">
                <a:effectLst/>
              </a:rPr>
              <a:t>речи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устных задач и обсуждение проекта её решения, заполнение таблиц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Бл…стай - забл…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стишь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и 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проговаривание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знания в типовых заданиях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запись в тетради.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396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-4231"/>
            <a:ext cx="6512511" cy="1143000"/>
          </a:xfrm>
        </p:spPr>
        <p:txBody>
          <a:bodyPr/>
          <a:lstStyle/>
          <a:p>
            <a:r>
              <a:rPr lang="ru-RU" sz="2400" dirty="0">
                <a:effectLst/>
              </a:rPr>
              <a:t>5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Первичное закрепление с комментированием во внешней речи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56720" y="1515298"/>
            <a:ext cx="3168352" cy="864096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учителя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3346704" cy="397289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sz="2400" dirty="0"/>
              <a:t>Обращает внимание на ранее предложенный текст, просит выписать слова с новыми блоками, обозначить орфограмму, проговаривая алгоритм </a:t>
            </a:r>
            <a:r>
              <a:rPr lang="ru-RU" sz="2400" dirty="0" smtClean="0"/>
              <a:t>рассуждения</a:t>
            </a:r>
            <a:endParaRPr lang="ru-RU" sz="2400" dirty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3953164" y="1484784"/>
            <a:ext cx="3346704" cy="894610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учащихся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3953164" y="2549236"/>
            <a:ext cx="3362631" cy="406056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400" dirty="0"/>
              <a:t>Учащиеся  самостоятельно читают стихотворения, находят и выписывают слова, выделяют корни и  называют блоки, проговаривая алгоритм рассуждения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0522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2330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effectLst/>
              </a:rPr>
              <a:t>5. </a:t>
            </a:r>
            <a:r>
              <a:rPr lang="ru-RU" sz="2800" dirty="0">
                <a:effectLst/>
              </a:rPr>
              <a:t>Первичное закрепление с комментированием во внешней речи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89769" y="1484784"/>
            <a:ext cx="3312368" cy="86491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учителя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67544" y="2564904"/>
            <a:ext cx="3346704" cy="3972889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dirty="0" smtClean="0"/>
              <a:t>Работа с учебником по упр. 384</a:t>
            </a:r>
            <a:endParaRPr lang="ru-RU" sz="2400" dirty="0"/>
          </a:p>
          <a:p>
            <a:r>
              <a:rPr lang="ru-RU" sz="2400" dirty="0"/>
              <a:t>Вызывает ученика к доске.</a:t>
            </a:r>
          </a:p>
          <a:p>
            <a:r>
              <a:rPr lang="ru-RU" sz="2400" dirty="0" smtClean="0"/>
              <a:t>Задаёт вопросы:</a:t>
            </a:r>
          </a:p>
          <a:p>
            <a:pPr marL="45720" indent="0">
              <a:buNone/>
            </a:pPr>
            <a:r>
              <a:rPr lang="ru-RU" sz="2400" dirty="0" smtClean="0"/>
              <a:t>-Какие </a:t>
            </a:r>
            <a:r>
              <a:rPr lang="ru-RU" sz="2400" dirty="0"/>
              <a:t>блоки встретились в этом упражнении?  С каким блоком мы не работали?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067944" y="1484784"/>
            <a:ext cx="3346704" cy="83374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учащихся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067944" y="2564904"/>
            <a:ext cx="3346704" cy="3974184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dirty="0" smtClean="0"/>
              <a:t>Знакомятся с заданием </a:t>
            </a:r>
            <a:r>
              <a:rPr lang="ru-RU" dirty="0"/>
              <a:t>выписать слова с сочетаниями, в которых командует суффикс –а-, обозначить корни и блоки.  Четверо учеников по очереди выходят к доске и выполняют задание, проговаривая алгоритм рассуждения.</a:t>
            </a:r>
          </a:p>
          <a:p>
            <a:r>
              <a:rPr lang="ru-RU" dirty="0" smtClean="0"/>
              <a:t>Называют </a:t>
            </a:r>
            <a:r>
              <a:rPr lang="ru-RU" dirty="0"/>
              <a:t>блоки –</a:t>
            </a:r>
            <a:r>
              <a:rPr lang="ru-RU" dirty="0" err="1"/>
              <a:t>иста</a:t>
            </a:r>
            <a:r>
              <a:rPr lang="ru-RU" dirty="0"/>
              <a:t>-, -ила-, -ига-. Говорят, что не работали с блоком –</a:t>
            </a:r>
            <a:r>
              <a:rPr lang="ru-RU" dirty="0" err="1"/>
              <a:t>ита</a:t>
            </a:r>
            <a:r>
              <a:rPr lang="ru-RU" dirty="0"/>
              <a:t>-.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1269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7016567" cy="1143000"/>
          </a:xfrm>
        </p:spPr>
        <p:txBody>
          <a:bodyPr>
            <a:noAutofit/>
          </a:bodyPr>
          <a:lstStyle/>
          <a:p>
            <a:r>
              <a:rPr lang="ru-RU" sz="3200" dirty="0">
                <a:effectLst/>
              </a:rPr>
              <a:t>5. 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Первичное закрепление с комментированием во внешней речи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44775" y="1475008"/>
            <a:ext cx="3168352" cy="847913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учителя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321901" y="2510856"/>
            <a:ext cx="3313995" cy="4098945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2800" dirty="0" smtClean="0"/>
              <a:t>Работа с блоком –</a:t>
            </a:r>
            <a:r>
              <a:rPr lang="ru-RU" sz="2800" dirty="0" err="1" smtClean="0"/>
              <a:t>ита</a:t>
            </a:r>
            <a:r>
              <a:rPr lang="ru-RU" sz="2800" dirty="0" smtClean="0"/>
              <a:t> –по упр.385 по рядам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Задаёт вопрос:</a:t>
            </a:r>
          </a:p>
          <a:p>
            <a:pPr marL="45720" indent="0">
              <a:buNone/>
            </a:pPr>
            <a:r>
              <a:rPr lang="ru-RU" sz="2800" dirty="0" smtClean="0"/>
              <a:t>-</a:t>
            </a:r>
            <a:r>
              <a:rPr lang="ru-RU" sz="2800" dirty="0"/>
              <a:t>О</a:t>
            </a:r>
            <a:r>
              <a:rPr lang="ru-RU" sz="2800" dirty="0" smtClean="0"/>
              <a:t>тчего </a:t>
            </a:r>
            <a:r>
              <a:rPr lang="ru-RU" sz="2800" dirty="0"/>
              <a:t>зависит написание гласной в каждом блоке?</a:t>
            </a:r>
            <a:endParaRPr lang="ru-RU" sz="2800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3939823" y="1428311"/>
            <a:ext cx="3346704" cy="89461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ученика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3939823" y="2491601"/>
            <a:ext cx="3346704" cy="41182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000" dirty="0"/>
              <a:t>Ребята каждого ряда  записывают своё слово и работают с ним, подбирают пару и составляют предложения.</a:t>
            </a:r>
          </a:p>
          <a:p>
            <a:r>
              <a:rPr lang="ru-RU" sz="2000" dirty="0"/>
              <a:t>Вызвавшиеся обучающиеся называют образованное слово, проговаривая алгоритм рассуждения, и зачитывают   предложение.</a:t>
            </a:r>
          </a:p>
        </p:txBody>
      </p:sp>
    </p:spTree>
    <p:extLst>
      <p:ext uri="{BB962C8B-B14F-4D97-AF65-F5344CB8AC3E}">
        <p14:creationId xmlns:p14="http://schemas.microsoft.com/office/powerpoint/2010/main" val="1411302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536" y="620688"/>
            <a:ext cx="7200800" cy="4320480"/>
          </a:xfrm>
        </p:spPr>
        <p:txBody>
          <a:bodyPr>
            <a:normAutofit/>
          </a:bodyPr>
          <a:lstStyle/>
          <a:p>
            <a:pPr lvl="0"/>
            <a:r>
              <a:rPr lang="ru-RU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Задача: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сменить вид деятельности</a:t>
            </a:r>
          </a:p>
          <a:p>
            <a:pPr marL="0" indent="0">
              <a:buNone/>
            </a:pPr>
            <a:endParaRPr lang="ru-RU" sz="4000" dirty="0" smtClean="0"/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881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effectLst/>
              </a:rPr>
              <a:t>6</a:t>
            </a:r>
            <a:r>
              <a:rPr lang="ru-RU" sz="3200" dirty="0" smtClean="0">
                <a:effectLst/>
              </a:rPr>
              <a:t>. Динамическая </a:t>
            </a:r>
            <a:r>
              <a:rPr lang="ru-RU" sz="3200" dirty="0">
                <a:effectLst/>
              </a:rPr>
              <a:t>пауза (этап физической разрядки)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77623" y="2492896"/>
            <a:ext cx="3202290" cy="89461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учителя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76776" y="3645024"/>
            <a:ext cx="3346704" cy="303678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400" dirty="0"/>
              <a:t>Игра «Хлопок». Учитель предлагает встать, диктует слова с чередующимися Е и </a:t>
            </a:r>
            <a:r>
              <a:rPr lang="ru-RU" sz="2400" dirty="0" err="1"/>
              <a:t>И</a:t>
            </a:r>
            <a:r>
              <a:rPr lang="ru-RU" sz="2400" dirty="0"/>
              <a:t> в корне. Если в слове есть И – </a:t>
            </a:r>
            <a:r>
              <a:rPr lang="ru-RU" sz="2400" dirty="0" smtClean="0"/>
              <a:t>хлопок</a:t>
            </a:r>
            <a:endParaRPr lang="ru-RU" sz="24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211960" y="2492896"/>
            <a:ext cx="3346704" cy="89461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учащихся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211960" y="3643729"/>
            <a:ext cx="3346704" cy="303808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400" dirty="0"/>
              <a:t>Учащиеся встают, выполняют упражнение, слушают диктуемые слова, хлопают, если считают, что в корне нужно писать И.</a:t>
            </a:r>
          </a:p>
        </p:txBody>
      </p:sp>
    </p:spTree>
    <p:extLst>
      <p:ext uri="{BB962C8B-B14F-4D97-AF65-F5344CB8AC3E}">
        <p14:creationId xmlns:p14="http://schemas.microsoft.com/office/powerpoint/2010/main" val="4281728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УУД, формируемые в процессе урока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Личностные: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положительное отношение к учебной деятельности;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установка на здоровый образ жизни и ее реализация на уроке;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самооценки своих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</a:t>
            </a:r>
          </a:p>
          <a:p>
            <a:pPr marL="45720" indent="0">
              <a:buNone/>
            </a:pP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Регулятивные: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обнаружение проблемы с помощью учителя;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выдвигать версии самостоятельно</a:t>
            </a:r>
          </a:p>
          <a:p>
            <a:pPr lvl="0"/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7943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7200" y="404664"/>
            <a:ext cx="6512511" cy="1433096"/>
          </a:xfrm>
        </p:spPr>
        <p:txBody>
          <a:bodyPr>
            <a:normAutofit/>
          </a:bodyPr>
          <a:lstStyle/>
          <a:p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Рефлексия. Самостоятельная работа с самопроверкой по </a:t>
            </a: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эталону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600" i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Задача: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соотнесение цели урока и его результатов, самооценка работы на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уроке.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028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effectLst/>
              </a:rPr>
              <a:t>7. Рефлексия. Самостоятельная работа с самопроверкой по эталону </a:t>
            </a:r>
            <a:endParaRPr lang="ru-RU" sz="2400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571127" y="2187376"/>
            <a:ext cx="3026297" cy="806845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учителя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73646" y="3251200"/>
            <a:ext cx="3090672" cy="330411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dirty="0"/>
              <a:t>Организует самостоятельную работу  и самооценку результатов работы:</a:t>
            </a:r>
          </a:p>
          <a:p>
            <a:pPr marL="45720" indent="0">
              <a:buNone/>
            </a:pPr>
            <a:r>
              <a:rPr lang="ru-RU" dirty="0" smtClean="0"/>
              <a:t>-Что </a:t>
            </a:r>
            <a:r>
              <a:rPr lang="ru-RU" dirty="0"/>
              <a:t>нового вы узнали сегодня на уроке?</a:t>
            </a:r>
          </a:p>
          <a:p>
            <a:pPr marL="45720" indent="0">
              <a:buNone/>
            </a:pPr>
            <a:r>
              <a:rPr lang="ru-RU" dirty="0" smtClean="0"/>
              <a:t>-Чему </a:t>
            </a:r>
            <a:r>
              <a:rPr lang="ru-RU" dirty="0"/>
              <a:t>научились?</a:t>
            </a:r>
          </a:p>
          <a:p>
            <a:r>
              <a:rPr lang="ru-RU" dirty="0" smtClean="0"/>
              <a:t>Просит рассказать  </a:t>
            </a:r>
            <a:r>
              <a:rPr lang="ru-RU" dirty="0"/>
              <a:t>правило написания корней с чередованием е//</a:t>
            </a:r>
            <a:r>
              <a:rPr lang="ru-RU" dirty="0" smtClean="0"/>
              <a:t>и</a:t>
            </a:r>
            <a:endParaRPr lang="ru-RU" dirty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3892745" y="2203486"/>
            <a:ext cx="3061971" cy="774626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учащихся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3895341" y="3251199"/>
            <a:ext cx="3090672" cy="3304117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2000" dirty="0"/>
              <a:t>Отвечают на вопросы, перечисляют, чему научились, называют правило написания корней с чередованием е//и.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930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effectLst/>
              </a:rPr>
              <a:t>7. Рефлексия. Самостоятельная работа с самопроверкой по эталону </a:t>
            </a:r>
            <a:endParaRPr lang="ru-RU" sz="2400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609599" y="2168265"/>
            <a:ext cx="3090672" cy="806845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учителя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609599" y="3212976"/>
            <a:ext cx="3090672" cy="330411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ru-RU" dirty="0"/>
              <a:t>Раздаёт листы с  заданием для самостоятельной работы.  Обращает внимание,  что они не просто разных уровней. Каждый уровень – это умение, то, чему  научились  на уроке. Предлагает отметить те утверждения, с которыми  согласны, и выполнить задания, которые подтвердят то, что  данные умения приобретены.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3867988" y="2168264"/>
            <a:ext cx="3090672" cy="806845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учащихся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3886639" y="3212975"/>
            <a:ext cx="3090672" cy="3304117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/>
              <a:t>Получают листы и читают задание, слушают комментарий учителя к выполнению задания.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8746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620688"/>
            <a:ext cx="6512511" cy="1143000"/>
          </a:xfrm>
        </p:spPr>
        <p:txBody>
          <a:bodyPr/>
          <a:lstStyle/>
          <a:p>
            <a:r>
              <a:rPr lang="ru-RU" sz="2400" dirty="0">
                <a:effectLst/>
              </a:rPr>
              <a:t>7. Рефлексия. Самостоятельная работа с самопроверкой по эталону </a:t>
            </a:r>
            <a:endParaRPr lang="ru-RU" sz="24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67544" y="2158538"/>
            <a:ext cx="6400800" cy="4713704"/>
          </a:xfrm>
        </p:spPr>
        <p:txBody>
          <a:bodyPr>
            <a:normAutofit/>
          </a:bodyPr>
          <a:lstStyle/>
          <a:p>
            <a:r>
              <a:rPr lang="ru-RU" b="1" dirty="0"/>
              <a:t>Проверь себя</a:t>
            </a:r>
            <a:endParaRPr lang="ru-RU" dirty="0"/>
          </a:p>
          <a:p>
            <a:pPr marL="0" indent="0">
              <a:buNone/>
            </a:pPr>
            <a:r>
              <a:rPr lang="ru-RU" b="1" u="sng" dirty="0">
                <a:solidFill>
                  <a:schemeClr val="accent4"/>
                </a:solidFill>
              </a:rPr>
              <a:t>Уровень </a:t>
            </a:r>
            <a:r>
              <a:rPr lang="ru-RU" b="1" u="sng" dirty="0" smtClean="0">
                <a:solidFill>
                  <a:schemeClr val="accent4"/>
                </a:solidFill>
              </a:rPr>
              <a:t>1</a:t>
            </a:r>
            <a:r>
              <a:rPr lang="ru-RU" b="1" dirty="0" smtClean="0"/>
              <a:t> </a:t>
            </a:r>
            <a:r>
              <a:rPr lang="ru-RU" b="1" i="1" dirty="0"/>
              <a:t>Я умею находить в предложениях слова, в которых           </a:t>
            </a:r>
            <a:endParaRPr lang="ru-RU" dirty="0"/>
          </a:p>
          <a:p>
            <a:r>
              <a:rPr lang="ru-RU" b="1" i="1" dirty="0"/>
              <a:t> есть корни с чередованием гласных е//и.</a:t>
            </a:r>
            <a:endParaRPr lang="ru-RU" dirty="0"/>
          </a:p>
          <a:p>
            <a:r>
              <a:rPr lang="ru-RU" dirty="0"/>
              <a:t>Подчеркните в  данных предложениях  слова с чередованием е//и в корне. Обозначьте орфограмму.</a:t>
            </a:r>
          </a:p>
          <a:p>
            <a:r>
              <a:rPr lang="ru-RU" dirty="0"/>
              <a:t>1. Все в природе замерло и погрузилось в дремотное состояние. 2. Справа до самого горизонта расстилалась зыбкая холмистая пустыня океанской воды. 3. После обеда Олечка унесла альбом в комнату и заперла его в стол. 4. Звон колокольчика стал замирать. 5. Скоро гости к нам соберутся.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8910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60020"/>
            <a:ext cx="6512511" cy="1143000"/>
          </a:xfrm>
        </p:spPr>
        <p:txBody>
          <a:bodyPr/>
          <a:lstStyle/>
          <a:p>
            <a:r>
              <a:rPr lang="ru-RU" sz="2400" dirty="0">
                <a:effectLst/>
              </a:rPr>
              <a:t>7. Рефлексия. Самостоятельная работа с самопроверкой по эталону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24744"/>
            <a:ext cx="6400800" cy="4425672"/>
          </a:xfrm>
        </p:spPr>
        <p:txBody>
          <a:bodyPr/>
          <a:lstStyle/>
          <a:p>
            <a:pPr marL="0" indent="0">
              <a:buNone/>
            </a:pPr>
            <a:r>
              <a:rPr lang="ru-RU" sz="2000" b="1" u="sng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2 </a:t>
            </a:r>
            <a:r>
              <a:rPr lang="ru-RU" sz="20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умею правильно писать слова с чередованием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гласных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е//и.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Вставьте пропущенные буквы. Обозначьте орфограмму.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…рать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желуди, зам…рать от восторга,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солнце,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гательный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танец,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наклейку, выт…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пыль,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замок.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5577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60020"/>
            <a:ext cx="6512511" cy="1143000"/>
          </a:xfrm>
        </p:spPr>
        <p:txBody>
          <a:bodyPr/>
          <a:lstStyle/>
          <a:p>
            <a:r>
              <a:rPr lang="ru-RU" sz="2400" dirty="0">
                <a:effectLst/>
              </a:rPr>
              <a:t>7. Рефлексия. Самостоятельная работа с самопроверкой по эталону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60848"/>
            <a:ext cx="6400800" cy="4497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>
                <a:solidFill>
                  <a:schemeClr val="accent4"/>
                </a:solidFill>
              </a:rPr>
              <a:t>Уровень 3 </a:t>
            </a:r>
            <a:r>
              <a:rPr lang="ru-RU" b="1" dirty="0">
                <a:solidFill>
                  <a:schemeClr val="accent4"/>
                </a:solidFill>
              </a:rPr>
              <a:t> </a:t>
            </a:r>
            <a:r>
              <a:rPr lang="ru-RU" b="1" i="1" dirty="0"/>
              <a:t>Я умею образовывать и правильно писать новые </a:t>
            </a:r>
            <a:endParaRPr lang="ru-RU" dirty="0"/>
          </a:p>
          <a:p>
            <a:r>
              <a:rPr lang="ru-RU" b="1" i="1" dirty="0"/>
              <a:t>слова с чередованием гласных е//и в корне.</a:t>
            </a:r>
            <a:endParaRPr lang="ru-RU" dirty="0"/>
          </a:p>
          <a:p>
            <a:r>
              <a:rPr lang="ru-RU" dirty="0"/>
              <a:t>От данных глаголов образуйте с помощью приставок, указанных в скобках, по два однокоренных глагола.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О б р а з е ц: </a:t>
            </a:r>
            <a:r>
              <a:rPr lang="ru-RU" i="1" dirty="0"/>
              <a:t>утирать –  стереть, растирать.</a:t>
            </a:r>
            <a:endParaRPr lang="ru-RU" dirty="0"/>
          </a:p>
          <a:p>
            <a:r>
              <a:rPr lang="ru-RU" dirty="0" err="1"/>
              <a:t>Нат</a:t>
            </a:r>
            <a:r>
              <a:rPr lang="ru-RU" dirty="0"/>
              <a:t>…рать (вы-, об-), </a:t>
            </a:r>
            <a:r>
              <a:rPr lang="ru-RU" dirty="0" err="1"/>
              <a:t>отп</a:t>
            </a:r>
            <a:r>
              <a:rPr lang="ru-RU" dirty="0"/>
              <a:t>…рать (за-, под-),  наст…</a:t>
            </a:r>
            <a:r>
              <a:rPr lang="ru-RU" dirty="0" err="1"/>
              <a:t>лать</a:t>
            </a:r>
            <a:r>
              <a:rPr lang="ru-RU" dirty="0"/>
              <a:t> </a:t>
            </a:r>
            <a:r>
              <a:rPr lang="ru-RU" dirty="0" smtClean="0"/>
              <a:t>(за-, </a:t>
            </a:r>
            <a:r>
              <a:rPr lang="ru-RU" dirty="0"/>
              <a:t>под-), ум…рать  (за-, вы-).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0860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207462"/>
            <a:ext cx="6512511" cy="1143000"/>
          </a:xfrm>
        </p:spPr>
        <p:txBody>
          <a:bodyPr/>
          <a:lstStyle/>
          <a:p>
            <a:r>
              <a:rPr lang="ru-RU" sz="2400" dirty="0">
                <a:effectLst/>
              </a:rPr>
              <a:t>7. Рефлексия. Самостоятельная работа с самопроверкой по эталону </a:t>
            </a:r>
            <a:endParaRPr lang="ru-RU" sz="24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67544" y="1916832"/>
            <a:ext cx="3240360" cy="837801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учителя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7544" y="2990727"/>
            <a:ext cx="3346704" cy="375686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dirty="0"/>
              <a:t>Выводит на экран правильные ответы на задания первого, второго, третьего уровней. Предлагает оценить свои ответы. Просит поднять руку тех, кто справился с заданиями каждого уровня.</a:t>
            </a:r>
          </a:p>
          <a:p>
            <a:r>
              <a:rPr lang="ru-RU" dirty="0"/>
              <a:t>Выставляет оценки за работу на уроке и комментирует их.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007055" y="1899140"/>
            <a:ext cx="3240360" cy="85549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Деятельность ученика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3995936" y="2990727"/>
            <a:ext cx="3346704" cy="375686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/>
              <a:t>Сравнивают и оценивают свои ответы..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2668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60020"/>
            <a:ext cx="6512511" cy="1143000"/>
          </a:xfrm>
        </p:spPr>
        <p:txBody>
          <a:bodyPr/>
          <a:lstStyle/>
          <a:p>
            <a:r>
              <a:rPr lang="ru-RU" sz="2800" dirty="0" smtClean="0"/>
              <a:t>Образец выполнения заданий по уровням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6400800" cy="4857720"/>
          </a:xfrm>
        </p:spPr>
        <p:txBody>
          <a:bodyPr>
            <a:normAutofit/>
          </a:bodyPr>
          <a:lstStyle/>
          <a:p>
            <a:r>
              <a:rPr lang="ru-RU" dirty="0"/>
              <a:t>1. Все в природе </a:t>
            </a:r>
            <a:r>
              <a:rPr lang="ru-RU" u="sng" dirty="0"/>
              <a:t>замерло</a:t>
            </a:r>
            <a:r>
              <a:rPr lang="ru-RU" dirty="0"/>
              <a:t> и погрузилось в дремотное состояние. 2. Справа до самого горизонта </a:t>
            </a:r>
            <a:r>
              <a:rPr lang="ru-RU" u="sng" dirty="0"/>
              <a:t>расстилалась</a:t>
            </a:r>
            <a:r>
              <a:rPr lang="ru-RU" dirty="0"/>
              <a:t> зыбкая холмистая пустыня океанской воды. 3. После обеда Олечка унесла альбом в комнату и </a:t>
            </a:r>
            <a:r>
              <a:rPr lang="ru-RU" u="sng" dirty="0"/>
              <a:t>заперла </a:t>
            </a:r>
            <a:r>
              <a:rPr lang="ru-RU" dirty="0"/>
              <a:t>его в стол. 4. Звон колокольчика стал </a:t>
            </a:r>
            <a:r>
              <a:rPr lang="ru-RU" u="sng" dirty="0"/>
              <a:t>замирать</a:t>
            </a:r>
            <a:r>
              <a:rPr lang="ru-RU" dirty="0"/>
              <a:t>. 5. Скоро гости к нам</a:t>
            </a:r>
            <a:r>
              <a:rPr lang="ru-RU" u="sng" dirty="0"/>
              <a:t> соберутся</a:t>
            </a:r>
            <a:r>
              <a:rPr lang="ru-RU" dirty="0"/>
              <a:t>.</a:t>
            </a:r>
          </a:p>
          <a:p>
            <a:r>
              <a:rPr lang="ru-RU" dirty="0" smtClean="0"/>
              <a:t>Собирать </a:t>
            </a:r>
            <a:r>
              <a:rPr lang="ru-RU" dirty="0"/>
              <a:t>желуди, </a:t>
            </a:r>
            <a:r>
              <a:rPr lang="ru-RU" dirty="0" smtClean="0"/>
              <a:t>замирать </a:t>
            </a:r>
            <a:r>
              <a:rPr lang="ru-RU" dirty="0"/>
              <a:t>от восторга, </a:t>
            </a:r>
            <a:r>
              <a:rPr lang="ru-RU" dirty="0" smtClean="0"/>
              <a:t>бл</a:t>
            </a:r>
            <a:r>
              <a:rPr lang="ru-RU" dirty="0"/>
              <a:t>е</a:t>
            </a:r>
            <a:r>
              <a:rPr lang="ru-RU" dirty="0" smtClean="0"/>
              <a:t>стит </a:t>
            </a:r>
            <a:r>
              <a:rPr lang="ru-RU" dirty="0"/>
              <a:t>на солнце, </a:t>
            </a:r>
            <a:r>
              <a:rPr lang="ru-RU" dirty="0" smtClean="0"/>
              <a:t>заж</a:t>
            </a:r>
            <a:r>
              <a:rPr lang="ru-RU" dirty="0"/>
              <a:t>и</a:t>
            </a:r>
            <a:r>
              <a:rPr lang="ru-RU" dirty="0" smtClean="0"/>
              <a:t>гательный </a:t>
            </a:r>
            <a:r>
              <a:rPr lang="ru-RU" dirty="0"/>
              <a:t>танец, </a:t>
            </a:r>
            <a:r>
              <a:rPr lang="ru-RU" dirty="0" smtClean="0"/>
              <a:t>отд</a:t>
            </a:r>
            <a:r>
              <a:rPr lang="ru-RU" dirty="0"/>
              <a:t>е</a:t>
            </a:r>
            <a:r>
              <a:rPr lang="ru-RU" dirty="0" smtClean="0"/>
              <a:t>рет </a:t>
            </a:r>
            <a:r>
              <a:rPr lang="ru-RU" dirty="0"/>
              <a:t>наклейку, </a:t>
            </a:r>
            <a:r>
              <a:rPr lang="ru-RU" dirty="0" smtClean="0"/>
              <a:t>вытирает </a:t>
            </a:r>
            <a:r>
              <a:rPr lang="ru-RU" dirty="0"/>
              <a:t>пыль, </a:t>
            </a:r>
            <a:r>
              <a:rPr lang="ru-RU" dirty="0" smtClean="0"/>
              <a:t>отп</a:t>
            </a:r>
            <a:r>
              <a:rPr lang="ru-RU" dirty="0"/>
              <a:t>е</a:t>
            </a:r>
            <a:r>
              <a:rPr lang="ru-RU" dirty="0" smtClean="0"/>
              <a:t>реть </a:t>
            </a:r>
            <a:r>
              <a:rPr lang="ru-RU" dirty="0"/>
              <a:t>замок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Натирать </a:t>
            </a:r>
            <a:r>
              <a:rPr lang="ru-RU" dirty="0" smtClean="0"/>
              <a:t>- вытирать, обтирать, отп</a:t>
            </a:r>
            <a:r>
              <a:rPr lang="ru-RU" dirty="0"/>
              <a:t>и</a:t>
            </a:r>
            <a:r>
              <a:rPr lang="ru-RU" dirty="0" smtClean="0"/>
              <a:t>рать – запирать, подпирать, настилать - застилать, подстилать, умирать – замирать. вымирать.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9850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2527580" y="5494386"/>
            <a:ext cx="6512511" cy="1143000"/>
          </a:xfrm>
        </p:spPr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1143000" y="548680"/>
            <a:ext cx="3346704" cy="822602"/>
          </a:xfrm>
        </p:spPr>
        <p:txBody>
          <a:bodyPr/>
          <a:lstStyle/>
          <a:p>
            <a:pPr algn="ctr"/>
            <a:r>
              <a:rPr lang="ru-RU" dirty="0" smtClean="0"/>
              <a:t>Деятельность </a:t>
            </a:r>
            <a:endParaRPr lang="ru-RU" dirty="0" smtClean="0"/>
          </a:p>
          <a:p>
            <a:pPr algn="ctr"/>
            <a:r>
              <a:rPr lang="ru-RU" dirty="0" smtClean="0"/>
              <a:t>учителя</a:t>
            </a:r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1156447" y="1400326"/>
            <a:ext cx="3346704" cy="404489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Объясняет домашнее задание по уровням. </a:t>
            </a:r>
          </a:p>
          <a:p>
            <a:r>
              <a:rPr lang="ru-RU" dirty="0"/>
              <a:t>1 уровня -  выполняют упр. № 386</a:t>
            </a:r>
          </a:p>
          <a:p>
            <a:r>
              <a:rPr lang="ru-RU" dirty="0"/>
              <a:t> 2 уровня – Выпишете из учебника математики слова с изученными блоками, выпишите их в тетрадь , обозначьте корни и блоки</a:t>
            </a:r>
          </a:p>
          <a:p>
            <a:r>
              <a:rPr lang="ru-RU" dirty="0"/>
              <a:t>3 уровень - составить инструкцию</a:t>
            </a:r>
          </a:p>
          <a:p>
            <a:r>
              <a:rPr lang="ru-RU" dirty="0"/>
              <a:t> Задание на карточке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>
          <a:xfrm>
            <a:off x="4647302" y="620688"/>
            <a:ext cx="3346704" cy="750594"/>
          </a:xfrm>
        </p:spPr>
        <p:txBody>
          <a:bodyPr/>
          <a:lstStyle/>
          <a:p>
            <a:pPr algn="ctr"/>
            <a:r>
              <a:rPr lang="ru-RU" dirty="0" smtClean="0"/>
              <a:t>Деятельность учащихся</a:t>
            </a:r>
            <a:endParaRPr lang="ru-RU" dirty="0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3830168"/>
          </a:xfrm>
        </p:spPr>
        <p:txBody>
          <a:bodyPr/>
          <a:lstStyle/>
          <a:p>
            <a:r>
              <a:rPr lang="ru-RU" dirty="0"/>
              <a:t>Слушают задание учителя, записывают в дневники, задают вопросы, если возникнут сомнения.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34892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60020"/>
            <a:ext cx="6512511" cy="1143000"/>
          </a:xfrm>
        </p:spPr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39552" y="1052736"/>
            <a:ext cx="6768752" cy="5112568"/>
          </a:xfrm>
        </p:spPr>
        <p:txBody>
          <a:bodyPr/>
          <a:lstStyle/>
          <a:p>
            <a:pPr marL="0" lvl="0" indent="0">
              <a:buNone/>
            </a:pPr>
            <a:r>
              <a:rPr lang="ru-RU" dirty="0">
                <a:solidFill>
                  <a:schemeClr val="accent4"/>
                </a:solidFill>
              </a:rPr>
              <a:t>Задание на карточке: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Ваша мама попросила вас научить младшего брата правилам поведения за столом. Используя глаголы с чередованием в корне, составьте памятку с советами, продолжив данное начало:</a:t>
            </a:r>
          </a:p>
          <a:p>
            <a:pPr lvl="0"/>
            <a:r>
              <a:rPr lang="ru-RU" i="1" dirty="0"/>
              <a:t>Вымыв руки перед едой, вытирай их тщательно</a:t>
            </a:r>
            <a:r>
              <a:rPr lang="ru-RU" i="1" u="sng" dirty="0"/>
              <a:t>.</a:t>
            </a:r>
            <a:endParaRPr lang="ru-RU" dirty="0"/>
          </a:p>
          <a:p>
            <a:pPr lvl="0"/>
            <a:r>
              <a:rPr lang="ru-RU" dirty="0"/>
              <a:t>Используйте данные  глаголы с чередующимися гласными в корнях:</a:t>
            </a:r>
            <a:br>
              <a:rPr lang="ru-RU" dirty="0"/>
            </a:br>
            <a:r>
              <a:rPr lang="ru-RU" i="1" dirty="0"/>
              <a:t>собирать, убирать, вытирать, расстилать, постелить, задирать, растирать.</a:t>
            </a:r>
            <a:endParaRPr lang="ru-RU" dirty="0"/>
          </a:p>
          <a:p>
            <a:pPr lvl="0"/>
            <a:r>
              <a:rPr lang="ru-RU" dirty="0"/>
              <a:t>Для выполнения этого задания предлагает вспомнить правила составления инструкции.</a:t>
            </a:r>
          </a:p>
          <a:p>
            <a:pPr lvl="0"/>
            <a:r>
              <a:rPr lang="ru-RU" dirty="0"/>
              <a:t>Выставляет оценки за работу на уроке и комментирует их.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1853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УУД, формируемые в процессе урока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2160590"/>
            <a:ext cx="6770713" cy="443676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Регулятивные</a:t>
            </a: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обнаружение проблемы с помощью учителя;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выдвигать версии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Познавательные: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воспроизводить по памяти информацию, необходимую для решения учебной задачи;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преобразование информации из одной формы в другую;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процесса и результатов деятельности.</a:t>
            </a:r>
          </a:p>
          <a:p>
            <a:pPr lvl="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627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498570">
            <a:off x="359249" y="2200215"/>
            <a:ext cx="7056784" cy="200345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Inverted">
              <a:avLst/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Спасибо за работу</a:t>
            </a:r>
            <a:endParaRPr lang="ru-RU" sz="5400" b="1" dirty="0">
              <a:ln/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3334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47192"/>
          </a:xfrm>
        </p:spPr>
        <p:txBody>
          <a:bodyPr/>
          <a:lstStyle/>
          <a:p>
            <a:pPr algn="ctr"/>
            <a:r>
              <a:rPr lang="ru-RU" dirty="0" smtClean="0"/>
              <a:t>Личностные результаты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27584" y="1591111"/>
            <a:ext cx="6347714" cy="3880773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Осознание эстетической ценности языка; стремление к речевому самосовершенствованию; способность к самооценке на основе наблюдения за собственной письменной речью 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ставить вопросы и формулировать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764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accent6"/>
                </a:solidFill>
              </a:rPr>
              <a:t>Оборудование</a:t>
            </a:r>
            <a:endParaRPr lang="ru-RU" sz="4000" dirty="0">
              <a:solidFill>
                <a:schemeClr val="accent6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Мультимедийный   проектор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Раздаточный материал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4122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Методическое обеспечение урока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Русский </a:t>
            </a:r>
            <a:r>
              <a:rPr lang="ru-RU" dirty="0"/>
              <a:t>язык. 5 класс.  Под редакцией Г.Г. </a:t>
            </a:r>
            <a:r>
              <a:rPr lang="ru-RU" dirty="0" err="1"/>
              <a:t>Граник</a:t>
            </a:r>
            <a:r>
              <a:rPr lang="ru-RU" dirty="0"/>
              <a:t>, С.М. Бондаренко, Н. А. Борисенко часть вторая, ОЛМА МЕДИА ГРУПП, Москва 2008 год.</a:t>
            </a:r>
          </a:p>
          <a:p>
            <a:r>
              <a:rPr lang="ru-RU" dirty="0" smtClean="0"/>
              <a:t>Программа </a:t>
            </a:r>
            <a:r>
              <a:rPr lang="ru-RU" dirty="0"/>
              <a:t>Г. Г. </a:t>
            </a:r>
            <a:r>
              <a:rPr lang="ru-RU" dirty="0" err="1"/>
              <a:t>Граник</a:t>
            </a:r>
            <a:r>
              <a:rPr lang="ru-RU" dirty="0"/>
              <a:t>, Н. А. Борисенко, Г. Н. Владимирской</a:t>
            </a:r>
          </a:p>
          <a:p>
            <a:r>
              <a:rPr lang="ru-RU" dirty="0" smtClean="0"/>
              <a:t>Тематическое </a:t>
            </a:r>
            <a:r>
              <a:rPr lang="ru-RU" dirty="0"/>
              <a:t>и поурочное планирование. Борисенко Н. А. Часть 1. Часть 2, к учебнику </a:t>
            </a:r>
            <a:r>
              <a:rPr lang="ru-RU" dirty="0" err="1"/>
              <a:t>Граник</a:t>
            </a:r>
            <a:r>
              <a:rPr lang="ru-RU" dirty="0"/>
              <a:t> Г.Г. Русский язык </a:t>
            </a:r>
          </a:p>
          <a:p>
            <a:r>
              <a:rPr lang="ru-RU" dirty="0" smtClean="0"/>
              <a:t>ЭОР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4643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Используемые технологии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403648" y="1484784"/>
            <a:ext cx="5474569" cy="2132506"/>
          </a:xfrm>
        </p:spPr>
        <p:txBody>
          <a:bodyPr>
            <a:normAutofit/>
          </a:bodyPr>
          <a:lstStyle/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Проблемное обучение</a:t>
            </a:r>
          </a:p>
          <a:p>
            <a:pPr lvl="0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технологии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Игровые технологии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174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55776" y="0"/>
            <a:ext cx="7632848" cy="836712"/>
          </a:xfrm>
        </p:spPr>
        <p:txBody>
          <a:bodyPr/>
          <a:lstStyle/>
          <a:p>
            <a:r>
              <a:rPr lang="ru-RU" dirty="0" smtClean="0"/>
              <a:t>Структура урока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27584" y="1052736"/>
            <a:ext cx="6840760" cy="4464496"/>
          </a:xfrm>
        </p:spPr>
        <p:txBody>
          <a:bodyPr>
            <a:normAutofit/>
          </a:bodyPr>
          <a:lstStyle/>
          <a:p>
            <a:pPr marL="45720"/>
            <a:r>
              <a:rPr lang="ru-RU" sz="2000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000" b="1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Организационный </a:t>
            </a:r>
            <a:r>
              <a:rPr lang="ru-RU" sz="2000" b="1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момент.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/>
            <a:r>
              <a:rPr lang="ru-RU" sz="2000" b="1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2.Создание проблемной </a:t>
            </a:r>
            <a:r>
              <a:rPr lang="ru-RU" sz="2000" b="1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ситуации.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/>
            <a:r>
              <a:rPr lang="ru-RU" sz="2000" b="1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3.Постановка учащимися </a:t>
            </a:r>
            <a:r>
              <a:rPr lang="ru-RU" sz="2000" b="1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цели</a:t>
            </a:r>
            <a:r>
              <a:rPr lang="ru-RU" sz="2000" b="1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урока как собственной учебной </a:t>
            </a:r>
            <a:r>
              <a:rPr lang="ru-RU" sz="2000" b="1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/>
            <a:r>
              <a:rPr lang="ru-RU" sz="2000" b="1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Разработка проекта </a:t>
            </a:r>
            <a:r>
              <a:rPr lang="ru-RU" sz="2000" b="1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выхода из затруднения.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/>
            <a:r>
              <a:rPr lang="ru-RU" sz="2000" b="1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000" b="1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Первичное закрепление с комментированием во внешней </a:t>
            </a:r>
            <a:r>
              <a:rPr lang="ru-RU" sz="2000" b="1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речи.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/>
            <a:r>
              <a:rPr lang="ru-RU" sz="2000" b="1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Динамическая пауза (этап физической разрядки</a:t>
            </a:r>
            <a:r>
              <a:rPr lang="ru-RU" sz="2000" b="1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/>
            <a:r>
              <a:rPr lang="ru-RU" sz="2000" b="1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Рефлексия. Самостоятельная работа с самопроверкой по </a:t>
            </a:r>
            <a:r>
              <a:rPr lang="ru-RU" sz="2000" b="1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эталону.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/>
            <a:r>
              <a:rPr lang="ru-RU" sz="2000" b="1" dirty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Домашнее задание. Выставление оценок </a:t>
            </a:r>
            <a:r>
              <a:rPr lang="ru-RU" sz="2000" b="1" dirty="0" smtClean="0">
                <a:solidFill>
                  <a:srgbClr val="4040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3373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439</TotalTime>
  <Words>1965</Words>
  <Application>Microsoft Office PowerPoint</Application>
  <PresentationFormat>Экран (4:3)</PresentationFormat>
  <Paragraphs>245</Paragraphs>
  <Slides>40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5" baseType="lpstr">
      <vt:lpstr>Arial</vt:lpstr>
      <vt:lpstr>Times New Roman</vt:lpstr>
      <vt:lpstr>Trebuchet MS</vt:lpstr>
      <vt:lpstr>Wingdings 3</vt:lpstr>
      <vt:lpstr>Грань</vt:lpstr>
      <vt:lpstr>Презентация PowerPoint</vt:lpstr>
      <vt:lpstr>            </vt:lpstr>
      <vt:lpstr>УУД, формируемые в процессе урока</vt:lpstr>
      <vt:lpstr>УУД, формируемые в процессе урока</vt:lpstr>
      <vt:lpstr>Личностные результаты</vt:lpstr>
      <vt:lpstr>Оборудование</vt:lpstr>
      <vt:lpstr>Методическое обеспечение урока</vt:lpstr>
      <vt:lpstr>Используемые технологии</vt:lpstr>
      <vt:lpstr>Структура урока</vt:lpstr>
      <vt:lpstr>1.Организационный момент </vt:lpstr>
      <vt:lpstr>Организационный момент</vt:lpstr>
      <vt:lpstr>2. Создание проблемной ситуации</vt:lpstr>
      <vt:lpstr>2.Создание проблемной ситуации   </vt:lpstr>
      <vt:lpstr>2. Создание проблемной ситуации</vt:lpstr>
      <vt:lpstr>3. Постановка учащимися цели  урока как собственной учебной задачи</vt:lpstr>
      <vt:lpstr>3. Постановка учащимися цели  урока как собственной учебной задачи </vt:lpstr>
      <vt:lpstr>4. Разработка проекта выхода из затруднения </vt:lpstr>
      <vt:lpstr>4. Разработка проекта выхода из затруднения</vt:lpstr>
      <vt:lpstr>4. Разработка проекта выхода из затруднения</vt:lpstr>
      <vt:lpstr>4. Разработка проекта выхода из затруднения</vt:lpstr>
      <vt:lpstr>4. Разработка проекта выхода из затруднения</vt:lpstr>
      <vt:lpstr>4. Разработка проекта выхода из затруднения</vt:lpstr>
      <vt:lpstr>4. Разработка проекта выхода из затруднения</vt:lpstr>
      <vt:lpstr>5. Первичное закрепление с комментированием во внешней речи</vt:lpstr>
      <vt:lpstr>5. Первичное закрепление с комментированием во внешней речи</vt:lpstr>
      <vt:lpstr>5. Первичное закрепление с комментированием во внешней речи</vt:lpstr>
      <vt:lpstr>5. Первичное закрепление с комментированием во внешней речи</vt:lpstr>
      <vt:lpstr>Презентация PowerPoint</vt:lpstr>
      <vt:lpstr>6. Динамическая пауза (этап физической разрядки)</vt:lpstr>
      <vt:lpstr>7. Рефлексия. Самостоятельная работа с самопроверкой по эталону </vt:lpstr>
      <vt:lpstr>7. Рефлексия. Самостоятельная работа с самопроверкой по эталону </vt:lpstr>
      <vt:lpstr>7. Рефлексия. Самостоятельная работа с самопроверкой по эталону </vt:lpstr>
      <vt:lpstr>7. Рефлексия. Самостоятельная работа с самопроверкой по эталону </vt:lpstr>
      <vt:lpstr>7. Рефлексия. Самостоятельная работа с самопроверкой по эталону </vt:lpstr>
      <vt:lpstr>7. Рефлексия. Самостоятельная работа с самопроверкой по эталону </vt:lpstr>
      <vt:lpstr>7. Рефлексия. Самостоятельная работа с самопроверкой по эталону </vt:lpstr>
      <vt:lpstr>Образец выполнения заданий по уровням</vt:lpstr>
      <vt:lpstr>Домашнее задание</vt:lpstr>
      <vt:lpstr>Домашнее задание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Гласные е-и в корнях с чередованием</dc:title>
  <dc:creator>user430</dc:creator>
  <cp:lastModifiedBy>Ivan</cp:lastModifiedBy>
  <cp:revision>60</cp:revision>
  <dcterms:created xsi:type="dcterms:W3CDTF">2013-07-05T03:44:48Z</dcterms:created>
  <dcterms:modified xsi:type="dcterms:W3CDTF">2013-10-31T03:09:27Z</dcterms:modified>
</cp:coreProperties>
</file>