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4" r:id="rId3"/>
    <p:sldId id="273" r:id="rId4"/>
    <p:sldId id="270" r:id="rId5"/>
    <p:sldId id="271" r:id="rId6"/>
    <p:sldId id="274" r:id="rId7"/>
    <p:sldId id="302" r:id="rId8"/>
    <p:sldId id="275" r:id="rId9"/>
    <p:sldId id="279" r:id="rId10"/>
    <p:sldId id="291" r:id="rId11"/>
    <p:sldId id="277" r:id="rId12"/>
    <p:sldId id="280" r:id="rId13"/>
    <p:sldId id="281" r:id="rId14"/>
    <p:sldId id="297" r:id="rId15"/>
    <p:sldId id="296" r:id="rId16"/>
    <p:sldId id="298" r:id="rId17"/>
    <p:sldId id="282" r:id="rId18"/>
    <p:sldId id="299" r:id="rId19"/>
    <p:sldId id="272" r:id="rId20"/>
    <p:sldId id="303" r:id="rId21"/>
    <p:sldId id="257" r:id="rId22"/>
    <p:sldId id="258" r:id="rId23"/>
    <p:sldId id="259" r:id="rId24"/>
    <p:sldId id="260" r:id="rId25"/>
    <p:sldId id="264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BBC7-70AD-463A-9EAC-85FC44476379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535C-7923-4822-9D35-7DA12F675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0667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E568-EAB5-40DE-BB30-15C26EB11A47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C2BF-5327-4F38-938F-59391ABCE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0842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E390-F8B0-4995-98A4-8E8466D5DBAE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EBD-71F0-4D8A-8E5C-DD52C977B1FE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0D1-3B00-419D-88B4-307CEEE4D9CE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AFFD-FD4A-4C34-AB57-4B601CEA896E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A95-EE28-4745-AE5A-6A8473A243CE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8BF-AB6D-4455-BA26-BBFF7EF34938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09-474A-4E11-B6F1-4C1DDC648FEB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30B-55A8-48E7-9F21-5A9887DAD518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970F-2923-4473-AA2F-51127C9F88CE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939-974B-418C-BF36-7E3D61E8572C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454B-014A-4D46-8324-9CC43569B0A3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3889E5-C35F-43D4-A373-57C57F7CF5F5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ЗДОРОВАЯ СЕМЬЯ  – ЗДОРОВЫЙ РЕБЕНОК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213" y="1772816"/>
            <a:ext cx="4497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СОШ №40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Дзержинского района г. Волгограда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0829" y="4941168"/>
            <a:ext cx="77010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</a:t>
            </a:r>
          </a:p>
          <a:p>
            <a:pPr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Ледяева Е.В.  Кл. руководитель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класса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403648" y="1022539"/>
            <a:ext cx="6858018" cy="4955203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Закон “Об образовании” (ст.18) возлагает всю ответственность за воспитание детей на семью, а все остальные социальные институты (в том числе школьные учреждения) призваны содействовать и дополнять семейную воспитательную деятельность.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0018"/>
            <a:ext cx="8462744" cy="616934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3400" b="1" dirty="0" smtClean="0">
                <a:solidFill>
                  <a:srgbClr val="006600"/>
                </a:solidFill>
              </a:rPr>
              <a:t>           Важно</a:t>
            </a:r>
            <a:r>
              <a:rPr lang="ru-RU" sz="3400" b="1" dirty="0">
                <a:solidFill>
                  <a:srgbClr val="006600"/>
                </a:solidFill>
              </a:rPr>
              <a:t>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</a:t>
            </a:r>
            <a:r>
              <a:rPr lang="ru-RU" sz="3400" b="1" dirty="0" smtClean="0">
                <a:solidFill>
                  <a:srgbClr val="006600"/>
                </a:solidFill>
              </a:rPr>
              <a:t>.</a:t>
            </a:r>
          </a:p>
          <a:p>
            <a:pPr algn="ctr">
              <a:buNone/>
            </a:pPr>
            <a:r>
              <a:rPr lang="ru-RU" sz="3400" dirty="0" smtClean="0"/>
              <a:t>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i="1" dirty="0">
                <a:solidFill>
                  <a:srgbClr val="FF0000"/>
                </a:solidFill>
              </a:rPr>
              <a:t>Помните: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ребенка часто подбадривают - он учится уверенности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 себе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с чувством безопасности - он учится верить,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ребенку удается достигать желаемого - он учится надежде,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в атмосфере дружбы и чувствует себя нужным - он учится находить 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этом мире любовь.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3400" b="1" i="1" dirty="0" smtClean="0">
                <a:solidFill>
                  <a:srgbClr val="FF0000"/>
                </a:solidFill>
              </a:rPr>
              <a:t>Основа </a:t>
            </a:r>
            <a:r>
              <a:rPr lang="ru-RU" sz="3400" b="1" i="1" dirty="0">
                <a:solidFill>
                  <a:srgbClr val="FF0000"/>
                </a:solidFill>
              </a:rPr>
              <a:t>счастья и духовного здоровья - Вера, Надежда, Любовь.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36482" cy="590465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Здоровый </a:t>
            </a:r>
            <a:r>
              <a:rPr lang="ru-RU" b="1" dirty="0">
                <a:solidFill>
                  <a:srgbClr val="FF0000"/>
                </a:solidFill>
              </a:rPr>
              <a:t>образ жизни — это радость для больших и маленьких, но для его создания необходимо соблюдение нескольких условий: </a:t>
            </a:r>
            <a:endParaRPr lang="ru-RU" dirty="0">
              <a:solidFill>
                <a:srgbClr val="FF0000"/>
              </a:solidFill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готовности простить, понять, стремление прийти на помощь, сделать приятное друг другу,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тесная искренняя дружба детей, родителей, педагогов. Общение — великая сила, которая помогает понять ход мыслей ребенка и определить склонность к негативным поступкам, чтобы вовремя предотвратить их,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повышенное внимание к состоянию здоровья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249 из 11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991">
            <a:off x="1909210" y="4571038"/>
            <a:ext cx="2418861" cy="1814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://babblebox.ru/img/diet/12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3024">
            <a:off x="5826923" y="4651720"/>
            <a:ext cx="2369840" cy="177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79928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Правильное питание </a:t>
            </a:r>
            <a:r>
              <a:rPr lang="ru-RU" sz="2400" dirty="0">
                <a:solidFill>
                  <a:srgbClr val="002060"/>
                </a:solidFill>
              </a:rPr>
              <a:t>– это то, о чем должны заботиться родители в первую очередь, желая увидеть своего ребенка здоровым. Некогда древнегреческий философ Сократ дал человечеству совет </a:t>
            </a:r>
            <a:r>
              <a:rPr lang="ru-RU" sz="2400" b="1" i="1" dirty="0">
                <a:solidFill>
                  <a:srgbClr val="002060"/>
                </a:solidFill>
              </a:rPr>
              <a:t>“Есть, чтобы жить, а не жить, чтобы есть”</a:t>
            </a:r>
            <a:r>
              <a:rPr lang="ru-RU" sz="2400" dirty="0">
                <a:solidFill>
                  <a:srgbClr val="002060"/>
                </a:solidFill>
              </a:rPr>
              <a:t>. Никто еще не оспорил Сократа, но следуют его советам немногие. Родителям нельзя забывать о том, что соблюдение режима питания – основа здорового образа жизни. Правильное питание организовать не просто. Нужно заботиться о том, чтобы в рационе ребенка правильно сочетались различные продукты и химические вещества.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139952" y="476672"/>
            <a:ext cx="4604518" cy="6025281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None/>
              <a:defRPr/>
            </a:pPr>
            <a:r>
              <a:rPr lang="ru-RU" sz="3100" b="1" dirty="0" smtClean="0">
                <a:solidFill>
                  <a:srgbClr val="00FFFF"/>
                </a:solidFill>
              </a:rPr>
              <a:t>        </a:t>
            </a:r>
            <a:r>
              <a:rPr lang="ru-RU" sz="3100" b="1" dirty="0" smtClean="0">
                <a:solidFill>
                  <a:srgbClr val="FF0000"/>
                </a:solidFill>
              </a:rPr>
              <a:t>Завтрак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должен быть достаточно питательным. Хорошее «топливо» для мозга – сахар. Однако, помимо сладкого, первый прием пищи должен быть насыщен и другими пищевыми веществами, в том числе, сложными углеводами, которые также необходимы для умственной деятельности. Поэтому неплохой выбор на завтрак – каша (в том числе </a:t>
            </a:r>
            <a:r>
              <a:rPr lang="ru-RU" sz="3100" b="1" dirty="0" smtClean="0">
                <a:solidFill>
                  <a:srgbClr val="002060"/>
                </a:solidFill>
              </a:rPr>
              <a:t>овсяная</a:t>
            </a:r>
            <a:r>
              <a:rPr lang="ru-RU" sz="3100" b="1" dirty="0">
                <a:solidFill>
                  <a:srgbClr val="002060"/>
                </a:solidFill>
              </a:rPr>
              <a:t>), тосты, хлопья или мюсли, яйца, соки, йогурты, овощи и фрукты.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5843" name="Picture 1" descr="C:\Documents and Settings\Ольга Владимировна.D59F57820155412\Мои документы\Мои рисунки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57250"/>
            <a:ext cx="2978150" cy="2286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5844" name="Picture 2" descr="food_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486150" cy="20716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14357"/>
          </a:xfrm>
        </p:spPr>
        <p:txBody>
          <a:bodyPr/>
          <a:lstStyle/>
          <a:p>
            <a:pPr algn="ctr"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Полноценное питание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8" descr="C:\Documents and Settings\Ольга Владимировна.D59F57820155412\Мои документы\Мои рисунки\164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000108"/>
            <a:ext cx="1321680" cy="1857370"/>
          </a:xfrm>
          <a:ln w="38100">
            <a:solidFill>
              <a:srgbClr val="00FFFF"/>
            </a:solidFill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520" y="3068960"/>
            <a:ext cx="38884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Если  школьник будет питаться рационально, разнообразно, ежедневно получая все необходимые его организму вещества, то вы скоро заметите, что чадо радует вас не только хорошим настроением и здоровым цветом лица, но и пятерками в дневнике.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11960" y="1196752"/>
            <a:ext cx="47525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РЕБЕНОК ШКОЛЬНОГО ВОЗРАСТА 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</a:rPr>
              <a:t>ДОЛЖЕН ЕЖЕДНЕВНО ПОЛУЧАТЬ: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Сливочное масло: 30–40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Растительное масло: 15–20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Хлеб (пшеничный и ржаной):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Крупы и макаронные изделия: 40–60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Картофель: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Овощи: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Фрукты свежие: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Сок: 150–200 мл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Сахар: 50–70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Кондитерские изделия: 20–30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Молоко, молочные продукты: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Мясо птицы (филе): 100–130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Рыба (филе): 50–70 г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65918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536" y="3356992"/>
            <a:ext cx="829017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 Главное </a:t>
            </a:r>
            <a:r>
              <a:rPr lang="ru-RU" sz="2800" b="1" dirty="0">
                <a:solidFill>
                  <a:srgbClr val="002060"/>
                </a:solidFill>
              </a:rPr>
              <a:t>правило, о котором часто забывают родители, – питание должно быть </a:t>
            </a:r>
            <a:r>
              <a:rPr lang="ru-RU" sz="2800" b="1" dirty="0">
                <a:solidFill>
                  <a:srgbClr val="FF0000"/>
                </a:solidFill>
              </a:rPr>
              <a:t>разнообразным</a:t>
            </a:r>
            <a:r>
              <a:rPr lang="ru-RU" sz="2800" b="1" dirty="0">
                <a:solidFill>
                  <a:srgbClr val="002060"/>
                </a:solidFill>
              </a:rPr>
              <a:t>. Это важнейший фактор, который способствует нормальному интеллектуальному и физическому развитию ребенка.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516216" y="692696"/>
            <a:ext cx="2376264" cy="1944216"/>
            <a:chOff x="1475656" y="620688"/>
            <a:chExt cx="3096344" cy="2318482"/>
          </a:xfrm>
        </p:grpSpPr>
        <p:pic>
          <p:nvPicPr>
            <p:cNvPr id="17410" name="Picture 2" descr="http://img.perezhilton.com/wp-content/uploads/2008/06/atheburger__oP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620688"/>
              <a:ext cx="3096344" cy="231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51520" y="620688"/>
            <a:ext cx="2232248" cy="2088232"/>
            <a:chOff x="251520" y="620688"/>
            <a:chExt cx="2232248" cy="2088232"/>
          </a:xfrm>
        </p:grpSpPr>
        <p:pic>
          <p:nvPicPr>
            <p:cNvPr id="13" name="Рисунок 1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620688"/>
              <a:ext cx="2232248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92696"/>
              <a:ext cx="2232248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51520" y="620688"/>
              <a:ext cx="2160240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892480" cy="37924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Нужно учитывать и продолжительность приемов пищи и продолжительность интервалов между этими приемами. Разумный режим питания обеспечивает слаженную, без перебоев и перегрузок, работу желудочно-кишечного тракта, хорошее усвоение пищи и нормальное течение обмена веществ, а в результате прекрасное самочувствие. Растущему организму подходит четырехразовое полноценное питание. Перекусы в школе на переменах, булочками без чая, приносят скорее вред, чем пользу желудку. В ваших силах обеспечить ребят знаниями о правильном режиме питания. </a:t>
            </a:r>
          </a:p>
        </p:txBody>
      </p:sp>
      <p:pic>
        <p:nvPicPr>
          <p:cNvPr id="13318" name="Picture 6" descr="Картинка 381 из 11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990106" cy="223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Картинка 409 из 1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27003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www.chirkofff.com/wp-content/uploads/2011/10/n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271772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15816" y="4581128"/>
            <a:ext cx="3096344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59832" y="4293096"/>
            <a:ext cx="2664296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3" descr="http://www.za-partoi.ru/core/utils/blob.php?blobid=1009&amp;w=300&amp;h=177&amp;i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36712"/>
            <a:ext cx="3786187" cy="2286000"/>
          </a:xfrm>
          <a:ln w="38100">
            <a:solidFill>
              <a:srgbClr val="00FFFF"/>
            </a:solidFill>
          </a:ln>
        </p:spPr>
      </p:pic>
      <p:pic>
        <p:nvPicPr>
          <p:cNvPr id="37891" name="Рисунок 10" descr="http://www.za-partoi.ru/core/utils/blob.php?blobid=1011&amp;w=300&amp;h=168&amp;i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857625" cy="21431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4716016" y="836712"/>
            <a:ext cx="41450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Поместили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гвозди на несколько часов в колу, а в чайнике вскипятили  лимонад.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8024" y="3501008"/>
            <a:ext cx="4071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Ржавчина с гвоздей сошла легко, а налет после первого же кипячения остался лишь на нагревательном элементе чайника.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166"/>
            <a:ext cx="8291264" cy="61436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Задача </a:t>
            </a:r>
            <a:r>
              <a:rPr lang="ru-RU" b="1" dirty="0">
                <a:solidFill>
                  <a:srgbClr val="006600"/>
                </a:solidFill>
              </a:rPr>
              <a:t>школы и </a:t>
            </a:r>
            <a:r>
              <a:rPr lang="ru-RU" b="1" dirty="0" smtClean="0">
                <a:solidFill>
                  <a:srgbClr val="006600"/>
                </a:solidFill>
              </a:rPr>
              <a:t>родителей</a:t>
            </a:r>
            <a:r>
              <a:rPr lang="ru-RU" dirty="0" smtClean="0">
                <a:solidFill>
                  <a:srgbClr val="006600"/>
                </a:solidFill>
              </a:rPr>
              <a:t> – объяснить  </a:t>
            </a:r>
            <a:r>
              <a:rPr lang="ru-RU" dirty="0">
                <a:solidFill>
                  <a:srgbClr val="006600"/>
                </a:solidFill>
              </a:rPr>
              <a:t>подростку, что красота (а ведь каждый из них хочет быть красивым и любимым) – это красота физическая, духовная, это здоровье. К нашему большому сожалению, медицинские обследования детей, ежегодно проводимые в школе, выявляют все больше и больше заболеваний у подростков. Наши дети, еще только начинающие жить, зачастую уже имеют целый “букет” достаточно серьезных хронических заболеваний. </a:t>
            </a:r>
          </a:p>
          <a:p>
            <a:pPr algn="just"/>
            <a:r>
              <a:rPr lang="ru-RU" dirty="0">
                <a:solidFill>
                  <a:srgbClr val="006600"/>
                </a:solidFill>
              </a:rPr>
              <a:t>По исследованиям ученых здоровье человека на </a:t>
            </a:r>
            <a:r>
              <a:rPr lang="ru-RU" b="1" dirty="0">
                <a:solidFill>
                  <a:srgbClr val="C00000"/>
                </a:solidFill>
              </a:rPr>
              <a:t>50%</a:t>
            </a:r>
            <a:r>
              <a:rPr lang="ru-RU" dirty="0">
                <a:solidFill>
                  <a:srgbClr val="006600"/>
                </a:solidFill>
              </a:rPr>
              <a:t> - его </a:t>
            </a:r>
            <a:r>
              <a:rPr lang="ru-RU" b="1" i="1" dirty="0">
                <a:solidFill>
                  <a:srgbClr val="C00000"/>
                </a:solidFill>
              </a:rPr>
              <a:t>образ жизни</a:t>
            </a:r>
            <a:r>
              <a:rPr lang="ru-RU" dirty="0">
                <a:solidFill>
                  <a:srgbClr val="006600"/>
                </a:solidFill>
              </a:rPr>
              <a:t>, на 20% - </a:t>
            </a:r>
            <a:r>
              <a:rPr lang="ru-RU" b="1" dirty="0">
                <a:solidFill>
                  <a:srgbClr val="006600"/>
                </a:solidFill>
              </a:rPr>
              <a:t>наследственность</a:t>
            </a:r>
            <a:r>
              <a:rPr lang="ru-RU" dirty="0">
                <a:solidFill>
                  <a:srgbClr val="006600"/>
                </a:solidFill>
              </a:rPr>
              <a:t>, еще 20 % - </a:t>
            </a:r>
            <a:r>
              <a:rPr lang="ru-RU" b="1" dirty="0">
                <a:solidFill>
                  <a:srgbClr val="006600"/>
                </a:solidFill>
              </a:rPr>
              <a:t>окружающая среда</a:t>
            </a:r>
            <a:r>
              <a:rPr lang="ru-RU" dirty="0">
                <a:solidFill>
                  <a:srgbClr val="006600"/>
                </a:solidFill>
              </a:rPr>
              <a:t> и только 10% - </a:t>
            </a:r>
            <a:r>
              <a:rPr lang="ru-RU" b="1" dirty="0">
                <a:solidFill>
                  <a:srgbClr val="006600"/>
                </a:solidFill>
              </a:rPr>
              <a:t>здравоохранение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din.npi-tu.ru/upload/image/_2011/12/0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19"/>
            <a:ext cx="8712968" cy="4817267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04"/>
            <a:ext cx="1390351" cy="1423989"/>
          </a:xfrm>
          <a:prstGeom prst="rect">
            <a:avLst/>
          </a:prstGeom>
          <a:noFill/>
        </p:spPr>
      </p:pic>
      <p:pic>
        <p:nvPicPr>
          <p:cNvPr id="7170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1500198" cy="1965775"/>
          </a:xfrm>
          <a:prstGeom prst="rect">
            <a:avLst/>
          </a:prstGeom>
          <a:noFill/>
        </p:spPr>
      </p:pic>
      <p:pic>
        <p:nvPicPr>
          <p:cNvPr id="7173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14818"/>
            <a:ext cx="828675" cy="2181226"/>
          </a:xfrm>
          <a:prstGeom prst="rect">
            <a:avLst/>
          </a:prstGeom>
          <a:noFill/>
        </p:spPr>
      </p:pic>
      <p:pic>
        <p:nvPicPr>
          <p:cNvPr id="7175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7166"/>
            <a:ext cx="1196586" cy="1714512"/>
          </a:xfrm>
          <a:prstGeom prst="rect">
            <a:avLst/>
          </a:prstGeom>
          <a:noFill/>
        </p:spPr>
      </p:pic>
      <p:pic>
        <p:nvPicPr>
          <p:cNvPr id="7177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571876"/>
            <a:ext cx="1990725" cy="1924051"/>
          </a:xfrm>
          <a:prstGeom prst="rect">
            <a:avLst/>
          </a:prstGeom>
          <a:noFill/>
        </p:spPr>
      </p:pic>
      <p:pic>
        <p:nvPicPr>
          <p:cNvPr id="7179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214554"/>
            <a:ext cx="1309690" cy="1571629"/>
          </a:xfrm>
          <a:prstGeom prst="rect">
            <a:avLst/>
          </a:prstGeom>
          <a:noFill/>
        </p:spPr>
      </p:pic>
      <p:pic>
        <p:nvPicPr>
          <p:cNvPr id="7181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143380"/>
            <a:ext cx="1600200" cy="18192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57364"/>
            <a:ext cx="8429684" cy="194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Растите удачника!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(маленькие хитрости)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28728" y="5643578"/>
            <a:ext cx="6400800" cy="70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Советы психолога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0"/>
            <a:ext cx="5872146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        "</a:t>
            </a:r>
            <a:r>
              <a:rPr lang="ru-RU" b="1" i="1" dirty="0"/>
              <a:t>Машина любит смазку, а человек – ласку". " Для того, чтобы просто существовать, ребёнку требуется 4 объятия в день, для нормального же развития - 12". </a:t>
            </a:r>
            <a:r>
              <a:rPr lang="ru-RU" b="1" i="1" dirty="0" smtClean="0"/>
              <a:t> Эту </a:t>
            </a:r>
            <a:r>
              <a:rPr lang="ru-RU" b="1" i="1" dirty="0"/>
              <a:t>хитрость обнаружил и подарил известный американский хирург Роберт Мак.</a:t>
            </a:r>
            <a:endParaRPr lang="ru-RU" dirty="0"/>
          </a:p>
        </p:txBody>
      </p:sp>
      <p:pic>
        <p:nvPicPr>
          <p:cNvPr id="4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2017185" cy="264320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57166"/>
            <a:ext cx="6329378" cy="607223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 Одобрение </a:t>
            </a:r>
            <a:r>
              <a:rPr lang="ru-RU" b="1" i="1" dirty="0"/>
              <a:t>даст ребёнку ориентиры, как себя вести. При хорошей дозе одобрений можно обойтись минимумом запретов. Но при этом всё, что хорошо </a:t>
            </a:r>
            <a:r>
              <a:rPr lang="ru-RU" b="1" i="1" dirty="0" smtClean="0"/>
              <a:t>получается</a:t>
            </a:r>
            <a:r>
              <a:rPr lang="ru-RU" b="1" i="1" dirty="0"/>
              <a:t>, отмечать, а что пока не удаётся, не замечать. Пореже переводить в словесный план и делать "глобальные выводы": "Вечно ты..!", "Вечно у тебя..!", "Никогда не..!". Доказано: </a:t>
            </a:r>
            <a:r>
              <a:rPr lang="ru-RU" b="1" i="1" dirty="0" smtClean="0"/>
              <a:t>это оказывает </a:t>
            </a:r>
            <a:r>
              <a:rPr lang="ru-RU" b="1" i="1" dirty="0"/>
              <a:t>парализующее гипнотическое </a:t>
            </a:r>
            <a:r>
              <a:rPr lang="ru-RU" b="1" i="1" dirty="0" smtClean="0"/>
              <a:t>действие.</a:t>
            </a:r>
            <a:endParaRPr lang="ru-RU" dirty="0"/>
          </a:p>
        </p:txBody>
      </p:sp>
      <p:pic>
        <p:nvPicPr>
          <p:cNvPr id="4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1643074" cy="235425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20688"/>
            <a:ext cx="5400684" cy="56436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/>
              <a:t>Если не испытываете радости от общения с ребёнком, но при этом пытаетесь его чему-то научить, то знайте, что дело бесполезное: научите избегать ваших уроков (обучений).</a:t>
            </a:r>
          </a:p>
          <a:p>
            <a:pPr algn="just"/>
            <a:r>
              <a:rPr lang="ru-RU" b="1" i="1" dirty="0" smtClean="0"/>
              <a:t>Замечено</a:t>
            </a:r>
            <a:r>
              <a:rPr lang="ru-RU" b="1" i="1" dirty="0"/>
              <a:t>, что заурядный, но смелый, решительный человек может соперничать в удаче с любым талантом, если талант робок.</a:t>
            </a:r>
          </a:p>
          <a:p>
            <a:pPr algn="just"/>
            <a:r>
              <a:rPr lang="ru-RU" b="1" i="1" dirty="0" smtClean="0"/>
              <a:t>Обделённые </a:t>
            </a:r>
            <a:r>
              <a:rPr lang="ru-RU" b="1" i="1" dirty="0"/>
              <a:t>талантом побеждают чаще, потому что напористы и решительны. </a:t>
            </a:r>
            <a:r>
              <a:rPr lang="ru-RU" b="1" i="1" dirty="0" smtClean="0"/>
              <a:t>(Значит</a:t>
            </a:r>
            <a:r>
              <a:rPr lang="ru-RU" b="1" i="1" dirty="0"/>
              <a:t>, у них тоже талант, но другой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4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2720269" cy="2786082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714356"/>
            <a:ext cx="5543560" cy="541180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Пик </a:t>
            </a:r>
            <a:r>
              <a:rPr lang="ru-RU" b="1" i="1" dirty="0"/>
              <a:t>раскрытия способностей очень индивидуален. Он может быть и в 5, и в 15, и в 20, и в 40, и даже в 60 лет. В чём и когда проявятся эти способности и проявятся ли? Жизнь, т.е. среда, условия, может способствовать их появлению и проявлению.</a:t>
            </a:r>
            <a:endParaRPr lang="ru-RU" dirty="0"/>
          </a:p>
        </p:txBody>
      </p:sp>
      <p:pic>
        <p:nvPicPr>
          <p:cNvPr id="4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2262201" cy="27146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785794"/>
            <a:ext cx="5472122" cy="564360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/>
              <a:t>Эволюция заложила в наш мозг стремление к преодолению трудностей. Видимо, поэтому хитрые японцы воспитывают, памятуя свою поговорку: "Если на пути к твоему счастью нет никаких препятствий, создай их сам".</a:t>
            </a:r>
          </a:p>
          <a:p>
            <a:pPr algn="just"/>
            <a:r>
              <a:rPr lang="ru-RU" b="1" i="1" dirty="0" smtClean="0"/>
              <a:t>А </a:t>
            </a:r>
            <a:r>
              <a:rPr lang="ru-RU" b="1" i="1" dirty="0"/>
              <a:t>древние китайцы знали такую хитрость: "Если ты недоволен собой – совершенствуй себя, а если ты недоволен другими – совершенствуй себя, а не других</a:t>
            </a:r>
            <a:r>
              <a:rPr lang="ru-RU" b="1" i="1" dirty="0" smtClean="0"/>
              <a:t>".</a:t>
            </a:r>
            <a:endParaRPr lang="ru-RU" b="1" i="1" dirty="0"/>
          </a:p>
        </p:txBody>
      </p:sp>
      <p:pic>
        <p:nvPicPr>
          <p:cNvPr id="4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387748" cy="27146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10160" cy="5951584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Здоровые дети - это великое счастье.</a:t>
            </a:r>
            <a:r>
              <a:rPr lang="ru-RU" dirty="0">
                <a:solidFill>
                  <a:srgbClr val="002060"/>
                </a:solidFill>
              </a:rPr>
              <a:t> 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</a:t>
            </a:r>
            <a:r>
              <a:rPr lang="ru-RU" dirty="0" smtClean="0">
                <a:solidFill>
                  <a:srgbClr val="002060"/>
                </a:solidFill>
              </a:rPr>
              <a:t>в семье </a:t>
            </a:r>
            <a:r>
              <a:rPr lang="ru-RU" dirty="0">
                <a:solidFill>
                  <a:srgbClr val="002060"/>
                </a:solidFill>
              </a:rPr>
              <a:t>закладывается фундамент пирамиды здоровья, к вершине которой человек поднимается всю жизнь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2168" cy="57367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то же время многие специалисты считают, что здоровье человека определяется в значительной мере «доминантой» здоровья, закладываемой с детства. Сначала в результате механического повторения правильно организованных гигиенических процедур вырабатывается динамический стереотип «здорового» поведения. Постепенно </a:t>
            </a:r>
            <a:r>
              <a:rPr lang="ru-RU" dirty="0" smtClean="0">
                <a:solidFill>
                  <a:srgbClr val="0070C0"/>
                </a:solidFill>
              </a:rPr>
              <a:t>на его </a:t>
            </a:r>
            <a:r>
              <a:rPr lang="ru-RU" dirty="0">
                <a:solidFill>
                  <a:srgbClr val="0070C0"/>
                </a:solidFill>
              </a:rPr>
              <a:t>основе </a:t>
            </a:r>
            <a:r>
              <a:rPr lang="ru-RU" dirty="0" smtClean="0">
                <a:solidFill>
                  <a:srgbClr val="0070C0"/>
                </a:solidFill>
              </a:rPr>
              <a:t>приобретаются соответствующие </a:t>
            </a:r>
            <a:r>
              <a:rPr lang="ru-RU" dirty="0">
                <a:solidFill>
                  <a:srgbClr val="0070C0"/>
                </a:solidFill>
              </a:rPr>
              <a:t>знания, и формируется осознанное отношение к собственному здоровью, «настрой» на здоровье. В этом и заключается специфическая «работа» мозга в управлении здоровьем.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42918"/>
            <a:ext cx="8046636" cy="5429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Быть здоровым - естественное стремление человека. Здоровье означает не просто отсутствие болезней, но и физическое, психическое и социальное благополучие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ВИДЫ ЗДОРОВЬЯ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Физическое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Психическое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Нравственное здоровье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572428" cy="3792484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Физическое </a:t>
            </a:r>
            <a:r>
              <a:rPr lang="ru-RU" sz="2800" b="1" dirty="0">
                <a:solidFill>
                  <a:srgbClr val="006600"/>
                </a:solidFill>
              </a:rPr>
              <a:t>здоровье</a:t>
            </a:r>
            <a:r>
              <a:rPr lang="ru-RU" sz="2800" dirty="0">
                <a:solidFill>
                  <a:srgbClr val="0066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362176" cy="36004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Психическое здоровье </a:t>
            </a:r>
            <a:r>
              <a:rPr lang="ru-RU" dirty="0" smtClean="0">
                <a:solidFill>
                  <a:srgbClr val="002060"/>
                </a:solidFill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Kostya\Pictures\разное\child-comp-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4032273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16016" y="4581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6886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Нравственное здоровье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 Поэтому социальное здоровье считается высшей мерой человеческого здоровья.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543824" cy="6000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Секрет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этой гармонии прост — здоровый образ жизни: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поддержание физического здоровья,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отсутствие вредных привычек,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правильное питание,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радостное ощущение своего существования в этом мире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</TotalTime>
  <Words>1500</Words>
  <Application>Microsoft Office PowerPoint</Application>
  <PresentationFormat>Экран (4:3)</PresentationFormat>
  <Paragraphs>98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ЗДОРОВАЯ СЕМЬЯ  – ЗДОРОВЫЙ РЕБЕНОК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Полноценное питание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Елена</cp:lastModifiedBy>
  <cp:revision>63</cp:revision>
  <dcterms:created xsi:type="dcterms:W3CDTF">2010-11-26T08:21:12Z</dcterms:created>
  <dcterms:modified xsi:type="dcterms:W3CDTF">2014-05-29T13:04:11Z</dcterms:modified>
</cp:coreProperties>
</file>