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267" r:id="rId4"/>
    <p:sldId id="268" r:id="rId5"/>
    <p:sldId id="257" r:id="rId6"/>
    <p:sldId id="258" r:id="rId7"/>
    <p:sldId id="270" r:id="rId8"/>
    <p:sldId id="269" r:id="rId9"/>
    <p:sldId id="259" r:id="rId10"/>
    <p:sldId id="260" r:id="rId11"/>
    <p:sldId id="263" r:id="rId12"/>
    <p:sldId id="271" r:id="rId13"/>
    <p:sldId id="264" r:id="rId14"/>
    <p:sldId id="261" r:id="rId15"/>
    <p:sldId id="272" r:id="rId16"/>
    <p:sldId id="262" r:id="rId17"/>
    <p:sldId id="276" r:id="rId18"/>
    <p:sldId id="275" r:id="rId19"/>
    <p:sldId id="278" r:id="rId20"/>
    <p:sldId id="277" r:id="rId21"/>
    <p:sldId id="274" r:id="rId22"/>
    <p:sldId id="27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FBDC575-0C5F-4894-8C57-2B1B7F13428F}">
          <p14:sldIdLst>
            <p14:sldId id="256"/>
            <p14:sldId id="266"/>
            <p14:sldId id="267"/>
            <p14:sldId id="268"/>
            <p14:sldId id="257"/>
            <p14:sldId id="258"/>
            <p14:sldId id="270"/>
            <p14:sldId id="269"/>
            <p14:sldId id="259"/>
            <p14:sldId id="260"/>
            <p14:sldId id="263"/>
            <p14:sldId id="271"/>
            <p14:sldId id="264"/>
            <p14:sldId id="261"/>
            <p14:sldId id="272"/>
            <p14:sldId id="262"/>
          </p14:sldIdLst>
        </p14:section>
        <p14:section name="ответы" id="{C61BF38A-0C9A-4FEB-AA2C-7B719B0EA6A7}">
          <p14:sldIdLst>
            <p14:sldId id="276"/>
            <p14:sldId id="275"/>
            <p14:sldId id="278"/>
            <p14:sldId id="277"/>
            <p14:sldId id="274"/>
          </p14:sldIdLst>
        </p14:section>
        <p14:section name="литература" id="{8E8524BB-7D53-4001-8629-91DAE8957821}">
          <p14:sldIdLst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7EBCC-81BB-4447-8AFC-94FF50E43BD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5A0D7-6491-4BD9-8AF9-42B34730D8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5A0D7-6491-4BD9-8AF9-42B34730D8E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9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30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76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9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1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4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54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5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9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04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7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70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EC674-B936-439D-9FA0-AD495387D39B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C63EA-71A8-48A7-B87A-C6E7E2333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0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589240"/>
            <a:ext cx="4104456" cy="936104"/>
          </a:xfrm>
        </p:spPr>
        <p:txBody>
          <a:bodyPr>
            <a:normAutofit fontScale="55000" lnSpcReduction="20000"/>
          </a:bodyPr>
          <a:lstStyle/>
          <a:p>
            <a:r>
              <a:rPr lang="ru-RU" dirty="0" err="1" smtClean="0"/>
              <a:t>Кучаева</a:t>
            </a:r>
            <a:r>
              <a:rPr lang="ru-RU" dirty="0" smtClean="0"/>
              <a:t> Гульнара </a:t>
            </a:r>
            <a:r>
              <a:rPr lang="ru-RU" dirty="0" err="1" smtClean="0"/>
              <a:t>Азатовна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учитель математики</a:t>
            </a:r>
          </a:p>
          <a:p>
            <a:r>
              <a:rPr lang="ru-RU" dirty="0" smtClean="0"/>
              <a:t>МОБУ «СОШ № 73» г. Оренбурга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196752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>
                <a:latin typeface="+mj-lt"/>
              </a:rPr>
              <a:t>Натуральные и целые числа</a:t>
            </a:r>
            <a:r>
              <a:rPr lang="ru-RU" sz="4800" b="1" i="1" dirty="0" smtClean="0">
                <a:latin typeface="+mj-lt"/>
              </a:rPr>
              <a:t>.</a:t>
            </a:r>
          </a:p>
          <a:p>
            <a:pPr algn="ctr"/>
            <a:r>
              <a:rPr lang="ru-RU" sz="4800" b="1" i="1" dirty="0" smtClean="0">
                <a:latin typeface="+mj-lt"/>
              </a:rPr>
              <a:t> </a:t>
            </a:r>
            <a:r>
              <a:rPr lang="ru-RU" sz="4800" b="1" i="1" dirty="0">
                <a:latin typeface="+mj-lt"/>
              </a:rPr>
              <a:t>Делимость целых чисел. </a:t>
            </a:r>
            <a:endParaRPr lang="ru-RU" sz="4800" b="1" i="1" dirty="0" smtClean="0">
              <a:latin typeface="+mj-lt"/>
            </a:endParaRPr>
          </a:p>
          <a:p>
            <a:pPr algn="ctr"/>
            <a:r>
              <a:rPr lang="ru-RU" sz="4800" b="1" i="1" dirty="0" smtClean="0">
                <a:latin typeface="+mj-lt"/>
              </a:rPr>
              <a:t>НОД </a:t>
            </a:r>
            <a:r>
              <a:rPr lang="ru-RU" sz="4800" b="1" i="1" dirty="0">
                <a:latin typeface="+mj-lt"/>
              </a:rPr>
              <a:t>и НОК натуральных </a:t>
            </a:r>
            <a:r>
              <a:rPr lang="ru-RU" sz="4800" b="1" i="1" dirty="0" smtClean="0">
                <a:latin typeface="+mj-lt"/>
              </a:rPr>
              <a:t>чисел</a:t>
            </a:r>
            <a:endParaRPr lang="ru-RU" sz="48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83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№ 4</a:t>
            </a:r>
          </a:p>
          <a:p>
            <a:pPr marL="0" indent="0">
              <a:buNone/>
            </a:pPr>
            <a:r>
              <a:rPr lang="ru-RU" dirty="0"/>
              <a:t>Два числа при делении на </a:t>
            </a:r>
            <a:r>
              <a:rPr lang="ru-RU" dirty="0" smtClean="0"/>
              <a:t>16 </a:t>
            </a:r>
            <a:r>
              <a:rPr lang="ru-RU" dirty="0"/>
              <a:t>дают остаток </a:t>
            </a:r>
            <a:r>
              <a:rPr lang="ru-RU" dirty="0" smtClean="0"/>
              <a:t>8. </a:t>
            </a:r>
            <a:r>
              <a:rPr lang="ru-RU" dirty="0"/>
              <a:t>Доказать, что разность и сумма этих чисел без остатка делятся на </a:t>
            </a:r>
            <a:r>
              <a:rPr lang="ru-RU" dirty="0" smtClean="0"/>
              <a:t>16.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№ 5</a:t>
            </a:r>
            <a:endParaRPr lang="ru-RU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/>
              <a:t>Разложить на простые множители число </a:t>
            </a:r>
            <a:r>
              <a:rPr lang="ru-RU" dirty="0" smtClean="0"/>
              <a:t>7000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rId2" action="ppaction://hlinksldjump" highlightClick="1"/>
          </p:cNvPr>
          <p:cNvSpPr/>
          <p:nvPr/>
        </p:nvSpPr>
        <p:spPr>
          <a:xfrm>
            <a:off x="7902523" y="2852936"/>
            <a:ext cx="504056" cy="504056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правка 4">
            <a:hlinkClick r:id="rId3" action="ppaction://hlinksldjump" highlightClick="1"/>
          </p:cNvPr>
          <p:cNvSpPr/>
          <p:nvPr/>
        </p:nvSpPr>
        <p:spPr>
          <a:xfrm>
            <a:off x="7902523" y="4509120"/>
            <a:ext cx="504056" cy="504056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НОД натуральных чисел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u="sng" dirty="0" smtClean="0"/>
              <a:t>Определение</a:t>
            </a:r>
            <a:r>
              <a:rPr lang="ru-RU" i="1" dirty="0" smtClean="0"/>
              <a:t>. </a:t>
            </a:r>
            <a:r>
              <a:rPr lang="ru-RU" i="1" u="sng" dirty="0" smtClean="0"/>
              <a:t>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Наибольшим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общим делителем </a:t>
            </a:r>
            <a:r>
              <a:rPr lang="ru-RU" dirty="0"/>
              <a:t>(НОД) натуральных чисел </a:t>
            </a:r>
            <a:r>
              <a:rPr lang="ru-RU" i="1" dirty="0"/>
              <a:t>а, Ь, с, ... </a:t>
            </a:r>
            <a:r>
              <a:rPr lang="ru-RU" dirty="0" smtClean="0"/>
              <a:t>называется наибольшее натуральное число</a:t>
            </a:r>
            <a:r>
              <a:rPr lang="ru-RU" dirty="0"/>
              <a:t>, на которое делятся нацело числа </a:t>
            </a:r>
            <a:r>
              <a:rPr lang="ru-RU" i="1" dirty="0" smtClean="0"/>
              <a:t>а, Ь, с, …</a:t>
            </a:r>
          </a:p>
          <a:p>
            <a:pPr marL="0" indent="0">
              <a:buNone/>
            </a:pPr>
            <a:endParaRPr lang="ru-RU" sz="1600" i="1" dirty="0"/>
          </a:p>
          <a:p>
            <a:pPr marL="0" indent="0">
              <a:buNone/>
            </a:pPr>
            <a:r>
              <a:rPr lang="ru-RU" i="1" u="sng" dirty="0" smtClean="0"/>
              <a:t>Теорема.</a:t>
            </a:r>
            <a:r>
              <a:rPr lang="ru-RU" i="1" dirty="0" smtClean="0"/>
              <a:t> </a:t>
            </a:r>
            <a:r>
              <a:rPr lang="ru-RU" dirty="0" smtClean="0"/>
              <a:t>Если даны два натуральных числа </a:t>
            </a:r>
            <a:r>
              <a:rPr lang="en-US" i="1" dirty="0" smtClean="0"/>
              <a:t>a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ru-RU" dirty="0" smtClean="0"/>
              <a:t>, причем </a:t>
            </a:r>
            <a:r>
              <a:rPr lang="en-US" i="1" dirty="0" smtClean="0"/>
              <a:t>p</a:t>
            </a:r>
            <a:r>
              <a:rPr lang="ru-RU" dirty="0" smtClean="0"/>
              <a:t> – простое число, то либо </a:t>
            </a:r>
            <a:r>
              <a:rPr lang="en-US" i="1" dirty="0" smtClean="0"/>
              <a:t>a</a:t>
            </a:r>
            <a:r>
              <a:rPr lang="ru-RU" dirty="0" smtClean="0"/>
              <a:t> делится на </a:t>
            </a:r>
            <a:r>
              <a:rPr lang="en-US" i="1" dirty="0" smtClean="0"/>
              <a:t>p</a:t>
            </a:r>
            <a:r>
              <a:rPr lang="ru-RU" dirty="0" smtClean="0"/>
              <a:t>, либо </a:t>
            </a:r>
            <a:r>
              <a:rPr lang="en-US" i="1" dirty="0" smtClean="0"/>
              <a:t>a</a:t>
            </a:r>
            <a:r>
              <a:rPr lang="ru-RU" dirty="0" smtClean="0"/>
              <a:t> и</a:t>
            </a:r>
            <a:r>
              <a:rPr lang="en-US" i="1" dirty="0" smtClean="0"/>
              <a:t> p</a:t>
            </a:r>
            <a:r>
              <a:rPr lang="ru-RU" i="1" dirty="0" smtClean="0"/>
              <a:t> </a:t>
            </a:r>
            <a:r>
              <a:rPr lang="ru-RU" dirty="0" smtClean="0"/>
              <a:t>– </a:t>
            </a:r>
            <a:r>
              <a:rPr lang="ru-RU" u="sng" dirty="0" smtClean="0"/>
              <a:t>взаимно простые числа.</a:t>
            </a:r>
            <a:endParaRPr lang="ru-RU" i="1" u="sng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36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u="sng" dirty="0"/>
              <a:t>Для нахождения </a:t>
            </a:r>
            <a:r>
              <a:rPr lang="ru-RU" sz="3200" i="1" u="sng" dirty="0">
                <a:solidFill>
                  <a:srgbClr val="C00000"/>
                </a:solidFill>
              </a:rPr>
              <a:t>НОД</a:t>
            </a:r>
            <a:r>
              <a:rPr lang="ru-RU" sz="3200" i="1" u="sng" dirty="0"/>
              <a:t> чисел а, Ь, с, </a:t>
            </a:r>
            <a:r>
              <a:rPr lang="ru-RU" sz="3200" i="1" u="sng" dirty="0" smtClean="0"/>
              <a:t>…:</a:t>
            </a:r>
          </a:p>
          <a:p>
            <a:endParaRPr lang="ru-RU" sz="3200" dirty="0"/>
          </a:p>
          <a:p>
            <a:r>
              <a:rPr lang="ru-RU" sz="3200" dirty="0"/>
              <a:t>1) выписывают разложения на простые множители чисел </a:t>
            </a:r>
            <a:r>
              <a:rPr lang="ru-RU" sz="3200" i="1" dirty="0"/>
              <a:t> а, Ь, с, .</a:t>
            </a:r>
            <a:r>
              <a:rPr lang="ru-RU" sz="3200" dirty="0"/>
              <a:t>..;</a:t>
            </a:r>
          </a:p>
          <a:p>
            <a:r>
              <a:rPr lang="ru-RU" sz="3200" dirty="0"/>
              <a:t>2) перечисляют все простые множители, входящие во все разложения;</a:t>
            </a:r>
          </a:p>
          <a:p>
            <a:r>
              <a:rPr lang="ru-RU" sz="3200" dirty="0"/>
              <a:t>3) каждый из перечисленных множителей возводят в минимальную степень, с которой этот множитель входит в разложения.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936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66529" y="260647"/>
            <a:ext cx="8229600" cy="5937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</a:rPr>
              <a:t>№ 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endParaRPr lang="ru-RU" sz="2400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ru-RU" sz="2400" dirty="0" smtClean="0"/>
              <a:t>Найти наибольший общий делитель чисел 48, 60, 72.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i="1" u="sng" dirty="0" smtClean="0"/>
              <a:t>Решение:</a:t>
            </a:r>
          </a:p>
          <a:p>
            <a:pPr marL="0" indent="0">
              <a:buFont typeface="Arial" pitchFamily="34" charset="0"/>
              <a:buNone/>
            </a:pPr>
            <a:endParaRPr lang="ru-RU" i="1" u="sng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32547"/>
              </p:ext>
            </p:extLst>
          </p:nvPr>
        </p:nvGraphicFramePr>
        <p:xfrm>
          <a:off x="467544" y="1700808"/>
          <a:ext cx="1080120" cy="383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  <a:gridCol w="576064"/>
              </a:tblGrid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11198"/>
              </p:ext>
            </p:extLst>
          </p:nvPr>
        </p:nvGraphicFramePr>
        <p:xfrm>
          <a:off x="1763688" y="1772816"/>
          <a:ext cx="1103784" cy="3024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1892"/>
                <a:gridCol w="551892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60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153500"/>
              </p:ext>
            </p:extLst>
          </p:nvPr>
        </p:nvGraphicFramePr>
        <p:xfrm>
          <a:off x="3059832" y="1700808"/>
          <a:ext cx="1319808" cy="3520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9904"/>
                <a:gridCol w="659904"/>
              </a:tblGrid>
              <a:tr h="576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01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355976" y="1556792"/>
                <a:ext cx="4572000" cy="197060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latin typeface="Cambria Math"/>
                        </a:rPr>
                        <m:t>48=2</m:t>
                      </m:r>
                      <m:r>
                        <a:rPr lang="ru-RU" sz="2400" i="1">
                          <a:latin typeface="Cambria Math"/>
                          <a:ea typeface="Cambria Math"/>
                        </a:rPr>
                        <m:t>∙2∙2∙2∙3=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sz="2400" i="1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ru-RU" sz="2400" i="1">
                          <a:latin typeface="Cambria Math"/>
                          <a:ea typeface="Cambria Math"/>
                        </a:rPr>
                        <m:t>∙3</m:t>
                      </m:r>
                    </m:oMath>
                  </m:oMathPara>
                </a14:m>
                <a:endParaRPr lang="ru-RU" sz="2400" i="1" dirty="0" smtClean="0">
                  <a:latin typeface="Cambria Math"/>
                  <a:ea typeface="Cambria Math"/>
                </a:endParaRPr>
              </a:p>
              <a:p>
                <a:endParaRPr lang="ru-RU" sz="24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/>
                        </a:rPr>
                        <m:t>60=2</m:t>
                      </m:r>
                      <m:r>
                        <a:rPr lang="ru-RU" sz="2400" i="1">
                          <a:latin typeface="Cambria Math"/>
                          <a:ea typeface="Cambria Math"/>
                        </a:rPr>
                        <m:t>∙2∙3∙5=</m:t>
                      </m:r>
                      <m:sSup>
                        <m:sSupPr>
                          <m:ctrlPr>
                            <a:rPr lang="ru-RU" sz="24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latin typeface="Cambria Math"/>
                          <a:ea typeface="Cambria Math"/>
                        </a:rPr>
                        <m:t>∙3∙5</m:t>
                      </m:r>
                    </m:oMath>
                  </m:oMathPara>
                </a14:m>
                <a:endParaRPr lang="ru-RU" sz="2400" i="1" dirty="0" smtClean="0">
                  <a:latin typeface="Cambria Math"/>
                  <a:ea typeface="Cambria Math"/>
                </a:endParaRPr>
              </a:p>
              <a:p>
                <a:endParaRPr lang="ru-RU" sz="2400" i="1" dirty="0" smtClean="0">
                  <a:latin typeface="Cambria Math"/>
                </a:endParaRPr>
              </a:p>
              <a:p>
                <a:r>
                  <a:rPr lang="ru-RU" sz="2400" i="1" dirty="0">
                    <a:latin typeface="Cambria Math"/>
                  </a:rPr>
                  <a:t> </a:t>
                </a:r>
                <a:r>
                  <a:rPr lang="ru-RU" sz="2400" i="1" dirty="0" smtClean="0">
                    <a:latin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/>
                      </a:rPr>
                      <m:t>72=2</m:t>
                    </m:r>
                    <m:r>
                      <a:rPr lang="ru-RU" sz="2400" i="1">
                        <a:latin typeface="Cambria Math"/>
                        <a:ea typeface="Cambria Math"/>
                      </a:rPr>
                      <m:t>∙2∙2∙3∙3=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ru-RU" sz="2400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ru-R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ru-RU" sz="24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400" i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556792"/>
                <a:ext cx="4572000" cy="1970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11560" y="6013505"/>
                <a:ext cx="46299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i="1" dirty="0" smtClean="0">
                    <a:solidFill>
                      <a:srgbClr val="FF0000"/>
                    </a:solidFill>
                  </a:rPr>
                  <a:t>НОД </a:t>
                </a:r>
                <a:r>
                  <a:rPr lang="ru-RU" sz="2800" i="1" dirty="0">
                    <a:solidFill>
                      <a:srgbClr val="FF0000"/>
                    </a:solidFill>
                  </a:rPr>
                  <a:t>(48, 60, 72)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ru-RU" sz="2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ru-RU" sz="2800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ru-RU" sz="28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12</m:t>
                    </m:r>
                  </m:oMath>
                </a14:m>
                <a:endParaRPr lang="ru-RU" sz="28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6013505"/>
                <a:ext cx="4629985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632"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583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40966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НОК натуральных чисел </a:t>
            </a:r>
            <a:endParaRPr lang="ru-R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i="1" u="sng" dirty="0" smtClean="0"/>
                  <a:t>Оп</a:t>
                </a:r>
                <a:r>
                  <a:rPr lang="ru-RU" i="1" u="sng" dirty="0" smtClean="0"/>
                  <a:t>ределение. </a:t>
                </a:r>
                <a:r>
                  <a:rPr lang="ru-RU" dirty="0" smtClean="0">
                    <a:solidFill>
                      <a:schemeClr val="tx2">
                        <a:lumMod val="75000"/>
                      </a:schemeClr>
                    </a:solidFill>
                  </a:rPr>
                  <a:t>Наименьшим </a:t>
                </a:r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</a:rPr>
                  <a:t>общим кратным </a:t>
                </a:r>
                <a:r>
                  <a:rPr lang="ru-RU" dirty="0"/>
                  <a:t>(НОК) </a:t>
                </a:r>
                <a:r>
                  <a:rPr lang="ru-RU" dirty="0" smtClean="0"/>
                  <a:t>натуральных </a:t>
                </a:r>
                <a:r>
                  <a:rPr lang="ru-RU" dirty="0"/>
                  <a:t>чисел </a:t>
                </a:r>
                <a:r>
                  <a:rPr lang="ru-RU" i="1" dirty="0" smtClean="0"/>
                  <a:t>а, </a:t>
                </a:r>
                <a:r>
                  <a:rPr lang="ru-RU" i="1" dirty="0"/>
                  <a:t>Ь, </a:t>
                </a:r>
                <a:r>
                  <a:rPr lang="ru-RU" i="1" dirty="0" smtClean="0"/>
                  <a:t>с</a:t>
                </a:r>
                <a:r>
                  <a:rPr lang="ru-RU" dirty="0" smtClean="0"/>
                  <a:t>, </a:t>
                </a:r>
                <a:r>
                  <a:rPr lang="ru-RU" dirty="0"/>
                  <a:t>... называется </a:t>
                </a:r>
                <a:r>
                  <a:rPr lang="ru-RU" dirty="0" smtClean="0"/>
                  <a:t>наименьшее натуральное число</a:t>
                </a:r>
                <a:r>
                  <a:rPr lang="ru-RU" dirty="0"/>
                  <a:t>, которое </a:t>
                </a:r>
                <a:r>
                  <a:rPr lang="ru-RU" dirty="0" smtClean="0"/>
                  <a:t>нацело делится </a:t>
                </a:r>
                <a:r>
                  <a:rPr lang="ru-RU" dirty="0"/>
                  <a:t>на эти </a:t>
                </a:r>
                <a:r>
                  <a:rPr lang="ru-RU" dirty="0" smtClean="0"/>
                  <a:t>числа </a:t>
                </a:r>
                <a:r>
                  <a:rPr lang="ru-RU" i="1" dirty="0"/>
                  <a:t>а, Ь, </a:t>
                </a:r>
                <a:r>
                  <a:rPr lang="ru-RU" i="1" dirty="0" smtClean="0"/>
                  <a:t>с</a:t>
                </a:r>
                <a:r>
                  <a:rPr lang="ru-RU" dirty="0" smtClean="0"/>
                  <a:t>,...</a:t>
                </a:r>
              </a:p>
              <a:p>
                <a:pPr marL="0" indent="0">
                  <a:buNone/>
                </a:pPr>
                <a:endParaRPr lang="ru-RU" sz="1400" dirty="0" smtClean="0"/>
              </a:p>
              <a:p>
                <a:pPr marL="0" indent="0">
                  <a:buNone/>
                </a:pPr>
                <a:r>
                  <a:rPr lang="ru-RU" i="1" u="sng" dirty="0" smtClean="0"/>
                  <a:t>Теорема.</a:t>
                </a:r>
                <a:r>
                  <a:rPr lang="ru-RU" i="1" dirty="0" smtClean="0"/>
                  <a:t>  </a:t>
                </a:r>
                <a:r>
                  <a:rPr lang="ru-RU" dirty="0" smtClean="0"/>
                  <a:t>Для любых натуральных чисел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 </a:t>
                </a:r>
                <a:r>
                  <a:rPr lang="ru-RU" dirty="0" smtClean="0"/>
                  <a:t>и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 справедливо равенство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НОД 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∙НОК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𝑎𝑏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i="1" u="sng" dirty="0" smtClean="0"/>
                  <a:t>Следствие</a:t>
                </a:r>
                <a:r>
                  <a:rPr lang="ru-RU" u="sng" dirty="0" smtClean="0"/>
                  <a:t>. </a:t>
                </a:r>
                <a:r>
                  <a:rPr lang="ru-RU" dirty="0" smtClean="0"/>
                  <a:t> Если числа </a:t>
                </a:r>
                <a:r>
                  <a:rPr lang="en-US" i="1" dirty="0" smtClean="0"/>
                  <a:t>a </a:t>
                </a:r>
                <a:r>
                  <a:rPr lang="ru-RU" dirty="0" smtClean="0"/>
                  <a:t>и</a:t>
                </a:r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i="1" dirty="0" smtClean="0"/>
                  <a:t> </a:t>
                </a:r>
                <a:r>
                  <a:rPr lang="ru-RU" dirty="0" smtClean="0"/>
                  <a:t>взаимно простые, то НОК(</a:t>
                </a:r>
                <a:r>
                  <a:rPr lang="en-US" i="1" dirty="0" smtClean="0"/>
                  <a:t>a, b</a:t>
                </a:r>
                <a:r>
                  <a:rPr lang="en-US" dirty="0" smtClean="0"/>
                  <a:t>) = </a:t>
                </a:r>
                <a:r>
                  <a:rPr lang="en-US" i="1" dirty="0" err="1" smtClean="0"/>
                  <a:t>ab</a:t>
                </a:r>
                <a:r>
                  <a:rPr lang="ru-RU" dirty="0"/>
                  <a:t>.</a:t>
                </a:r>
                <a:endParaRPr lang="ru-RU" i="1" u="sng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1852" t="-1563" r="-2667" b="-1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3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u="sng" dirty="0"/>
              <a:t>Для нахождения </a:t>
            </a:r>
            <a:r>
              <a:rPr lang="ru-RU" sz="2800" i="1" u="sng" dirty="0">
                <a:solidFill>
                  <a:srgbClr val="C00000"/>
                </a:solidFill>
              </a:rPr>
              <a:t>НОК</a:t>
            </a:r>
            <a:r>
              <a:rPr lang="ru-RU" sz="2800" i="1" u="sng" dirty="0"/>
              <a:t> Чисел а, Ь, с</a:t>
            </a:r>
            <a:r>
              <a:rPr lang="ru-RU" sz="2800" i="1" u="sng" dirty="0" smtClean="0"/>
              <a:t>,...:</a:t>
            </a:r>
          </a:p>
          <a:p>
            <a:endParaRPr lang="ru-RU" sz="2800" dirty="0"/>
          </a:p>
          <a:p>
            <a:r>
              <a:rPr lang="ru-RU" sz="2800" dirty="0"/>
              <a:t>1) выписывают разложения на простые множители чисел </a:t>
            </a:r>
            <a:r>
              <a:rPr lang="ru-RU" sz="2800" i="1" dirty="0"/>
              <a:t>а, Ь, с</a:t>
            </a:r>
            <a:r>
              <a:rPr lang="ru-RU" sz="2800" dirty="0"/>
              <a:t>,...;</a:t>
            </a:r>
          </a:p>
          <a:p>
            <a:r>
              <a:rPr lang="ru-RU" sz="2800" dirty="0"/>
              <a:t>2) перечисляют все простые множители, входящие хотя бы в одно из этих разложений;</a:t>
            </a:r>
          </a:p>
          <a:p>
            <a:r>
              <a:rPr lang="ru-RU" sz="2800" dirty="0"/>
              <a:t>3) каждый из перечисленных множителей возводят в максимальную степень, с которой этот множитель входит в разложения;</a:t>
            </a:r>
          </a:p>
          <a:p>
            <a:r>
              <a:rPr lang="ru-RU" sz="2800" dirty="0"/>
              <a:t>4) произведение полученных степеней простых множителей дает </a:t>
            </a:r>
            <a:r>
              <a:rPr lang="ru-RU" sz="2800" dirty="0">
                <a:solidFill>
                  <a:srgbClr val="C00000"/>
                </a:solidFill>
              </a:rPr>
              <a:t>НОК</a:t>
            </a:r>
            <a:r>
              <a:rPr lang="ru-RU" sz="2800" dirty="0"/>
              <a:t> чисел </a:t>
            </a:r>
            <a:r>
              <a:rPr lang="ru-RU" sz="2800" i="1" dirty="0"/>
              <a:t>а, Ь, с, 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263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332656"/>
                <a:ext cx="8640960" cy="6408712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u="sng" dirty="0" smtClean="0">
                    <a:solidFill>
                      <a:schemeClr val="tx2">
                        <a:lumMod val="75000"/>
                      </a:schemeClr>
                    </a:solidFill>
                  </a:rPr>
                  <a:t>№ </a:t>
                </a:r>
                <a:r>
                  <a:rPr lang="ru-RU" u="sng" dirty="0" smtClean="0">
                    <a:solidFill>
                      <a:schemeClr val="tx2">
                        <a:lumMod val="75000"/>
                      </a:schemeClr>
                    </a:solidFill>
                  </a:rPr>
                  <a:t>7</a:t>
                </a:r>
                <a:endParaRPr lang="ru-RU" u="sng" dirty="0" smtClean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800" dirty="0"/>
                  <a:t>Найти наименьшее общее кратное чисел 48, 60, </a:t>
                </a:r>
                <a:r>
                  <a:rPr lang="ru-RU" sz="2800" dirty="0" smtClean="0"/>
                  <a:t>72.</a:t>
                </a:r>
              </a:p>
              <a:p>
                <a:pPr marL="0" indent="0">
                  <a:buNone/>
                </a:pPr>
                <a:r>
                  <a:rPr lang="ru-RU" sz="2600" i="1" u="sng" dirty="0" smtClean="0"/>
                  <a:t>Решение:</a:t>
                </a:r>
              </a:p>
              <a:p>
                <a:pPr marL="0" indent="0">
                  <a:buNone/>
                </a:pPr>
                <a:r>
                  <a:rPr lang="ru-RU" i="1" dirty="0"/>
                  <a:t>	</a:t>
                </a:r>
                <a:r>
                  <a:rPr lang="ru-RU" i="1" dirty="0" smtClean="0"/>
                  <a:t>				</a:t>
                </a:r>
              </a:p>
              <a:p>
                <a:pPr marL="0" indent="0">
                  <a:buNone/>
                </a:pPr>
                <a:r>
                  <a:rPr lang="ru-RU" sz="2400" b="0" i="1" dirty="0"/>
                  <a:t>	</a:t>
                </a:r>
                <a:r>
                  <a:rPr lang="ru-RU" sz="2400" b="0" i="1" dirty="0" smtClean="0"/>
                  <a:t>				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</a:rPr>
                      <m:t>48=2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∙2∙2∙2∙3=</m:t>
                    </m:r>
                    <m:sSup>
                      <m:sSupPr>
                        <m:ctrlPr>
                          <a:rPr lang="ru-RU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∙3</m:t>
                    </m:r>
                  </m:oMath>
                </a14:m>
                <a:endParaRPr lang="ru-RU" sz="2400" b="0" i="1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sz="3600" i="1" dirty="0" smtClean="0"/>
                  <a:t>					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</a:rPr>
                      <m:t>60=2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∙2∙3∙5=</m:t>
                    </m:r>
                    <m:sSup>
                      <m:sSupPr>
                        <m:ctrlPr>
                          <a:rPr lang="ru-RU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∙3∙5</m:t>
                    </m:r>
                  </m:oMath>
                </a14:m>
                <a:endParaRPr lang="ru-RU" sz="2400" b="0" i="1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sz="3600" i="1" dirty="0" smtClean="0"/>
                  <a:t>					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</a:rPr>
                      <m:t>72=2</m:t>
                    </m:r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∙2∙2∙3∙3=</m:t>
                    </m:r>
                    <m:sSup>
                      <m:sSupPr>
                        <m:ctrlPr>
                          <a:rPr lang="ru-RU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ru-RU" sz="24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ru-RU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ru-RU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i="1" dirty="0" smtClean="0"/>
              </a:p>
              <a:p>
                <a:pPr marL="0" indent="0">
                  <a:buNone/>
                </a:pPr>
                <a:endParaRPr lang="ru-RU" i="1" dirty="0"/>
              </a:p>
              <a:p>
                <a:pPr marL="0" indent="0">
                  <a:buNone/>
                </a:pPr>
                <a:r>
                  <a:rPr lang="ru-RU" i="1" dirty="0" smtClean="0"/>
                  <a:t>					</a:t>
                </a:r>
              </a:p>
              <a:p>
                <a:pPr marL="0" indent="0">
                  <a:buNone/>
                </a:pPr>
                <a:endParaRPr lang="ru-RU" i="1" dirty="0"/>
              </a:p>
              <a:p>
                <a:pPr marL="0" indent="0">
                  <a:buNone/>
                </a:pPr>
                <a:endParaRPr lang="ru-RU" i="1" dirty="0" smtClean="0"/>
              </a:p>
              <a:p>
                <a:pPr marL="0" indent="0">
                  <a:buNone/>
                </a:pPr>
                <a:r>
                  <a:rPr lang="ru-RU" i="1" dirty="0" smtClean="0">
                    <a:solidFill>
                      <a:srgbClr val="FF0000"/>
                    </a:solidFill>
                  </a:rPr>
                  <a:t>НОК (48, 60, 72)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ru-RU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e>
                      <m:sup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ru-RU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5=720</m:t>
                    </m:r>
                  </m:oMath>
                </a14:m>
                <a:endParaRPr lang="ru-RU" i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332656"/>
                <a:ext cx="8640960" cy="6408712"/>
              </a:xfrm>
              <a:blipFill rotWithShape="1">
                <a:blip r:embed="rId3"/>
                <a:stretch>
                  <a:fillRect l="-1835" t="-1998" b="-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954359"/>
              </p:ext>
            </p:extLst>
          </p:nvPr>
        </p:nvGraphicFramePr>
        <p:xfrm>
          <a:off x="467544" y="2132856"/>
          <a:ext cx="1080120" cy="383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  <a:gridCol w="576064"/>
              </a:tblGrid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48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24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87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11893"/>
              </p:ext>
            </p:extLst>
          </p:nvPr>
        </p:nvGraphicFramePr>
        <p:xfrm>
          <a:off x="1763688" y="2204864"/>
          <a:ext cx="1103784" cy="3024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1892"/>
                <a:gridCol w="551892"/>
              </a:tblGrid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60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92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968095"/>
              </p:ext>
            </p:extLst>
          </p:nvPr>
        </p:nvGraphicFramePr>
        <p:xfrm>
          <a:off x="3059832" y="2132856"/>
          <a:ext cx="1319808" cy="35203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9904"/>
                <a:gridCol w="659904"/>
              </a:tblGrid>
              <a:tr h="576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72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601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26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23312" cy="6009531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sz="2400" dirty="0" smtClean="0"/>
              <a:t>56232</a:t>
            </a:r>
            <a:r>
              <a:rPr lang="ru-RU" sz="2400" u="sng" dirty="0" smtClean="0"/>
              <a:t>0</a:t>
            </a:r>
            <a:r>
              <a:rPr lang="ru-RU" sz="2400" dirty="0" smtClean="0"/>
              <a:t> – четное, значит делится без остатка на 2;</a:t>
            </a:r>
          </a:p>
          <a:p>
            <a:pPr marL="514350" indent="-514350">
              <a:buAutoNum type="arabicParenR"/>
            </a:pPr>
            <a:r>
              <a:rPr lang="ru-RU" sz="2400" dirty="0"/>
              <a:t>5</a:t>
            </a:r>
            <a:r>
              <a:rPr lang="ru-RU" sz="2400" dirty="0" smtClean="0"/>
              <a:t> + 6 + 2 + 3 + 2 + 0 = 18, 18 делится на 3 и на 9, значит 562320 делится на 3 и на 9;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5623</a:t>
            </a:r>
            <a:r>
              <a:rPr lang="ru-RU" sz="2400" u="sng" dirty="0" smtClean="0"/>
              <a:t>20</a:t>
            </a:r>
            <a:r>
              <a:rPr lang="ru-RU" sz="2400" dirty="0" smtClean="0"/>
              <a:t> – две последние цифры образуют число 20, которое делится на 4, значит 562 320 делится на 4;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56232</a:t>
            </a:r>
            <a:r>
              <a:rPr lang="ru-RU" sz="2400" u="sng" dirty="0" smtClean="0"/>
              <a:t>0</a:t>
            </a:r>
            <a:r>
              <a:rPr lang="ru-RU" sz="2400" dirty="0" smtClean="0"/>
              <a:t> – оканчивается на 0, значит 562320 делится на 5 и на 10;</a:t>
            </a:r>
          </a:p>
          <a:p>
            <a:pPr marL="514350" indent="-514350">
              <a:buAutoNum type="arabicParenR"/>
            </a:pPr>
            <a:r>
              <a:rPr lang="ru-RU" sz="2400" dirty="0"/>
              <a:t>Т</a:t>
            </a:r>
            <a:r>
              <a:rPr lang="ru-RU" sz="2400" dirty="0" smtClean="0"/>
              <a:t>.к. 562320 делится на 2 и на 3, а числа 2 и 3 – взаимно простые, то 562320 </a:t>
            </a:r>
            <a:r>
              <a:rPr lang="ru-RU" sz="2400" dirty="0"/>
              <a:t>делится на </a:t>
            </a:r>
            <a:r>
              <a:rPr lang="ru-RU" sz="2400" dirty="0" smtClean="0"/>
              <a:t>произведение 2 и 3, т.е. на 6;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562</a:t>
            </a:r>
            <a:r>
              <a:rPr lang="ru-RU" sz="2400" u="sng" dirty="0" smtClean="0"/>
              <a:t>320</a:t>
            </a:r>
            <a:r>
              <a:rPr lang="ru-RU" sz="2400" dirty="0" smtClean="0"/>
              <a:t> – три последние цифры образуют число 320, которое делится на 8, значит 562320 делится на 8;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Т.к. 562320 делится на 3 и 5 (3 и 5 – взаимно простые), то 562320 делится на 15;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Т.к. 562320 делится на 2 и 9 (2 и 9 – взаимно простые), то 562320 делится на 18;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Т.к. 562320 делится на 4 и 5 (4 и 5 – взаимно простые), то 562320 делится на 20.</a:t>
            </a:r>
          </a:p>
          <a:p>
            <a:pPr marL="514350" indent="-514350">
              <a:buAutoNum type="arabicParenR"/>
            </a:pPr>
            <a:endParaRPr lang="ru-RU" sz="2400" dirty="0" smtClean="0"/>
          </a:p>
          <a:p>
            <a:pPr marL="514350" indent="-514350">
              <a:buAutoNum type="arabicParenR"/>
            </a:pPr>
            <a:endParaRPr lang="ru-RU" sz="2400" dirty="0" smtClean="0"/>
          </a:p>
          <a:p>
            <a:pPr marL="514350" indent="-514350">
              <a:buAutoNum type="arabicParenR"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524328" y="6021288"/>
            <a:ext cx="720080" cy="576064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3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Если найдется хотя бы один делитель числа 87 516 540 321, отличный от 1 и самого этого числа, то 87 516 540 321 – составное.</a:t>
            </a:r>
          </a:p>
          <a:p>
            <a:pPr marL="0" indent="0">
              <a:buNone/>
            </a:pPr>
            <a:r>
              <a:rPr lang="ru-RU" dirty="0" smtClean="0"/>
              <a:t>8 + 7 + 5 + 1 + 6 + 5 + 4 + 0 + 3 + 2 + 1 = 42</a:t>
            </a:r>
          </a:p>
          <a:p>
            <a:pPr marL="0" indent="0">
              <a:buNone/>
            </a:pPr>
            <a:r>
              <a:rPr lang="ru-RU" dirty="0" smtClean="0"/>
              <a:t>42 делится на 3, значит и число </a:t>
            </a:r>
          </a:p>
          <a:p>
            <a:pPr marL="0" indent="0">
              <a:buNone/>
            </a:pPr>
            <a:r>
              <a:rPr lang="ru-RU" dirty="0" smtClean="0"/>
              <a:t>87 516 540 321 делится на 3, а значит заданное число является составным.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524328" y="6021288"/>
            <a:ext cx="720080" cy="576064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2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260648"/>
                <a:ext cx="8964488" cy="586551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ru-RU" b="0" dirty="0" smtClean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=32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+12=8∙4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+(8∙1+4)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ru-RU" dirty="0" smtClean="0"/>
              </a:p>
              <a:p>
                <a:pPr marL="0" indent="0" algn="ctr">
                  <a:buNone/>
                </a:pPr>
                <a:endParaRPr lang="ru-RU" dirty="0"/>
              </a:p>
              <a:p>
                <a:pPr marL="0" indent="0" algn="r">
                  <a:buNone/>
                </a:pPr>
                <a:r>
                  <a:rPr lang="ru-RU" dirty="0" smtClean="0"/>
                  <a:t>Ответ: 4.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60648"/>
                <a:ext cx="8964488" cy="5865515"/>
              </a:xfrm>
              <a:blipFill rotWithShape="1">
                <a:blip r:embed="rId2"/>
                <a:stretch>
                  <a:fillRect r="-1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Группа 19"/>
          <p:cNvGrpSpPr/>
          <p:nvPr/>
        </p:nvGrpSpPr>
        <p:grpSpPr>
          <a:xfrm>
            <a:off x="3419872" y="1844824"/>
            <a:ext cx="3024336" cy="720080"/>
            <a:chOff x="3419872" y="1844824"/>
            <a:chExt cx="3024336" cy="720080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3419872" y="1844824"/>
              <a:ext cx="504056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5580112" y="1844824"/>
              <a:ext cx="864096" cy="0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flipV="1">
              <a:off x="6012160" y="1844824"/>
              <a:ext cx="0" cy="720080"/>
            </a:xfrm>
            <a:prstGeom prst="straightConnector1">
              <a:avLst/>
            </a:prstGeom>
            <a:ln w="28575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Соединительная линия уступом 17"/>
            <p:cNvCxnSpPr/>
            <p:nvPr/>
          </p:nvCxnSpPr>
          <p:spPr>
            <a:xfrm>
              <a:off x="3671900" y="1844824"/>
              <a:ext cx="2340260" cy="720080"/>
            </a:xfrm>
            <a:prstGeom prst="bentConnector3">
              <a:avLst>
                <a:gd name="adj1" fmla="val 694"/>
              </a:avLst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4559424" y="1878360"/>
            <a:ext cx="4104456" cy="1190600"/>
            <a:chOff x="4572000" y="1878360"/>
            <a:chExt cx="4104456" cy="1190600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4572000" y="1878360"/>
              <a:ext cx="58444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7092280" y="1878360"/>
              <a:ext cx="15841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V="1">
              <a:off x="8028384" y="1878360"/>
              <a:ext cx="0" cy="119060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Соединительная линия уступом 24"/>
            <p:cNvCxnSpPr/>
            <p:nvPr/>
          </p:nvCxnSpPr>
          <p:spPr>
            <a:xfrm>
              <a:off x="4904420" y="1878360"/>
              <a:ext cx="3123964" cy="1190600"/>
            </a:xfrm>
            <a:prstGeom prst="bentConnector3">
              <a:avLst>
                <a:gd name="adj1" fmla="val -526"/>
              </a:avLst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Управляющая кнопка: возврат 34">
            <a:hlinkClick r:id="rId3" action="ppaction://hlinksldjump" highlightClick="1"/>
          </p:cNvPr>
          <p:cNvSpPr/>
          <p:nvPr/>
        </p:nvSpPr>
        <p:spPr>
          <a:xfrm>
            <a:off x="7524328" y="6021288"/>
            <a:ext cx="720080" cy="576064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i="1" u="sng" dirty="0" smtClean="0"/>
              <a:t>Определение</a:t>
            </a:r>
            <a:r>
              <a:rPr lang="ru-RU" dirty="0" smtClean="0"/>
              <a:t>. Пусть даны два натуральных числа </a:t>
            </a:r>
            <a:r>
              <a:rPr lang="ru-RU" i="1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 и </a:t>
            </a:r>
            <a:r>
              <a:rPr lang="en-US" i="1" dirty="0" smtClean="0">
                <a:solidFill>
                  <a:srgbClr val="C00000"/>
                </a:solidFill>
              </a:rPr>
              <a:t>b</a:t>
            </a:r>
            <a:r>
              <a:rPr lang="ru-RU" dirty="0" smtClean="0"/>
              <a:t>. Если существует такое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ru-RU" dirty="0" smtClean="0"/>
              <a:t>, что выполняется равенство </a:t>
            </a:r>
          </a:p>
          <a:p>
            <a:pPr marL="0" indent="0" algn="ctr">
              <a:buNone/>
            </a:pPr>
            <a:r>
              <a:rPr lang="en-US" sz="4800" i="1" dirty="0" smtClean="0"/>
              <a:t>a= </a:t>
            </a:r>
            <a:r>
              <a:rPr lang="en-US" sz="4800" i="1" dirty="0" err="1" smtClean="0"/>
              <a:t>bq</a:t>
            </a:r>
            <a:r>
              <a:rPr lang="ru-RU" sz="4800" i="1" dirty="0" smtClean="0"/>
              <a:t>,</a:t>
            </a:r>
          </a:p>
          <a:p>
            <a:pPr marL="0" indent="0">
              <a:buNone/>
            </a:pPr>
            <a:r>
              <a:rPr lang="ru-RU" dirty="0"/>
              <a:t>т</a:t>
            </a:r>
            <a:r>
              <a:rPr lang="ru-RU" dirty="0" smtClean="0"/>
              <a:t>о говорят, что число 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</a:t>
            </a:r>
            <a:r>
              <a:rPr lang="ru-RU" dirty="0" smtClean="0"/>
              <a:t>делится на число</a:t>
            </a:r>
            <a:r>
              <a:rPr lang="ru-RU" i="1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b</a:t>
            </a:r>
            <a:r>
              <a:rPr lang="ru-RU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51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36202"/>
                <a:ext cx="8784976" cy="67217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=16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</a:rPr>
                        <m:t>=16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/>
                  <a:t>	 </a:t>
                </a:r>
                <a:r>
                  <a:rPr lang="en-US" dirty="0" smtClean="0"/>
                  <a:t>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=16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16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+8</m:t>
                    </m:r>
                    <m:r>
                      <a:rPr lang="en-US" i="1">
                        <a:latin typeface="Cambria Math"/>
                      </a:rPr>
                      <m:t>+8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</a:rPr>
                        <m:t>=16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16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+8</m:t>
                      </m:r>
                      <m:r>
                        <a:rPr lang="en-US" i="1">
                          <a:latin typeface="Cambria Math"/>
                        </a:rPr>
                        <m:t>+8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=16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+16=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16(</m:t>
                          </m:r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+1)+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  <m:r>
                        <a:rPr lang="ru-RU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en-US" i="1">
                          <a:latin typeface="Cambria Math"/>
                        </a:rPr>
                        <m:t>=16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</a:rPr>
                        <m:t>=16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+8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 </a:t>
                </a: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=16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16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+8</m:t>
                    </m:r>
                    <m:r>
                      <a:rPr lang="ru-RU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8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𝑛</m:t>
                      </m:r>
                      <m:r>
                        <a:rPr lang="ru-RU" b="0" i="1" smtClean="0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</a:rPr>
                        <m:t>=16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16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+8</m:t>
                      </m:r>
                      <m:r>
                        <a:rPr lang="ru-RU" b="0" i="1" smtClean="0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8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=16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ru-RU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</m:t>
                      </m:r>
                      <m:r>
                        <a:rPr lang="ru-RU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36202"/>
                <a:ext cx="8784976" cy="672179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Группа 16"/>
          <p:cNvGrpSpPr/>
          <p:nvPr/>
        </p:nvGrpSpPr>
        <p:grpSpPr>
          <a:xfrm>
            <a:off x="1907704" y="488166"/>
            <a:ext cx="5832648" cy="708586"/>
            <a:chOff x="1907704" y="488166"/>
            <a:chExt cx="5832648" cy="70858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907704" y="1196752"/>
              <a:ext cx="583264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" name="Группа 9"/>
            <p:cNvGrpSpPr/>
            <p:nvPr/>
          </p:nvGrpSpPr>
          <p:grpSpPr>
            <a:xfrm>
              <a:off x="3040021" y="488166"/>
              <a:ext cx="288032" cy="283840"/>
              <a:chOff x="2339752" y="1993032"/>
              <a:chExt cx="576064" cy="567680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339752" y="2276872"/>
                <a:ext cx="576064" cy="0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2627784" y="1993032"/>
                <a:ext cx="0" cy="567680"/>
              </a:xfrm>
              <a:prstGeom prst="line">
                <a:avLst/>
              </a:prstGeom>
              <a:ln/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" name="Группа 15"/>
          <p:cNvGrpSpPr/>
          <p:nvPr/>
        </p:nvGrpSpPr>
        <p:grpSpPr>
          <a:xfrm>
            <a:off x="2123728" y="4365104"/>
            <a:ext cx="5832648" cy="576064"/>
            <a:chOff x="2123728" y="4365104"/>
            <a:chExt cx="5832648" cy="576064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>
              <a:off x="3102764" y="4365104"/>
              <a:ext cx="288032" cy="0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123728" y="4941168"/>
              <a:ext cx="583264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Управляющая кнопка: возврат 17">
            <a:hlinkClick r:id="rId3" action="ppaction://hlinksldjump" highlightClick="1"/>
          </p:cNvPr>
          <p:cNvSpPr/>
          <p:nvPr/>
        </p:nvSpPr>
        <p:spPr>
          <a:xfrm>
            <a:off x="7524328" y="6021288"/>
            <a:ext cx="720080" cy="576064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Разложить на простые множители число 7000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7000=7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</a:rPr>
                        <m:t>1000=7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=7∙</m:t>
                      </m:r>
                      <m:sSup>
                        <m:sSup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ru-RU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ru-RU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Группа 28"/>
          <p:cNvGrpSpPr/>
          <p:nvPr/>
        </p:nvGrpSpPr>
        <p:grpSpPr>
          <a:xfrm>
            <a:off x="2915816" y="2132856"/>
            <a:ext cx="2732112" cy="1017404"/>
            <a:chOff x="2915816" y="2132856"/>
            <a:chExt cx="2732112" cy="1017404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3131840" y="2132856"/>
              <a:ext cx="93610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endCxn id="11" idx="0"/>
            </p:cNvCxnSpPr>
            <p:nvPr/>
          </p:nvCxnSpPr>
          <p:spPr>
            <a:xfrm>
              <a:off x="3599892" y="2132856"/>
              <a:ext cx="0" cy="648072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915816" y="2780928"/>
                  <a:ext cx="1368152" cy="369332"/>
                </a:xfrm>
                <a:prstGeom prst="rect">
                  <a:avLst/>
                </a:prstGeom>
                <a:noFill/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b="0" i="1" smtClean="0">
                            <a:latin typeface="Cambria Math"/>
                          </a:rPr>
                          <m:t>10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∙10∙10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5816" y="2780928"/>
                  <a:ext cx="1368152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Прямая со стрелкой 19"/>
            <p:cNvCxnSpPr/>
            <p:nvPr/>
          </p:nvCxnSpPr>
          <p:spPr>
            <a:xfrm flipV="1">
              <a:off x="5364088" y="2132856"/>
              <a:ext cx="0" cy="832738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4283968" y="2965594"/>
              <a:ext cx="108012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5080248" y="2132856"/>
              <a:ext cx="567680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4572000" y="2132856"/>
            <a:ext cx="3168352" cy="2123172"/>
            <a:chOff x="2710610" y="2132856"/>
            <a:chExt cx="3168352" cy="212317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3131840" y="2132856"/>
              <a:ext cx="936104" cy="0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3723531" y="2132856"/>
              <a:ext cx="0" cy="1728192"/>
            </a:xfrm>
            <a:prstGeom prst="straightConnector1">
              <a:avLst/>
            </a:prstGeom>
            <a:ln w="1905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710610" y="3861048"/>
                  <a:ext cx="1620180" cy="394980"/>
                </a:xfrm>
                <a:prstGeom prst="rect">
                  <a:avLst/>
                </a:prstGeom>
                <a:noFill/>
                <a:ln w="19050">
                  <a:solidFill>
                    <a:schemeClr val="accent3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ru-RU" b="0" i="1" smtClean="0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ru-RU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/>
                              </a:rPr>
                              <m:t>(2</m:t>
                            </m:r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ru-RU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  <m:r>
                              <a:rPr lang="ru-RU" i="1">
                                <a:latin typeface="Cambria Math"/>
                                <a:ea typeface="Cambria Math"/>
                              </a:rPr>
                              <m:t>)</m:t>
                            </m:r>
                            <m:r>
                              <m:rPr>
                                <m:nor/>
                              </m:rPr>
                              <a:rPr lang="ru-RU" dirty="0"/>
                              <m:t> </m:t>
                            </m:r>
                          </m:e>
                          <m:sup>
                            <m:r>
                              <a:rPr lang="ru-RU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0610" y="3861048"/>
                  <a:ext cx="1620180" cy="39498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824"/>
                  </a:stretch>
                </a:blipFill>
                <a:ln w="19050">
                  <a:solidFill>
                    <a:schemeClr val="accent3">
                      <a:lumMod val="75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Прямая со стрелкой 33"/>
            <p:cNvCxnSpPr/>
            <p:nvPr/>
          </p:nvCxnSpPr>
          <p:spPr>
            <a:xfrm flipV="1">
              <a:off x="5364088" y="2132856"/>
              <a:ext cx="0" cy="1912858"/>
            </a:xfrm>
            <a:prstGeom prst="straightConnector1">
              <a:avLst/>
            </a:prstGeom>
            <a:ln w="1905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4330790" y="4045714"/>
              <a:ext cx="1033298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942858" y="2132856"/>
              <a:ext cx="936104" cy="0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Управляющая кнопка: возврат 54">
            <a:hlinkClick r:id="rId5" action="ppaction://hlinksldjump" highlightClick="1"/>
          </p:cNvPr>
          <p:cNvSpPr/>
          <p:nvPr/>
        </p:nvSpPr>
        <p:spPr>
          <a:xfrm>
            <a:off x="7524328" y="5629065"/>
            <a:ext cx="720080" cy="576064"/>
          </a:xfrm>
          <a:prstGeom prst="actionButtonRetur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1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1. </a:t>
            </a:r>
            <a:r>
              <a:rPr lang="ru-RU" sz="2800" dirty="0"/>
              <a:t> Алгебра.10 класс. Часть 1. Учебник. Профильный уровень. Мордкович А.Г., Семенов П. В</a:t>
            </a:r>
            <a:r>
              <a:rPr lang="ru-RU" sz="2800" dirty="0" smtClean="0"/>
              <a:t>.;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00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Свойства делимости:</a:t>
            </a:r>
            <a:endParaRPr lang="ru-RU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ru-RU" dirty="0" smtClean="0"/>
                  <a:t>Если </a:t>
                </a:r>
                <a:r>
                  <a:rPr lang="ru-RU" i="1" dirty="0" smtClean="0"/>
                  <a:t>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с</a:t>
                </a:r>
                <a:r>
                  <a:rPr lang="ru-RU" dirty="0" smtClean="0"/>
                  <a:t> и </a:t>
                </a:r>
                <a:r>
                  <a:rPr lang="ru-RU" i="1" dirty="0" smtClean="0"/>
                  <a:t>с</a:t>
                </a:r>
                <a:r>
                  <a:rPr lang="ru-RU" i="1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, то </a:t>
                </a:r>
                <a:r>
                  <a:rPr lang="en-US" i="1" dirty="0" smtClean="0"/>
                  <a:t>a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/>
                  <a:t>;</a:t>
                </a: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Если </a:t>
                </a:r>
                <a:r>
                  <a:rPr lang="ru-RU" i="1" dirty="0" smtClean="0"/>
                  <a:t>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 и </a:t>
                </a:r>
                <a:r>
                  <a:rPr lang="ru-RU" i="1" dirty="0" smtClean="0"/>
                  <a:t>с</a:t>
                </a:r>
                <a:r>
                  <a:rPr lang="ru-RU" i="1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, то </a:t>
                </a:r>
                <a:r>
                  <a:rPr lang="en-US" dirty="0" smtClean="0"/>
                  <a:t>(</a:t>
                </a:r>
                <a:r>
                  <a:rPr lang="en-US" i="1" dirty="0" err="1" smtClean="0"/>
                  <a:t>a+c</a:t>
                </a:r>
                <a:r>
                  <a:rPr lang="en-US" i="1" dirty="0" smtClean="0"/>
                  <a:t>)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i="1" dirty="0" smtClean="0"/>
                  <a:t>;</a:t>
                </a:r>
                <a:endParaRPr lang="en-US" i="1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Если </a:t>
                </a:r>
                <a:r>
                  <a:rPr lang="ru-RU" i="1" dirty="0" smtClean="0"/>
                  <a:t>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 и </a:t>
                </a:r>
                <a:r>
                  <a:rPr lang="ru-RU" i="1" dirty="0" smtClean="0"/>
                  <a:t>с</a:t>
                </a:r>
                <a:r>
                  <a:rPr lang="ru-RU" i="1" dirty="0" smtClean="0">
                    <a:ea typeface="Cambria Math"/>
                  </a:rPr>
                  <a:t> </a:t>
                </a:r>
                <a:r>
                  <a:rPr lang="ru-RU" i="1" u="sng" dirty="0" smtClean="0">
                    <a:ea typeface="Cambria Math"/>
                  </a:rPr>
                  <a:t>не делится</a:t>
                </a:r>
                <a:r>
                  <a:rPr lang="ru-RU" i="1" dirty="0" smtClean="0">
                    <a:ea typeface="Cambria Math"/>
                  </a:rPr>
                  <a:t> </a:t>
                </a:r>
                <a:r>
                  <a:rPr lang="ru-RU" dirty="0" smtClean="0">
                    <a:ea typeface="Cambria Math"/>
                  </a:rPr>
                  <a:t>на</a:t>
                </a:r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, то (</a:t>
                </a:r>
                <a:r>
                  <a:rPr lang="en-US" i="1" dirty="0" smtClean="0"/>
                  <a:t>a</a:t>
                </a:r>
                <a:r>
                  <a:rPr lang="ru-RU" i="1" dirty="0" smtClean="0"/>
                  <a:t>+с) </a:t>
                </a:r>
                <a:r>
                  <a:rPr lang="ru-RU" i="1" u="sng" dirty="0" smtClean="0"/>
                  <a:t>не делится</a:t>
                </a:r>
                <a:r>
                  <a:rPr lang="ru-RU" i="1" dirty="0" smtClean="0"/>
                  <a:t> </a:t>
                </a:r>
                <a:r>
                  <a:rPr lang="ru-RU" dirty="0" smtClean="0"/>
                  <a:t>на</a:t>
                </a:r>
                <a:r>
                  <a:rPr lang="en-US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i="1" dirty="0" smtClean="0"/>
                  <a:t>;</a:t>
                </a:r>
                <a:endParaRPr lang="en-US" i="1" dirty="0" smtClean="0"/>
              </a:p>
              <a:p>
                <a:pPr marL="514350" indent="-514350">
                  <a:buAutoNum type="arabicPeriod"/>
                </a:pPr>
                <a:r>
                  <a:rPr lang="ru-RU" dirty="0" smtClean="0"/>
                  <a:t>Если </a:t>
                </a:r>
                <a:r>
                  <a:rPr lang="ru-RU" i="1" dirty="0" smtClean="0"/>
                  <a:t>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 и </a:t>
                </a:r>
                <a:r>
                  <a:rPr lang="en-US" dirty="0" smtClean="0"/>
                  <a:t>(a+</a:t>
                </a:r>
                <a:r>
                  <a:rPr lang="ru-RU" i="1" dirty="0" smtClean="0"/>
                  <a:t>с</a:t>
                </a:r>
                <a:r>
                  <a:rPr lang="en-US" i="1" dirty="0">
                    <a:ea typeface="Cambria Math"/>
                  </a:rPr>
                  <a:t>)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, то </a:t>
                </a:r>
                <a:r>
                  <a:rPr lang="en-US" i="1" dirty="0"/>
                  <a:t>c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i="1" dirty="0" smtClean="0"/>
                  <a:t>;</a:t>
                </a:r>
                <a:endParaRPr lang="en-US" i="1" dirty="0" smtClean="0"/>
              </a:p>
              <a:p>
                <a:pPr marL="514350" indent="-514350">
                  <a:buFont typeface="Arial" pitchFamily="34" charset="0"/>
                  <a:buAutoNum type="arabicPeriod"/>
                </a:pPr>
                <a:r>
                  <a:rPr lang="ru-RU" dirty="0" smtClean="0"/>
                  <a:t>Если </a:t>
                </a:r>
                <a:r>
                  <a:rPr lang="ru-RU" i="1" dirty="0" smtClean="0"/>
                  <a:t>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en-US" i="1" baseline="-25000" dirty="0" smtClean="0"/>
                  <a:t>1</a:t>
                </a:r>
                <a:r>
                  <a:rPr lang="ru-RU" dirty="0" smtClean="0"/>
                  <a:t> и </a:t>
                </a:r>
                <a:r>
                  <a:rPr lang="ru-RU" i="1" dirty="0" smtClean="0"/>
                  <a:t>с</a:t>
                </a:r>
                <a:r>
                  <a:rPr lang="ru-RU" i="1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en-US" i="1" baseline="-25000" dirty="0"/>
                  <a:t>2</a:t>
                </a:r>
                <a:r>
                  <a:rPr lang="ru-RU" dirty="0" smtClean="0"/>
                  <a:t>, то </a:t>
                </a:r>
                <a:r>
                  <a:rPr lang="en-US" i="1" dirty="0" smtClean="0"/>
                  <a:t>ac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en-US" i="1" baseline="-25000" dirty="0" smtClean="0"/>
                  <a:t>1</a:t>
                </a:r>
                <a:r>
                  <a:rPr lang="en-US" i="1" dirty="0" smtClean="0"/>
                  <a:t>b</a:t>
                </a:r>
                <a:r>
                  <a:rPr lang="en-US" i="1" baseline="-25000" dirty="0" smtClean="0"/>
                  <a:t>2</a:t>
                </a:r>
                <a:r>
                  <a:rPr lang="ru-RU" i="1" dirty="0"/>
                  <a:t>;</a:t>
                </a:r>
                <a:endParaRPr lang="en-US" i="1" baseline="-25000" dirty="0" smtClean="0"/>
              </a:p>
              <a:p>
                <a:pPr marL="514350" indent="-514350">
                  <a:buFont typeface="Arial" pitchFamily="34" charset="0"/>
                  <a:buAutoNum type="arabicPeriod"/>
                </a:pPr>
                <a:r>
                  <a:rPr lang="ru-RU" dirty="0" smtClean="0"/>
                  <a:t>Если </a:t>
                </a:r>
                <a:r>
                  <a:rPr lang="ru-RU" i="1" dirty="0" smtClean="0"/>
                  <a:t>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 и </a:t>
                </a:r>
                <a:r>
                  <a:rPr lang="ru-RU" i="1" dirty="0" smtClean="0"/>
                  <a:t>с – </a:t>
                </a:r>
                <a:r>
                  <a:rPr lang="ru-RU" i="1" u="sng" dirty="0" smtClean="0"/>
                  <a:t>любое</a:t>
                </a:r>
                <a:r>
                  <a:rPr lang="ru-RU" i="1" dirty="0" smtClean="0"/>
                  <a:t> </a:t>
                </a:r>
                <a:r>
                  <a:rPr lang="ru-RU" i="1" u="sng" dirty="0" smtClean="0"/>
                  <a:t>натуральное</a:t>
                </a:r>
                <a:r>
                  <a:rPr lang="ru-RU" dirty="0" smtClean="0"/>
                  <a:t> число, то </a:t>
                </a:r>
                <a:r>
                  <a:rPr lang="en-US" i="1" dirty="0" smtClean="0"/>
                  <a:t>a</a:t>
                </a:r>
                <a:r>
                  <a:rPr lang="ru-RU" i="1" dirty="0" smtClean="0"/>
                  <a:t>с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i="1" dirty="0" smtClean="0"/>
                  <a:t> b</a:t>
                </a:r>
                <a:r>
                  <a:rPr lang="ru-RU" i="1" dirty="0" smtClean="0"/>
                  <a:t>с, если </a:t>
                </a:r>
                <a:r>
                  <a:rPr lang="en-US" i="1" dirty="0" smtClean="0"/>
                  <a:t>a</a:t>
                </a:r>
                <a:r>
                  <a:rPr lang="ru-RU" i="1" dirty="0" smtClean="0"/>
                  <a:t>с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i="1" dirty="0" smtClean="0"/>
                  <a:t> b</a:t>
                </a:r>
                <a:r>
                  <a:rPr lang="ru-RU" i="1" dirty="0" smtClean="0"/>
                  <a:t>с, то 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/>
                  <a:t>;</a:t>
                </a:r>
                <a:endParaRPr lang="en-US" dirty="0" smtClean="0"/>
              </a:p>
              <a:p>
                <a:pPr marL="514350" indent="-514350">
                  <a:buFont typeface="Arial" pitchFamily="34" charset="0"/>
                  <a:buAutoNum type="arabicPeriod"/>
                </a:pPr>
                <a:endParaRPr lang="en-US" i="1" baseline="-25000" dirty="0" smtClean="0"/>
              </a:p>
              <a:p>
                <a:pPr marL="514350" indent="-514350">
                  <a:buFont typeface="Arial" pitchFamily="34" charset="0"/>
                  <a:buAutoNum type="arabicPeriod"/>
                </a:pPr>
                <a:endParaRPr lang="en-US" i="1" dirty="0" smtClean="0"/>
              </a:p>
              <a:p>
                <a:pPr marL="514350" indent="-514350">
                  <a:buAutoNum type="arabicPeriod"/>
                </a:pPr>
                <a:endParaRPr lang="en-US" i="1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926" t="-1887" r="-593" b="-3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612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7. Если </a:t>
                </a:r>
                <a:r>
                  <a:rPr lang="ru-RU" i="1" dirty="0" smtClean="0"/>
                  <a:t>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 и </a:t>
                </a:r>
                <a:r>
                  <a:rPr lang="ru-RU" i="1" dirty="0" smtClean="0"/>
                  <a:t>с – </a:t>
                </a:r>
                <a:r>
                  <a:rPr lang="ru-RU" i="1" u="sng" dirty="0" smtClean="0"/>
                  <a:t>любое</a:t>
                </a:r>
                <a:r>
                  <a:rPr lang="ru-RU" i="1" dirty="0" smtClean="0"/>
                  <a:t> </a:t>
                </a:r>
                <a:r>
                  <a:rPr lang="ru-RU" i="1" u="sng" dirty="0" smtClean="0"/>
                  <a:t>натуральное</a:t>
                </a:r>
                <a:r>
                  <a:rPr lang="ru-RU" dirty="0" smtClean="0"/>
                  <a:t> число, то </a:t>
                </a:r>
                <a:r>
                  <a:rPr lang="en-US" i="1" dirty="0" smtClean="0"/>
                  <a:t>a</a:t>
                </a:r>
                <a:r>
                  <a:rPr lang="ru-RU" i="1" dirty="0" smtClean="0"/>
                  <a:t>с</a:t>
                </a:r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/>
                  <a:t>;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8. Если </a:t>
                </a:r>
                <a:r>
                  <a:rPr lang="ru-RU" i="1" dirty="0" smtClean="0"/>
                  <a:t>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 и </a:t>
                </a:r>
                <a:r>
                  <a:rPr lang="ru-RU" i="1" dirty="0" smtClean="0"/>
                  <a:t>с</a:t>
                </a:r>
                <a:r>
                  <a:rPr lang="ru-RU" i="1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ru-RU" i="1" dirty="0" smtClean="0"/>
                  <a:t>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, то для </a:t>
                </a:r>
                <a:r>
                  <a:rPr lang="ru-RU" i="1" dirty="0" smtClean="0"/>
                  <a:t>любых натуральных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</a:t>
                </a:r>
                <a:r>
                  <a:rPr lang="ru-RU" dirty="0" smtClean="0"/>
                  <a:t>и </a:t>
                </a:r>
                <a:r>
                  <a:rPr lang="en-US" i="1" dirty="0" smtClean="0"/>
                  <a:t>k</a:t>
                </a:r>
                <a:r>
                  <a:rPr lang="ru-RU" dirty="0" smtClean="0"/>
                  <a:t> справедливо соотношение </a:t>
                </a:r>
                <a:r>
                  <a:rPr lang="ru-RU" i="1" dirty="0" smtClean="0"/>
                  <a:t>(</a:t>
                </a:r>
                <a:r>
                  <a:rPr lang="en-US" i="1" dirty="0" err="1" smtClean="0"/>
                  <a:t>an+ck</a:t>
                </a:r>
                <a:r>
                  <a:rPr lang="en-US" i="1" dirty="0" smtClean="0"/>
                  <a:t>)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⋮</m:t>
                    </m:r>
                  </m:oMath>
                </a14:m>
                <a:r>
                  <a:rPr lang="en-US" i="1" dirty="0" smtClean="0"/>
                  <a:t>b</a:t>
                </a:r>
                <a:r>
                  <a:rPr lang="ru-RU" dirty="0" smtClean="0"/>
                  <a:t>;</a:t>
                </a:r>
              </a:p>
              <a:p>
                <a:pPr marL="0" indent="0">
                  <a:buNone/>
                </a:pPr>
                <a:r>
                  <a:rPr lang="ru-RU" dirty="0" smtClean="0"/>
                  <a:t>9. Среди </a:t>
                </a:r>
                <a:r>
                  <a:rPr lang="en-US" i="1" dirty="0" smtClean="0"/>
                  <a:t>n</a:t>
                </a:r>
                <a:r>
                  <a:rPr lang="ru-RU" dirty="0" smtClean="0"/>
                  <a:t> последовательно натуральных чисел одно и только одно делится на </a:t>
                </a:r>
                <a:r>
                  <a:rPr lang="en-US" i="1" dirty="0" smtClean="0"/>
                  <a:t>n</a:t>
                </a:r>
                <a:r>
                  <a:rPr lang="ru-RU" i="1" dirty="0" smtClean="0"/>
                  <a:t>.</a:t>
                </a:r>
                <a:endParaRPr lang="en-US" i="1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  <a:blipFill rotWithShape="1">
                <a:blip r:embed="rId2"/>
                <a:stretch>
                  <a:fillRect l="-1852" t="-1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000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954360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Основные признаки делимости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Число делится (без остатка или нацело) на число 2, если </a:t>
            </a:r>
            <a:r>
              <a:rPr lang="ru-RU" dirty="0"/>
              <a:t>е</a:t>
            </a:r>
            <a:r>
              <a:rPr lang="ru-RU" dirty="0" smtClean="0"/>
              <a:t>го последняя цифра четная или 0;</a:t>
            </a:r>
          </a:p>
          <a:p>
            <a:pPr marL="514350" indent="-514350">
              <a:buAutoNum type="arabicPeriod"/>
            </a:pPr>
            <a:r>
              <a:rPr lang="ru-RU" dirty="0" smtClean="0"/>
              <a:t>Число </a:t>
            </a:r>
            <a:r>
              <a:rPr lang="ru-RU" dirty="0"/>
              <a:t>делится </a:t>
            </a:r>
            <a:r>
              <a:rPr lang="ru-RU" dirty="0" smtClean="0"/>
              <a:t>на</a:t>
            </a:r>
            <a:r>
              <a:rPr lang="ru-RU" dirty="0"/>
              <a:t> </a:t>
            </a:r>
            <a:r>
              <a:rPr lang="ru-RU" dirty="0" smtClean="0"/>
              <a:t>число </a:t>
            </a:r>
            <a:r>
              <a:rPr lang="ru-RU" dirty="0"/>
              <a:t>3, если </a:t>
            </a:r>
            <a:r>
              <a:rPr lang="ru-RU" dirty="0" smtClean="0"/>
              <a:t>сумма его </a:t>
            </a:r>
            <a:r>
              <a:rPr lang="ru-RU" dirty="0"/>
              <a:t>цифр делится </a:t>
            </a:r>
            <a:r>
              <a:rPr lang="ru-RU" dirty="0" smtClean="0"/>
              <a:t>на 3;</a:t>
            </a:r>
          </a:p>
          <a:p>
            <a:pPr marL="514350" indent="-514350">
              <a:buAutoNum type="arabicPeriod"/>
            </a:pPr>
            <a:r>
              <a:rPr lang="ru-RU" dirty="0"/>
              <a:t>Число делится </a:t>
            </a:r>
            <a:r>
              <a:rPr lang="ru-RU" dirty="0" smtClean="0"/>
              <a:t>на </a:t>
            </a:r>
            <a:r>
              <a:rPr lang="ru-RU" dirty="0"/>
              <a:t>число 4, </a:t>
            </a:r>
            <a:r>
              <a:rPr lang="ru-RU" dirty="0" smtClean="0"/>
              <a:t>если</a:t>
            </a:r>
            <a:r>
              <a:rPr lang="ru-RU" dirty="0"/>
              <a:t> </a:t>
            </a:r>
            <a:r>
              <a:rPr lang="ru-RU" dirty="0" smtClean="0"/>
              <a:t>две </a:t>
            </a:r>
            <a:r>
              <a:rPr lang="ru-RU" dirty="0"/>
              <a:t>его последние цифры образуют число, </a:t>
            </a:r>
            <a:r>
              <a:rPr lang="ru-RU" dirty="0" smtClean="0"/>
              <a:t>которое </a:t>
            </a:r>
            <a:r>
              <a:rPr lang="ru-RU" dirty="0"/>
              <a:t>делится на 4, или являются нулями. </a:t>
            </a:r>
          </a:p>
        </p:txBody>
      </p:sp>
    </p:spTree>
    <p:extLst>
      <p:ext uri="{BB962C8B-B14F-4D97-AF65-F5344CB8AC3E}">
        <p14:creationId xmlns:p14="http://schemas.microsoft.com/office/powerpoint/2010/main" val="6666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4. Число делится на число 5, если его последняя цифра 0 или 5;</a:t>
            </a:r>
          </a:p>
          <a:p>
            <a:pPr marL="0" indent="0">
              <a:buNone/>
            </a:pPr>
            <a:r>
              <a:rPr lang="ru-RU" dirty="0" smtClean="0"/>
              <a:t>5. Число делится на число 8, если </a:t>
            </a:r>
            <a:r>
              <a:rPr lang="ru-RU" dirty="0"/>
              <a:t>т</a:t>
            </a:r>
            <a:r>
              <a:rPr lang="ru-RU" dirty="0" smtClean="0"/>
              <a:t>ри его последние цифры образуют число, которое делится на 8, или являются нулями;</a:t>
            </a:r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/>
              <a:t>Число делится </a:t>
            </a:r>
            <a:r>
              <a:rPr lang="ru-RU" dirty="0" smtClean="0"/>
              <a:t>на </a:t>
            </a:r>
            <a:r>
              <a:rPr lang="ru-RU" dirty="0"/>
              <a:t>число 9, </a:t>
            </a:r>
            <a:r>
              <a:rPr lang="ru-RU" dirty="0" smtClean="0"/>
              <a:t>если сумма </a:t>
            </a:r>
            <a:r>
              <a:rPr lang="ru-RU" dirty="0"/>
              <a:t>его цифр </a:t>
            </a:r>
            <a:r>
              <a:rPr lang="ru-RU" dirty="0" smtClean="0"/>
              <a:t>делится на 9;</a:t>
            </a:r>
          </a:p>
          <a:p>
            <a:pPr marL="0" indent="0">
              <a:buNone/>
            </a:pPr>
            <a:r>
              <a:rPr lang="ru-RU" dirty="0" smtClean="0"/>
              <a:t>7. Число </a:t>
            </a:r>
            <a:r>
              <a:rPr lang="ru-RU" dirty="0"/>
              <a:t>делится </a:t>
            </a:r>
            <a:r>
              <a:rPr lang="ru-RU" dirty="0" smtClean="0"/>
              <a:t>на </a:t>
            </a:r>
            <a:r>
              <a:rPr lang="ru-RU" dirty="0"/>
              <a:t>число 10, </a:t>
            </a:r>
            <a:r>
              <a:rPr lang="ru-RU" dirty="0" smtClean="0"/>
              <a:t>если </a:t>
            </a:r>
            <a:r>
              <a:rPr lang="ru-RU" dirty="0"/>
              <a:t>его </a:t>
            </a:r>
            <a:r>
              <a:rPr lang="ru-RU" dirty="0" smtClean="0"/>
              <a:t>последняя </a:t>
            </a:r>
            <a:r>
              <a:rPr lang="ru-RU" dirty="0"/>
              <a:t>цифра </a:t>
            </a:r>
            <a:r>
              <a:rPr lang="ru-RU" dirty="0" smtClean="0"/>
              <a:t>нуль.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46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Простые и составные числа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u="sng" dirty="0" smtClean="0"/>
              <a:t>Определение</a:t>
            </a:r>
            <a:r>
              <a:rPr lang="ru-RU" dirty="0" smtClean="0"/>
              <a:t>. Если натуральное число имеет только два делителя – само себя и 1, то его называют </a:t>
            </a:r>
            <a:r>
              <a:rPr lang="ru-RU" u="sng" dirty="0" smtClean="0"/>
              <a:t>простым числом</a:t>
            </a:r>
            <a:r>
              <a:rPr lang="ru-RU" dirty="0" smtClean="0"/>
              <a:t>; если оно имеет более двух делителей, то его называют </a:t>
            </a:r>
            <a:r>
              <a:rPr lang="ru-RU" u="sng" dirty="0" smtClean="0"/>
              <a:t>составным числом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Число 1 не является ни простым, ни составным.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8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i="1" u="sng" dirty="0" smtClean="0"/>
              <a:t>Теорема</a:t>
            </a:r>
            <a:r>
              <a:rPr lang="ru-RU" dirty="0" smtClean="0"/>
              <a:t>. Если натуральное число 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ru-RU" dirty="0" smtClean="0"/>
              <a:t> больше натурального числа </a:t>
            </a:r>
            <a:r>
              <a:rPr lang="en-US" i="1" dirty="0" smtClean="0">
                <a:solidFill>
                  <a:srgbClr val="C00000"/>
                </a:solidFill>
              </a:rPr>
              <a:t>b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i="1" dirty="0" smtClean="0">
                <a:solidFill>
                  <a:srgbClr val="C00000"/>
                </a:solidFill>
              </a:rPr>
              <a:t>а</a:t>
            </a:r>
            <a:r>
              <a:rPr lang="ru-RU" dirty="0" smtClean="0"/>
              <a:t> не делится на </a:t>
            </a:r>
            <a:r>
              <a:rPr lang="en-US" i="1" dirty="0" smtClean="0">
                <a:solidFill>
                  <a:srgbClr val="C00000"/>
                </a:solidFill>
              </a:rPr>
              <a:t>b</a:t>
            </a:r>
            <a:r>
              <a:rPr lang="ru-RU" dirty="0" smtClean="0"/>
              <a:t>, то существует, и притом только одна, пара натуральных чисел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smtClean="0">
                <a:solidFill>
                  <a:srgbClr val="C00000"/>
                </a:solidFill>
              </a:rPr>
              <a:t>r</a:t>
            </a:r>
            <a:r>
              <a:rPr lang="ru-RU" dirty="0" smtClean="0"/>
              <a:t>, причем </a:t>
            </a:r>
            <a:r>
              <a:rPr lang="en-US" i="1" dirty="0" smtClean="0">
                <a:solidFill>
                  <a:srgbClr val="C00000"/>
                </a:solidFill>
              </a:rPr>
              <a:t>r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&lt;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b</a:t>
            </a:r>
            <a:r>
              <a:rPr lang="ru-RU" dirty="0" smtClean="0"/>
              <a:t>, такая, что выполняется равенство</a:t>
            </a:r>
          </a:p>
          <a:p>
            <a:pPr marL="0" indent="0" algn="ctr">
              <a:buNone/>
            </a:pPr>
            <a:r>
              <a:rPr lang="en-US" sz="4800" i="1" dirty="0" smtClean="0"/>
              <a:t>a = </a:t>
            </a:r>
            <a:r>
              <a:rPr lang="en-US" sz="4800" i="1" dirty="0" err="1" smtClean="0"/>
              <a:t>bq+r</a:t>
            </a:r>
            <a:r>
              <a:rPr lang="en-US" sz="4800" i="1" dirty="0"/>
              <a:t>.</a:t>
            </a:r>
            <a:endParaRPr lang="ru-RU" sz="4800" i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6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76499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№ 1</a:t>
            </a:r>
          </a:p>
          <a:p>
            <a:pPr marL="0" indent="0">
              <a:buNone/>
            </a:pPr>
            <a:r>
              <a:rPr lang="ru-RU" dirty="0"/>
              <a:t>Определите: на какие из чисел 2, 3, 4, 5, 6, 8, 9, 10, 15, 18, 20 делится без остатка </a:t>
            </a:r>
            <a:r>
              <a:rPr lang="ru-RU" dirty="0" smtClean="0"/>
              <a:t>число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562 </a:t>
            </a:r>
            <a:r>
              <a:rPr lang="ru-RU" dirty="0" smtClean="0"/>
              <a:t>320.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№ 2</a:t>
            </a:r>
          </a:p>
          <a:p>
            <a:pPr marL="0" indent="0">
              <a:buNone/>
            </a:pPr>
            <a:r>
              <a:rPr lang="ru-RU" dirty="0"/>
              <a:t>Определите</a:t>
            </a:r>
            <a:r>
              <a:rPr lang="ru-RU" dirty="0" smtClean="0"/>
              <a:t>, простым или составным </a:t>
            </a:r>
            <a:r>
              <a:rPr lang="ru-RU" dirty="0"/>
              <a:t>является </a:t>
            </a:r>
            <a:r>
              <a:rPr lang="ru-RU" dirty="0" smtClean="0"/>
              <a:t>число 87 516 </a:t>
            </a:r>
            <a:r>
              <a:rPr lang="ru-RU" dirty="0"/>
              <a:t>540 </a:t>
            </a:r>
            <a:r>
              <a:rPr lang="ru-RU" dirty="0" smtClean="0"/>
              <a:t>321.</a:t>
            </a:r>
          </a:p>
          <a:p>
            <a:pPr marL="0" indent="0">
              <a:buNone/>
            </a:pP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№ 3</a:t>
            </a:r>
          </a:p>
          <a:p>
            <a:pPr marL="0" indent="0">
              <a:buNone/>
            </a:pPr>
            <a:r>
              <a:rPr lang="ru-RU" dirty="0" smtClean="0"/>
              <a:t>Число </a:t>
            </a:r>
            <a:r>
              <a:rPr lang="en-US" i="1" dirty="0" smtClean="0"/>
              <a:t>N</a:t>
            </a:r>
            <a:r>
              <a:rPr lang="ru-RU" dirty="0" smtClean="0"/>
              <a:t> </a:t>
            </a:r>
            <a:r>
              <a:rPr lang="ru-RU" dirty="0" smtClean="0"/>
              <a:t>дает при делении на </a:t>
            </a:r>
            <a:r>
              <a:rPr lang="en-US" dirty="0" smtClean="0"/>
              <a:t>8</a:t>
            </a:r>
            <a:r>
              <a:rPr lang="ru-RU" dirty="0" smtClean="0"/>
              <a:t> </a:t>
            </a:r>
            <a:r>
              <a:rPr lang="ru-RU" dirty="0" smtClean="0"/>
              <a:t>остаток </a:t>
            </a:r>
            <a:r>
              <a:rPr lang="en-US" dirty="0"/>
              <a:t>3</a:t>
            </a:r>
            <a:r>
              <a:rPr lang="ru-RU" dirty="0" smtClean="0"/>
              <a:t>. </a:t>
            </a:r>
            <a:r>
              <a:rPr lang="ru-RU" dirty="0" smtClean="0"/>
              <a:t>Какой остаток при делении </a:t>
            </a:r>
            <a:r>
              <a:rPr lang="ru-RU" dirty="0" smtClean="0"/>
              <a:t>на</a:t>
            </a:r>
            <a:r>
              <a:rPr lang="en-US" dirty="0" smtClean="0"/>
              <a:t> 8 </a:t>
            </a:r>
            <a:r>
              <a:rPr lang="ru-RU" dirty="0" smtClean="0"/>
              <a:t>дает </a:t>
            </a:r>
            <a:r>
              <a:rPr lang="ru-RU" dirty="0" smtClean="0"/>
              <a:t>число </a:t>
            </a:r>
            <a:r>
              <a:rPr lang="ru-RU" dirty="0" smtClean="0"/>
              <a:t>в</a:t>
            </a:r>
            <a:r>
              <a:rPr lang="en-US" dirty="0"/>
              <a:t> </a:t>
            </a:r>
            <a:r>
              <a:rPr lang="ru-RU" dirty="0" smtClean="0"/>
              <a:t>четыре раза</a:t>
            </a:r>
            <a:r>
              <a:rPr lang="ru-RU" dirty="0" smtClean="0"/>
              <a:t> </a:t>
            </a:r>
            <a:r>
              <a:rPr lang="ru-RU" dirty="0" smtClean="0"/>
              <a:t>больше данного?</a:t>
            </a:r>
            <a:endParaRPr lang="ru-RU" dirty="0"/>
          </a:p>
        </p:txBody>
      </p:sp>
      <p:sp>
        <p:nvSpPr>
          <p:cNvPr id="2" name="Управляющая кнопка: справка 1">
            <a:hlinkClick r:id="rId2" action="ppaction://hlinksldjump" highlightClick="1"/>
          </p:cNvPr>
          <p:cNvSpPr/>
          <p:nvPr/>
        </p:nvSpPr>
        <p:spPr>
          <a:xfrm>
            <a:off x="7956376" y="1556792"/>
            <a:ext cx="504056" cy="504056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справка 3">
            <a:hlinkClick r:id="rId3" action="ppaction://hlinksldjump" highlightClick="1"/>
          </p:cNvPr>
          <p:cNvSpPr/>
          <p:nvPr/>
        </p:nvSpPr>
        <p:spPr>
          <a:xfrm>
            <a:off x="7956376" y="3021225"/>
            <a:ext cx="504056" cy="504056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справка 4">
            <a:hlinkClick r:id="rId4" action="ppaction://hlinksldjump" highlightClick="1"/>
          </p:cNvPr>
          <p:cNvSpPr/>
          <p:nvPr/>
        </p:nvSpPr>
        <p:spPr>
          <a:xfrm>
            <a:off x="7956376" y="4365104"/>
            <a:ext cx="504056" cy="504056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5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1197</Words>
  <Application>Microsoft Office PowerPoint</Application>
  <PresentationFormat>Экран (4:3)</PresentationFormat>
  <Paragraphs>197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Свойства делимости:</vt:lpstr>
      <vt:lpstr>Презентация PowerPoint</vt:lpstr>
      <vt:lpstr>Основные признаки делимости</vt:lpstr>
      <vt:lpstr>Презентация PowerPoint</vt:lpstr>
      <vt:lpstr>Простые и составные числа</vt:lpstr>
      <vt:lpstr>Презентация PowerPoint</vt:lpstr>
      <vt:lpstr>Презентация PowerPoint</vt:lpstr>
      <vt:lpstr>Презентация PowerPoint</vt:lpstr>
      <vt:lpstr>НОД натуральных чисел</vt:lpstr>
      <vt:lpstr>Презентация PowerPoint</vt:lpstr>
      <vt:lpstr>Презентация PowerPoint</vt:lpstr>
      <vt:lpstr> НОК натуральных чисел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Разложить на простые множители число 7000</vt:lpstr>
      <vt:lpstr>Используемая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Алиса</dc:creator>
  <cp:lastModifiedBy>Алиса</cp:lastModifiedBy>
  <cp:revision>26</cp:revision>
  <dcterms:created xsi:type="dcterms:W3CDTF">2013-09-18T13:40:15Z</dcterms:created>
  <dcterms:modified xsi:type="dcterms:W3CDTF">2013-09-25T09:22:24Z</dcterms:modified>
</cp:coreProperties>
</file>