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3" r:id="rId10"/>
    <p:sldId id="274" r:id="rId11"/>
    <p:sldId id="263" r:id="rId12"/>
    <p:sldId id="275" r:id="rId13"/>
    <p:sldId id="276" r:id="rId14"/>
    <p:sldId id="278" r:id="rId15"/>
    <p:sldId id="279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fld id="{DD67529A-A6B2-4E6E-B77E-37F7817E1F22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fld id="{B711FA9E-5B63-4538-A3EF-1AA853B46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785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7529A-A6B2-4E6E-B77E-37F7817E1F22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1FA9E-5B63-4538-A3EF-1AA853B46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402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DD67529A-A6B2-4E6E-B77E-37F7817E1F22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B711FA9E-5B63-4538-A3EF-1AA853B46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659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7529A-A6B2-4E6E-B77E-37F7817E1F22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fld id="{B711FA9E-5B63-4538-A3EF-1AA853B46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668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7529A-A6B2-4E6E-B77E-37F7817E1F22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fld id="{B711FA9E-5B63-4538-A3EF-1AA853B46A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107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D67529A-A6B2-4E6E-B77E-37F7817E1F22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11FA9E-5B63-4538-A3EF-1AA853B46A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235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D67529A-A6B2-4E6E-B77E-37F7817E1F22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11FA9E-5B63-4538-A3EF-1AA853B46A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871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7529A-A6B2-4E6E-B77E-37F7817E1F22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fld id="{B711FA9E-5B63-4538-A3EF-1AA853B46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984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7529A-A6B2-4E6E-B77E-37F7817E1F22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fld id="{B711FA9E-5B63-4538-A3EF-1AA853B46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225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7529A-A6B2-4E6E-B77E-37F7817E1F22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fld id="{B711FA9E-5B63-4538-A3EF-1AA853B46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824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DD67529A-A6B2-4E6E-B77E-37F7817E1F22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fld id="{B711FA9E-5B63-4538-A3EF-1AA853B46A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97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DD67529A-A6B2-4E6E-B77E-37F7817E1F22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B711FA9E-5B63-4538-A3EF-1AA853B46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B%D0%B3%D0%B5%D0%B1%D1%80%D0%B0" TargetMode="External"/><Relationship Id="rId3" Type="http://schemas.openxmlformats.org/officeDocument/2006/relationships/image" Target="../media/image8.jpeg"/><Relationship Id="rId7" Type="http://schemas.openxmlformats.org/officeDocument/2006/relationships/hyperlink" Target="http://ru.wikipedia.org/wiki/%D0%9C%D0%B0%D1%82%D0%B5%D0%BC%D0%B0%D1%82%D0%B8%D0%BA%D0%B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603" TargetMode="External"/><Relationship Id="rId5" Type="http://schemas.openxmlformats.org/officeDocument/2006/relationships/hyperlink" Target="http://ru.wikipedia.org/wiki/1540" TargetMode="External"/><Relationship Id="rId4" Type="http://schemas.openxmlformats.org/officeDocument/2006/relationships/hyperlink" Target="http://ru.wikipedia.org/wiki/%D0%A4%D1%80%D0%B0%D0%BD%D1%86%D1%83%D0%B7%D1%81%D0%BA%D0%B8%D0%B9_%D1%8F%D0%B7%D1%8B%D0%B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700808"/>
            <a:ext cx="6477000" cy="820688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Теорема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виета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ГОУ ТО ТС(К)ОШ-И ОВ ОВЗ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3789040"/>
            <a:ext cx="370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Подготовил: учитель математики </a:t>
            </a:r>
          </a:p>
          <a:p>
            <a:r>
              <a:rPr lang="ru-RU" dirty="0" smtClean="0"/>
              <a:t>Шумилина Татьяна Борисовна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764704"/>
            <a:ext cx="4911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Урок алгебры в 8 классе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Теорема Виета справедлива и для </a:t>
            </a:r>
            <a:r>
              <a:rPr lang="ru-RU" sz="3600" dirty="0" err="1" smtClean="0"/>
              <a:t>неприведенных</a:t>
            </a:r>
            <a:r>
              <a:rPr lang="ru-RU" sz="3600" dirty="0" smtClean="0"/>
              <a:t> квадратных уравнений.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328220" cy="436291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64110"/>
                <a:gridCol w="4164110"/>
              </a:tblGrid>
              <a:tr h="679089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Приведенное</a:t>
                      </a:r>
                      <a:r>
                        <a:rPr lang="ru-RU" baseline="0" dirty="0" smtClean="0"/>
                        <a:t> квадратное уравнение</a:t>
                      </a:r>
                      <a:endParaRPr lang="ru-RU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Произвольное</a:t>
                      </a:r>
                      <a:r>
                        <a:rPr lang="ru-RU" baseline="0" dirty="0" smtClean="0"/>
                        <a:t> квадратное уравнение</a:t>
                      </a:r>
                      <a:endParaRPr lang="ru-RU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6838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28596" y="2428868"/>
          <a:ext cx="4121079" cy="928694"/>
        </p:xfrm>
        <a:graphic>
          <a:graphicData uri="http://schemas.openxmlformats.org/presentationml/2006/ole">
            <p:oleObj spid="_x0000_s1026" name="Формула" r:id="rId3" imgW="901440" imgH="2030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28596" y="3571876"/>
          <a:ext cx="3571900" cy="2088188"/>
        </p:xfrm>
        <a:graphic>
          <a:graphicData uri="http://schemas.openxmlformats.org/presentationml/2006/ole">
            <p:oleObj spid="_x0000_s1027" name="Формула" r:id="rId4" imgW="825480" imgH="4824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714876" y="2500306"/>
          <a:ext cx="4125544" cy="857256"/>
        </p:xfrm>
        <a:graphic>
          <a:graphicData uri="http://schemas.openxmlformats.org/presentationml/2006/ole">
            <p:oleObj spid="_x0000_s1028" name="Формула" r:id="rId5" imgW="977760" imgH="2030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72000" y="3429000"/>
          <a:ext cx="2867042" cy="2742388"/>
        </p:xfrm>
        <a:graphic>
          <a:graphicData uri="http://schemas.openxmlformats.org/presentationml/2006/ole">
            <p:oleObj spid="_x0000_s1029" name="Формула" r:id="rId6" imgW="87624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теоремы Виета.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Пусть уравнение 2х</a:t>
            </a:r>
            <a:r>
              <a:rPr lang="ru-RU" baseline="30000" dirty="0" smtClean="0"/>
              <a:t>2</a:t>
            </a:r>
            <a:r>
              <a:rPr lang="ru-RU" dirty="0" smtClean="0"/>
              <a:t>-9х-10=0 имеет корни х</a:t>
            </a:r>
            <a:r>
              <a:rPr lang="ru-RU" baseline="30000" dirty="0" smtClean="0"/>
              <a:t>1</a:t>
            </a:r>
            <a:r>
              <a:rPr lang="ru-RU" dirty="0" smtClean="0"/>
              <a:t> и х</a:t>
            </a:r>
            <a:r>
              <a:rPr lang="ru-RU" baseline="30000" dirty="0" smtClean="0"/>
              <a:t>2</a:t>
            </a:r>
            <a:r>
              <a:rPr lang="ru-RU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Найти: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ru-RU" dirty="0" smtClean="0"/>
              <a:t>сумму корней х</a:t>
            </a:r>
            <a:r>
              <a:rPr lang="ru-RU" baseline="30000" dirty="0" smtClean="0"/>
              <a:t>1</a:t>
            </a:r>
            <a:r>
              <a:rPr lang="ru-RU" dirty="0" smtClean="0"/>
              <a:t> +х</a:t>
            </a:r>
            <a:r>
              <a:rPr lang="ru-RU" baseline="30000" dirty="0" smtClean="0"/>
              <a:t>2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ru-RU" dirty="0" smtClean="0"/>
              <a:t>произведение корней х</a:t>
            </a:r>
            <a:r>
              <a:rPr lang="ru-RU" baseline="30000" dirty="0" smtClean="0"/>
              <a:t>1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</a:t>
            </a:r>
            <a:r>
              <a:rPr lang="ru-RU" dirty="0" smtClean="0"/>
              <a:t>х</a:t>
            </a:r>
            <a:r>
              <a:rPr lang="ru-RU" baseline="30000" dirty="0" smtClean="0"/>
              <a:t>2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ru-RU" dirty="0" smtClean="0"/>
              <a:t>сумму квадратов корней х</a:t>
            </a:r>
            <a:r>
              <a:rPr lang="ru-RU" baseline="-25000" dirty="0" smtClean="0"/>
              <a:t>1</a:t>
            </a:r>
            <a:r>
              <a:rPr lang="ru-RU" baseline="30000" dirty="0" smtClean="0"/>
              <a:t>2</a:t>
            </a:r>
            <a:r>
              <a:rPr lang="ru-RU" dirty="0" smtClean="0"/>
              <a:t>+х</a:t>
            </a:r>
            <a:r>
              <a:rPr lang="ru-RU" baseline="-25000" dirty="0" smtClean="0"/>
              <a:t>2</a:t>
            </a:r>
            <a:r>
              <a:rPr lang="ru-RU" baseline="30000" dirty="0" smtClean="0"/>
              <a:t>2</a:t>
            </a:r>
          </a:p>
          <a:p>
            <a:pPr marL="514350" indent="-514350">
              <a:buNone/>
            </a:pPr>
            <a:endParaRPr lang="ru-RU" baseline="30000" dirty="0"/>
          </a:p>
        </p:txBody>
      </p:sp>
      <p:pic>
        <p:nvPicPr>
          <p:cNvPr id="4" name="Picture 3" descr="C:\Users\Шулилины\Downloads\sml[rutracker.org]\c6d6fc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517232"/>
            <a:ext cx="1224136" cy="847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Обратная теорема Виета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числа х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х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таковы, что их сумма равна 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произведение равно с, то эти числа являются корнями уравнения х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х+с=0.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Шулилины\Downloads\sml[rutracker.org]\a060a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670" y="6021288"/>
            <a:ext cx="885587" cy="5154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412776"/>
            <a:ext cx="7487744" cy="4683224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None/>
            </a:pPr>
            <a:r>
              <a:rPr lang="ru-RU" dirty="0" smtClean="0"/>
              <a:t>№1 Найдите подбором корни уравнения у</a:t>
            </a:r>
            <a:r>
              <a:rPr lang="ru-RU" baseline="30000" dirty="0" smtClean="0"/>
              <a:t>2</a:t>
            </a:r>
            <a:r>
              <a:rPr lang="ru-RU" dirty="0" smtClean="0"/>
              <a:t>+8у+15=0.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ru-RU" dirty="0" smtClean="0"/>
              <a:t>3;5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ru-RU" dirty="0" smtClean="0"/>
              <a:t>-3; -5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ru-RU" dirty="0" smtClean="0"/>
              <a:t>-3; 5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ru-RU" dirty="0" smtClean="0"/>
              <a:t>-5; 3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</p:txBody>
      </p:sp>
      <p:pic>
        <p:nvPicPr>
          <p:cNvPr id="5122" name="Picture 2" descr="C:\Users\Шулилины\Downloads\sml[rutracker.org]\c6d6fc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661248"/>
            <a:ext cx="936104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568952" cy="482724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None/>
            </a:pPr>
            <a:r>
              <a:rPr lang="ru-RU" dirty="0" smtClean="0"/>
              <a:t>№2 Один из корней уравнения х</a:t>
            </a:r>
            <a:r>
              <a:rPr lang="ru-RU" baseline="30000" dirty="0" smtClean="0"/>
              <a:t>2</a:t>
            </a:r>
            <a:r>
              <a:rPr lang="ru-RU" dirty="0" smtClean="0"/>
              <a:t>+</a:t>
            </a:r>
            <a:r>
              <a:rPr lang="en-US" dirty="0" err="1" smtClean="0"/>
              <a:t>kx</a:t>
            </a:r>
            <a:r>
              <a:rPr lang="ru-RU" dirty="0" smtClean="0"/>
              <a:t>+1</a:t>
            </a:r>
            <a:r>
              <a:rPr lang="en-US" dirty="0" smtClean="0"/>
              <a:t>8</a:t>
            </a:r>
            <a:r>
              <a:rPr lang="ru-RU" dirty="0" smtClean="0"/>
              <a:t>=0</a:t>
            </a:r>
            <a:r>
              <a:rPr lang="en-US" dirty="0" smtClean="0"/>
              <a:t> </a:t>
            </a:r>
            <a:r>
              <a:rPr lang="ru-RU" dirty="0" smtClean="0"/>
              <a:t>равен  -3. Найдите коэффициент </a:t>
            </a:r>
            <a:r>
              <a:rPr lang="en-US" dirty="0" smtClean="0"/>
              <a:t>k</a:t>
            </a:r>
            <a:r>
              <a:rPr lang="ru-RU" dirty="0" smtClean="0"/>
              <a:t> и второй корень уравнения.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k=9,  x</a:t>
            </a:r>
            <a:r>
              <a:rPr lang="en-US" baseline="-25000" dirty="0" smtClean="0"/>
              <a:t>2</a:t>
            </a:r>
            <a:r>
              <a:rPr lang="en-US" dirty="0" smtClean="0"/>
              <a:t>=-6</a:t>
            </a:r>
            <a:endParaRPr lang="ru-RU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k=9,  x</a:t>
            </a:r>
            <a:r>
              <a:rPr lang="en-US" baseline="-25000" dirty="0" smtClean="0"/>
              <a:t>2</a:t>
            </a:r>
            <a:r>
              <a:rPr lang="en-US" dirty="0" smtClean="0"/>
              <a:t>=6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k=-9,  x</a:t>
            </a:r>
            <a:r>
              <a:rPr lang="en-US" baseline="-25000" dirty="0" smtClean="0"/>
              <a:t>2</a:t>
            </a:r>
            <a:r>
              <a:rPr lang="en-US" dirty="0" smtClean="0"/>
              <a:t>=-6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k=-9,  x</a:t>
            </a:r>
            <a:r>
              <a:rPr lang="en-US" baseline="-25000" dirty="0" smtClean="0"/>
              <a:t>2</a:t>
            </a:r>
            <a:r>
              <a:rPr lang="en-US" dirty="0" smtClean="0"/>
              <a:t>=6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</p:txBody>
      </p:sp>
      <p:pic>
        <p:nvPicPr>
          <p:cNvPr id="6147" name="Picture 3" descr="C:\Users\Шулилины\Downloads\sml[rutracker.org]\c6d6fc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733256"/>
            <a:ext cx="895722" cy="620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455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8137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153400" cy="1872208"/>
          </a:xfrm>
        </p:spPr>
        <p:txBody>
          <a:bodyPr/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25871034_ajy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5165" y="0"/>
            <a:ext cx="9254329" cy="6858000"/>
          </a:xfrm>
          <a:prstGeom prst="rect">
            <a:avLst/>
          </a:prstGeom>
        </p:spPr>
      </p:pic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642938" y="785813"/>
            <a:ext cx="1062037" cy="1214437"/>
          </a:xfrm>
          <a:prstGeom prst="smileyFace">
            <a:avLst>
              <a:gd name="adj" fmla="val 4653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CCFF"/>
              </a:solidFill>
            </a:endParaRP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714375" y="3643313"/>
            <a:ext cx="1062038" cy="1200150"/>
          </a:xfrm>
          <a:prstGeom prst="smileyFace">
            <a:avLst>
              <a:gd name="adj" fmla="val -4653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642938" y="2286000"/>
            <a:ext cx="1062037" cy="1143000"/>
          </a:xfrm>
          <a:prstGeom prst="smileyFace">
            <a:avLst>
              <a:gd name="adj" fmla="val 1968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Oval 7"/>
          <p:cNvSpPr>
            <a:spLocks noChangeArrowheads="1"/>
          </p:cNvSpPr>
          <p:nvPr/>
        </p:nvSpPr>
        <p:spPr bwMode="auto">
          <a:xfrm>
            <a:off x="2000250" y="785813"/>
            <a:ext cx="987425" cy="114935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Oval 8"/>
          <p:cNvSpPr>
            <a:spLocks noChangeArrowheads="1"/>
          </p:cNvSpPr>
          <p:nvPr/>
        </p:nvSpPr>
        <p:spPr bwMode="auto">
          <a:xfrm>
            <a:off x="2071688" y="3643313"/>
            <a:ext cx="987425" cy="11493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0" name="Oval 9"/>
          <p:cNvSpPr>
            <a:spLocks noChangeArrowheads="1"/>
          </p:cNvSpPr>
          <p:nvPr/>
        </p:nvSpPr>
        <p:spPr bwMode="auto">
          <a:xfrm>
            <a:off x="2085975" y="2286000"/>
            <a:ext cx="987425" cy="1143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Прямоугольник 8"/>
          <p:cNvSpPr>
            <a:spLocks noChangeArrowheads="1"/>
          </p:cNvSpPr>
          <p:nvPr/>
        </p:nvSpPr>
        <p:spPr bwMode="auto">
          <a:xfrm>
            <a:off x="3071813" y="928688"/>
            <a:ext cx="5500687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008000"/>
                </a:solidFill>
              </a:rPr>
              <a:t>     Урок прошел удачно.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008000"/>
                </a:solidFill>
              </a:rPr>
              <a:t>       Я доволен собой!</a:t>
            </a:r>
          </a:p>
          <a:p>
            <a:pPr>
              <a:lnSpc>
                <a:spcPct val="90000"/>
              </a:lnSpc>
            </a:pPr>
            <a:endParaRPr lang="ru-RU" sz="3200" dirty="0"/>
          </a:p>
          <a:p>
            <a:pPr algn="r">
              <a:lnSpc>
                <a:spcPct val="90000"/>
              </a:lnSpc>
            </a:pPr>
            <a:r>
              <a:rPr lang="ru-RU" sz="3200" dirty="0">
                <a:solidFill>
                  <a:srgbClr val="FFFF00"/>
                </a:solidFill>
              </a:rPr>
              <a:t> 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Мне было трудно, но я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правлялся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 заданиями.</a:t>
            </a:r>
          </a:p>
          <a:p>
            <a:pPr>
              <a:lnSpc>
                <a:spcPct val="90000"/>
              </a:lnSpc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Я вполне доволен собой!</a:t>
            </a:r>
          </a:p>
          <a:p>
            <a:pPr>
              <a:lnSpc>
                <a:spcPct val="90000"/>
              </a:lnSpc>
            </a:pP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FF0066"/>
                </a:solidFill>
              </a:rPr>
              <a:t>     Мне было очень трудно.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FF0066"/>
                </a:solidFill>
              </a:rPr>
              <a:t>     Мне нужна помощь!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доказать прямую теорему Виета;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рассмотреть обратную теорему Виета;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использовать теоремы при решении задач.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Пусть х</a:t>
            </a:r>
            <a:r>
              <a:rPr lang="ru-RU" baseline="-25000" dirty="0" smtClean="0"/>
              <a:t>1 </a:t>
            </a:r>
            <a:r>
              <a:rPr lang="ru-RU" dirty="0" smtClean="0"/>
              <a:t>и х</a:t>
            </a:r>
            <a:r>
              <a:rPr lang="ru-RU" baseline="-25000" dirty="0" smtClean="0"/>
              <a:t>2 </a:t>
            </a:r>
            <a:r>
              <a:rPr lang="ru-RU" dirty="0" smtClean="0"/>
              <a:t>–корни уравнения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Тогда (х</a:t>
            </a:r>
            <a:r>
              <a:rPr lang="ru-RU" baseline="-25000" dirty="0" smtClean="0"/>
              <a:t>1+</a:t>
            </a:r>
            <a:r>
              <a:rPr lang="ru-RU" dirty="0" smtClean="0"/>
              <a:t> х</a:t>
            </a:r>
            <a:r>
              <a:rPr lang="ru-RU" baseline="-25000" dirty="0" smtClean="0"/>
              <a:t>2</a:t>
            </a:r>
            <a:r>
              <a:rPr lang="ru-RU" dirty="0" smtClean="0"/>
              <a:t>)</a:t>
            </a:r>
            <a:r>
              <a:rPr lang="ru-RU" dirty="0" smtClean="0">
                <a:sym typeface="Symbol"/>
              </a:rPr>
              <a:t>3 равно: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ym typeface="Symbol"/>
              </a:rPr>
              <a:t>1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ym typeface="Symbol"/>
              </a:rPr>
              <a:t>0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ym typeface="Symbol"/>
              </a:rPr>
              <a:t>3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ym typeface="Symbol"/>
              </a:rPr>
              <a:t>10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aseline="-25000" dirty="0"/>
          </a:p>
        </p:txBody>
      </p:sp>
      <p:pic>
        <p:nvPicPr>
          <p:cNvPr id="4" name="Рисунок 3" descr="Безымянны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204864"/>
            <a:ext cx="3590925" cy="781050"/>
          </a:xfrm>
          <a:prstGeom prst="rect">
            <a:avLst/>
          </a:prstGeom>
        </p:spPr>
      </p:pic>
      <p:pic>
        <p:nvPicPr>
          <p:cNvPr id="4099" name="Picture 3" descr="C:\Users\Шулилины\Downloads\sml[rutracker.org]\c6d6fc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373215"/>
            <a:ext cx="1224136" cy="847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455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0"/>
            <a:ext cx="906605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Изучение нового материала.</a:t>
            </a:r>
            <a:endParaRPr lang="ru-RU" dirty="0"/>
          </a:p>
        </p:txBody>
      </p:sp>
      <p:pic>
        <p:nvPicPr>
          <p:cNvPr id="4" name="Содержимое 3" descr="200px-Francois_Viete.jpe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1196752"/>
            <a:ext cx="2540000" cy="3454400"/>
          </a:xfrm>
        </p:spPr>
      </p:pic>
      <p:sp>
        <p:nvSpPr>
          <p:cNvPr id="5" name="Прямоугольник 4"/>
          <p:cNvSpPr/>
          <p:nvPr/>
        </p:nvSpPr>
        <p:spPr>
          <a:xfrm>
            <a:off x="5004048" y="1340768"/>
            <a:ext cx="3744416" cy="30008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Франсуа́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Вие́т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4" tooltip="Французский язык"/>
              </a:rPr>
              <a:t>фр.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François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Viète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seigneur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Bigotière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;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5" tooltip="1540"/>
              </a:rPr>
              <a:t>1540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—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6" tooltip="1603"/>
              </a:rPr>
              <a:t>1603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 — французский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7" tooltip="Математика"/>
              </a:rPr>
              <a:t>математик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основоположник символической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8" tooltip="Алгебра"/>
              </a:rPr>
              <a:t>алгебры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По образованию и основной профессии — юрист.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Прямая теорема Виета.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3200" dirty="0" smtClean="0"/>
              <a:t>Сумма корней приведенного квадратного уравнения равна второму коэффициенту, взятому с противоположным знаком, а произведение корней равно свободному члену.</a:t>
            </a:r>
            <a:endParaRPr lang="ru-RU" sz="3200" dirty="0"/>
          </a:p>
        </p:txBody>
      </p:sp>
      <p:pic>
        <p:nvPicPr>
          <p:cNvPr id="4" name="Picture 2" descr="C:\Users\Шулилины\Downloads\sml[rutracker.org]\a060a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823536"/>
            <a:ext cx="977905" cy="569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Доказательство теоремы: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Рассмотрим приведенное квадратное уравнение: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х</a:t>
            </a:r>
            <a:r>
              <a:rPr lang="ru-RU" baseline="30000" dirty="0" smtClean="0"/>
              <a:t>2</a:t>
            </a:r>
            <a:r>
              <a:rPr lang="ru-RU" dirty="0" smtClean="0"/>
              <a:t>+</a:t>
            </a:r>
            <a:r>
              <a:rPr lang="en-US" dirty="0" err="1" smtClean="0"/>
              <a:t>bx+c</a:t>
            </a:r>
            <a:r>
              <a:rPr lang="en-US" dirty="0" smtClean="0"/>
              <a:t>=0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Решим его:</a:t>
            </a:r>
          </a:p>
          <a:p>
            <a:pPr algn="ctr">
              <a:lnSpc>
                <a:spcPct val="150000"/>
              </a:lnSpc>
              <a:buNone/>
            </a:pPr>
            <a:r>
              <a:rPr lang="en-US" dirty="0" smtClean="0"/>
              <a:t>D=b</a:t>
            </a:r>
            <a:r>
              <a:rPr lang="en-US" baseline="30000" dirty="0" smtClean="0"/>
              <a:t>2</a:t>
            </a:r>
            <a:r>
              <a:rPr lang="en-US" dirty="0" smtClean="0"/>
              <a:t>-4c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Будем считать, что </a:t>
            </a:r>
            <a:r>
              <a:rPr lang="en-US" dirty="0" smtClean="0"/>
              <a:t>D</a:t>
            </a:r>
            <a:r>
              <a:rPr lang="en-US" dirty="0" smtClean="0">
                <a:sym typeface="Symbol"/>
              </a:rPr>
              <a:t>0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Доказательство теоремы: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ym typeface="Symbol"/>
              </a:rPr>
              <a:t>Следовательно:</a:t>
            </a:r>
          </a:p>
          <a:p>
            <a:pPr>
              <a:buNone/>
            </a:pPr>
            <a:endParaRPr lang="ru-RU" dirty="0" smtClean="0">
              <a:sym typeface="Symbol"/>
            </a:endParaRPr>
          </a:p>
          <a:p>
            <a:pPr>
              <a:buNone/>
            </a:pPr>
            <a:endParaRPr lang="ru-RU" dirty="0" smtClean="0">
              <a:sym typeface="Symbol"/>
            </a:endParaRPr>
          </a:p>
          <a:p>
            <a:pPr>
              <a:buNone/>
            </a:pPr>
            <a:r>
              <a:rPr lang="ru-RU" dirty="0" smtClean="0">
                <a:sym typeface="Symbol"/>
              </a:rPr>
              <a:t>                                х</a:t>
            </a:r>
            <a:r>
              <a:rPr lang="ru-RU" baseline="-25000" dirty="0" smtClean="0">
                <a:sym typeface="Symbol"/>
              </a:rPr>
              <a:t>1</a:t>
            </a:r>
            <a:r>
              <a:rPr lang="ru-RU" dirty="0" smtClean="0">
                <a:sym typeface="Symbol"/>
              </a:rPr>
              <a:t>=</a:t>
            </a:r>
          </a:p>
          <a:p>
            <a:pPr>
              <a:buNone/>
            </a:pPr>
            <a:r>
              <a:rPr lang="ru-RU" dirty="0" smtClean="0">
                <a:sym typeface="Symbol"/>
              </a:rPr>
              <a:t>                                </a:t>
            </a:r>
          </a:p>
          <a:p>
            <a:pPr>
              <a:buNone/>
            </a:pPr>
            <a:r>
              <a:rPr lang="ru-RU" dirty="0" smtClean="0">
                <a:sym typeface="Symbol"/>
              </a:rPr>
              <a:t>                                 х</a:t>
            </a:r>
            <a:r>
              <a:rPr lang="ru-RU" baseline="-25000" dirty="0" smtClean="0">
                <a:sym typeface="Symbol"/>
              </a:rPr>
              <a:t>2</a:t>
            </a:r>
            <a:r>
              <a:rPr lang="ru-RU" dirty="0" smtClean="0">
                <a:sym typeface="Symbol"/>
              </a:rPr>
              <a:t>=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Безымянный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492896"/>
            <a:ext cx="3476625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Доказательство теоремы: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ym typeface="Symbol"/>
              </a:rPr>
              <a:t>Найдем сумму и произведение этих корней:</a:t>
            </a:r>
          </a:p>
          <a:p>
            <a:pPr>
              <a:buNone/>
            </a:pPr>
            <a:endParaRPr lang="ru-RU" dirty="0" smtClean="0">
              <a:sym typeface="Symbol"/>
            </a:endParaRPr>
          </a:p>
          <a:p>
            <a:pPr>
              <a:buNone/>
            </a:pPr>
            <a:endParaRPr lang="ru-RU" dirty="0" smtClean="0"/>
          </a:p>
        </p:txBody>
      </p:sp>
      <p:pic>
        <p:nvPicPr>
          <p:cNvPr id="5" name="Рисунок 4" descr="Безымянный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276872"/>
            <a:ext cx="7505700" cy="1447800"/>
          </a:xfrm>
          <a:prstGeom prst="rect">
            <a:avLst/>
          </a:prstGeom>
        </p:spPr>
      </p:pic>
      <p:pic>
        <p:nvPicPr>
          <p:cNvPr id="6" name="Рисунок 5" descr="Безымянный1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933056"/>
            <a:ext cx="7488832" cy="2428875"/>
          </a:xfrm>
          <a:prstGeom prst="rect">
            <a:avLst/>
          </a:prstGeom>
        </p:spPr>
      </p:pic>
      <p:pic>
        <p:nvPicPr>
          <p:cNvPr id="7" name="Рисунок 6" descr="Безымянный12.jpg"/>
          <p:cNvPicPr>
            <a:picLocks noChangeAspect="1"/>
          </p:cNvPicPr>
          <p:nvPr/>
        </p:nvPicPr>
        <p:blipFill>
          <a:blip r:embed="rId2" cstate="print"/>
          <a:srcRect r="74097"/>
          <a:stretch>
            <a:fillRect/>
          </a:stretch>
        </p:blipFill>
        <p:spPr>
          <a:xfrm>
            <a:off x="683568" y="2276872"/>
            <a:ext cx="1944216" cy="1447800"/>
          </a:xfrm>
          <a:prstGeom prst="rect">
            <a:avLst/>
          </a:prstGeom>
        </p:spPr>
      </p:pic>
      <p:pic>
        <p:nvPicPr>
          <p:cNvPr id="8" name="Рисунок 7" descr="Безымянный123.jpg"/>
          <p:cNvPicPr>
            <a:picLocks noChangeAspect="1"/>
          </p:cNvPicPr>
          <p:nvPr/>
        </p:nvPicPr>
        <p:blipFill>
          <a:blip r:embed="rId3" cstate="print"/>
          <a:srcRect r="79808" b="52565"/>
          <a:stretch>
            <a:fillRect/>
          </a:stretch>
        </p:blipFill>
        <p:spPr>
          <a:xfrm>
            <a:off x="755576" y="3933056"/>
            <a:ext cx="1512168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47561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991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27784" y="2276872"/>
            <a:ext cx="4104456" cy="30963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Доказательство теоремы: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Вывод: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66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+х</a:t>
            </a:r>
            <a:r>
              <a:rPr lang="ru-RU" sz="6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600" baseline="-4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x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6600" baseline="-4000" dirty="0" smtClean="0"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 c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TS010352480</Template>
  <TotalTime>147</TotalTime>
  <Words>343</Words>
  <Application>Microsoft Office PowerPoint</Application>
  <PresentationFormat>Экран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Student presentation</vt:lpstr>
      <vt:lpstr>Формула</vt:lpstr>
      <vt:lpstr>Тема: Теорема виета</vt:lpstr>
      <vt:lpstr>Цель урока:</vt:lpstr>
      <vt:lpstr>Повторение.</vt:lpstr>
      <vt:lpstr>Изучение нового материала.</vt:lpstr>
      <vt:lpstr>Прямая теорема Виета.</vt:lpstr>
      <vt:lpstr>Доказательство теоремы:</vt:lpstr>
      <vt:lpstr>Доказательство теоремы:</vt:lpstr>
      <vt:lpstr>Доказательство теоремы:</vt:lpstr>
      <vt:lpstr>Доказательство теоремы:</vt:lpstr>
      <vt:lpstr>Теорема Виета справедлива и для неприведенных квадратных уравнений.</vt:lpstr>
      <vt:lpstr>Применение теоремы Виета.</vt:lpstr>
      <vt:lpstr>Обратная теорема Виета</vt:lpstr>
      <vt:lpstr>Закрепление.</vt:lpstr>
      <vt:lpstr>Закрепление.</vt:lpstr>
      <vt:lpstr>Спасибо за внимание!</vt:lpstr>
      <vt:lpstr>Слайд 16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Теорема виета</dc:title>
  <dc:creator>Шулилины</dc:creator>
  <cp:lastModifiedBy>Шулилины</cp:lastModifiedBy>
  <cp:revision>9</cp:revision>
  <dcterms:created xsi:type="dcterms:W3CDTF">2013-09-16T12:37:45Z</dcterms:created>
  <dcterms:modified xsi:type="dcterms:W3CDTF">2013-09-16T15:20:58Z</dcterms:modified>
</cp:coreProperties>
</file>