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7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ru-RU" smtClean="0"/>
              <a:t>Образец заголовка</a:t>
            </a:r>
            <a:endParaRPr kumimoji="0" lang="en-US"/>
          </a:p>
        </p:txBody>
      </p:sp>
      <p:sp>
        <p:nvSpPr>
          <p:cNvPr id="28" name="Дата 27"/>
          <p:cNvSpPr>
            <a:spLocks noGrp="1"/>
          </p:cNvSpPr>
          <p:nvPr>
            <p:ph type="dt" sz="half" idx="10"/>
          </p:nvPr>
        </p:nvSpPr>
        <p:spPr/>
        <p:txBody>
          <a:bodyPr/>
          <a:lstStyle/>
          <a:p>
            <a:fld id="{398538D0-A0EA-470E-B4CE-65C2AE0D109F}" type="datetimeFigureOut">
              <a:rPr lang="ru-RU" smtClean="0"/>
              <a:t>26.08.2012</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a:lstStyle/>
          <a:p>
            <a:fld id="{82914E29-1034-44F0-85E1-34EEB01AD685}" type="slidenum">
              <a:rPr lang="ru-RU" smtClean="0"/>
              <a:t>‹#›</a:t>
            </a:fld>
            <a:endParaRPr lang="ru-RU"/>
          </a:p>
        </p:txBody>
      </p:sp>
      <p:sp>
        <p:nvSpPr>
          <p:cNvPr id="9" name="Подзаголовок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98538D0-A0EA-470E-B4CE-65C2AE0D109F}" type="datetimeFigureOut">
              <a:rPr lang="ru-RU" smtClean="0"/>
              <a:t>26.08.2012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2914E29-1034-44F0-85E1-34EEB01AD685}"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98538D0-A0EA-470E-B4CE-65C2AE0D109F}" type="datetimeFigureOut">
              <a:rPr lang="ru-RU" smtClean="0"/>
              <a:t>26.08.2012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2914E29-1034-44F0-85E1-34EEB01AD685}"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398538D0-A0EA-470E-B4CE-65C2AE0D109F}" type="datetimeFigureOut">
              <a:rPr lang="ru-RU" smtClean="0"/>
              <a:t>26.08.2012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82914E29-1034-44F0-85E1-34EEB01AD685}"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398538D0-A0EA-470E-B4CE-65C2AE0D109F}" type="datetimeFigureOut">
              <a:rPr lang="ru-RU" smtClean="0"/>
              <a:t>26.08.2012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7924800" y="6416675"/>
            <a:ext cx="762000" cy="365125"/>
          </a:xfrm>
        </p:spPr>
        <p:txBody>
          <a:bodyPr/>
          <a:lstStyle/>
          <a:p>
            <a:fld id="{82914E29-1034-44F0-85E1-34EEB01AD685}"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98538D0-A0EA-470E-B4CE-65C2AE0D109F}" type="datetimeFigureOut">
              <a:rPr lang="ru-RU" smtClean="0"/>
              <a:t>26.08.2012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2914E29-1034-44F0-85E1-34EEB01AD685}"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398538D0-A0EA-470E-B4CE-65C2AE0D109F}" type="datetimeFigureOut">
              <a:rPr lang="ru-RU" smtClean="0"/>
              <a:t>26.08.2012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82914E29-1034-44F0-85E1-34EEB01AD685}"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398538D0-A0EA-470E-B4CE-65C2AE0D109F}" type="datetimeFigureOut">
              <a:rPr lang="ru-RU" smtClean="0"/>
              <a:t>26.08.2012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82914E29-1034-44F0-85E1-34EEB01AD685}"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8538D0-A0EA-470E-B4CE-65C2AE0D109F}" type="datetimeFigureOut">
              <a:rPr lang="ru-RU" smtClean="0"/>
              <a:t>26.08.2012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82914E29-1034-44F0-85E1-34EEB01AD685}"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Объект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398538D0-A0EA-470E-B4CE-65C2AE0D109F}" type="datetimeFigureOut">
              <a:rPr lang="ru-RU" smtClean="0"/>
              <a:t>26.08.2012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2914E29-1034-44F0-85E1-34EEB01AD685}"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4" name="Текст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398538D0-A0EA-470E-B4CE-65C2AE0D109F}" type="datetimeFigureOut">
              <a:rPr lang="ru-RU" smtClean="0"/>
              <a:t>26.08.2012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82914E29-1034-44F0-85E1-34EEB01AD685}"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Заголовок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398538D0-A0EA-470E-B4CE-65C2AE0D109F}" type="datetimeFigureOut">
              <a:rPr lang="ru-RU" smtClean="0"/>
              <a:t>26.08.2012</a:t>
            </a:fld>
            <a:endParaRPr lang="ru-RU"/>
          </a:p>
        </p:txBody>
      </p:sp>
      <p:sp>
        <p:nvSpPr>
          <p:cNvPr id="3" name="Нижний колонтитул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ru-RU"/>
          </a:p>
        </p:txBody>
      </p:sp>
      <p:sp>
        <p:nvSpPr>
          <p:cNvPr id="23" name="Номер слайда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82914E29-1034-44F0-85E1-34EEB01AD685}"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2030" y="692696"/>
            <a:ext cx="8229600" cy="1656184"/>
          </a:xfrm>
        </p:spPr>
        <p:txBody>
          <a:bodyPr>
            <a:normAutofit fontScale="90000"/>
          </a:bodyPr>
          <a:lstStyle/>
          <a:p>
            <a:r>
              <a:rPr lang="ru-RU" sz="2000" dirty="0">
                <a:solidFill>
                  <a:schemeClr val="bg1"/>
                </a:solidFill>
              </a:rPr>
              <a:t>Федеральное государственное  казённое общеобразовательное учреждение  «Средняя общеобразовательная школа №6</a:t>
            </a:r>
            <a:r>
              <a:rPr lang="ru-RU" sz="2000" dirty="0" smtClean="0">
                <a:solidFill>
                  <a:schemeClr val="bg1"/>
                </a:solidFill>
              </a:rPr>
              <a:t>». Таджикистан.</a:t>
            </a:r>
            <a:r>
              <a:rPr lang="ru-RU" sz="2000" dirty="0">
                <a:solidFill>
                  <a:schemeClr val="bg1"/>
                </a:solidFill>
              </a:rPr>
              <a:t/>
            </a:r>
            <a:br>
              <a:rPr lang="ru-RU" sz="2000" dirty="0">
                <a:solidFill>
                  <a:schemeClr val="bg1"/>
                </a:solidFill>
              </a:rPr>
            </a:br>
            <a:r>
              <a:rPr lang="ru-RU" sz="3200" dirty="0" smtClean="0"/>
              <a:t>Роман  Михаила </a:t>
            </a:r>
            <a:r>
              <a:rPr lang="ru-RU" sz="3200" dirty="0" err="1" smtClean="0"/>
              <a:t>Булгакова«Мастер</a:t>
            </a:r>
            <a:r>
              <a:rPr lang="ru-RU" sz="3200" dirty="0" smtClean="0"/>
              <a:t> и </a:t>
            </a:r>
            <a:r>
              <a:rPr lang="ru-RU" sz="3200" dirty="0" err="1" smtClean="0"/>
              <a:t>маргарита</a:t>
            </a:r>
            <a:r>
              <a:rPr lang="ru-RU" sz="3200" dirty="0" smtClean="0"/>
              <a:t>»</a:t>
            </a:r>
            <a:endParaRPr lang="ru-RU" sz="3200" dirty="0"/>
          </a:p>
        </p:txBody>
      </p:sp>
      <p:sp>
        <p:nvSpPr>
          <p:cNvPr id="3" name="Подзаголовок 2"/>
          <p:cNvSpPr>
            <a:spLocks noGrp="1"/>
          </p:cNvSpPr>
          <p:nvPr>
            <p:ph type="subTitle" idx="1"/>
          </p:nvPr>
        </p:nvSpPr>
        <p:spPr>
          <a:xfrm>
            <a:off x="3635896" y="3429000"/>
            <a:ext cx="3200400" cy="1752600"/>
          </a:xfrm>
        </p:spPr>
        <p:txBody>
          <a:bodyPr/>
          <a:lstStyle/>
          <a:p>
            <a:endParaRPr lang="ru-RU" dirty="0"/>
          </a:p>
        </p:txBody>
      </p:sp>
      <p:pic>
        <p:nvPicPr>
          <p:cNvPr id="1026" name="Picture 2" descr="C:\Users\Yulia\Desktop\20 презентаций\мастер и маргарита\Master_and_Margarita.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2924944"/>
            <a:ext cx="5328592" cy="3600400"/>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5724128" y="3436488"/>
            <a:ext cx="4158208" cy="3139321"/>
          </a:xfrm>
          <a:prstGeom prst="rect">
            <a:avLst/>
          </a:prstGeom>
        </p:spPr>
        <p:txBody>
          <a:bodyPr wrap="square">
            <a:spAutoFit/>
          </a:bodyPr>
          <a:lstStyle/>
          <a:p>
            <a:pPr algn="ctr"/>
            <a:endParaRPr lang="ru-RU" dirty="0" smtClean="0">
              <a:solidFill>
                <a:srgbClr val="FFC000"/>
              </a:solidFill>
            </a:endParaRPr>
          </a:p>
          <a:p>
            <a:pPr algn="ctr"/>
            <a:endParaRPr lang="ru-RU" dirty="0">
              <a:solidFill>
                <a:srgbClr val="FFC000"/>
              </a:solidFill>
            </a:endParaRPr>
          </a:p>
          <a:p>
            <a:pPr algn="ctr"/>
            <a:endParaRPr lang="ru-RU" dirty="0" smtClean="0">
              <a:solidFill>
                <a:srgbClr val="FFC000"/>
              </a:solidFill>
            </a:endParaRPr>
          </a:p>
          <a:p>
            <a:pPr algn="ctr"/>
            <a:endParaRPr lang="ru-RU" dirty="0">
              <a:solidFill>
                <a:srgbClr val="FFC000"/>
              </a:solidFill>
            </a:endParaRPr>
          </a:p>
          <a:p>
            <a:pPr algn="ctr"/>
            <a:endParaRPr lang="ru-RU" dirty="0" smtClean="0">
              <a:solidFill>
                <a:srgbClr val="FFC000"/>
              </a:solidFill>
            </a:endParaRPr>
          </a:p>
          <a:p>
            <a:pPr algn="ctr"/>
            <a:endParaRPr lang="ru-RU" dirty="0">
              <a:solidFill>
                <a:srgbClr val="FFC000"/>
              </a:solidFill>
            </a:endParaRPr>
          </a:p>
          <a:p>
            <a:pPr algn="ctr"/>
            <a:endParaRPr lang="ru-RU" dirty="0" smtClean="0">
              <a:solidFill>
                <a:srgbClr val="FFC000"/>
              </a:solidFill>
            </a:endParaRPr>
          </a:p>
          <a:p>
            <a:pPr algn="ctr"/>
            <a:endParaRPr lang="ru-RU" dirty="0">
              <a:solidFill>
                <a:srgbClr val="FFC000"/>
              </a:solidFill>
            </a:endParaRPr>
          </a:p>
          <a:p>
            <a:pPr algn="ctr"/>
            <a:r>
              <a:rPr lang="ru-RU" dirty="0" smtClean="0"/>
              <a:t>Учитель </a:t>
            </a:r>
            <a:r>
              <a:rPr lang="ru-RU" dirty="0"/>
              <a:t>русского языка </a:t>
            </a:r>
            <a:endParaRPr lang="ru-RU" dirty="0" smtClean="0"/>
          </a:p>
          <a:p>
            <a:pPr algn="ctr"/>
            <a:r>
              <a:rPr lang="ru-RU" dirty="0" smtClean="0"/>
              <a:t>и </a:t>
            </a:r>
            <a:r>
              <a:rPr lang="ru-RU" dirty="0"/>
              <a:t>литературы </a:t>
            </a:r>
          </a:p>
          <a:p>
            <a:pPr algn="ctr"/>
            <a:r>
              <a:rPr lang="ru-RU" i="1" dirty="0"/>
              <a:t>Копылова Елена Ивановна</a:t>
            </a:r>
          </a:p>
        </p:txBody>
      </p:sp>
    </p:spTree>
    <p:extLst>
      <p:ext uri="{BB962C8B-B14F-4D97-AF65-F5344CB8AC3E}">
        <p14:creationId xmlns:p14="http://schemas.microsoft.com/office/powerpoint/2010/main" val="25646034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Users\Yulia\Desktop\20 презентаций\мастер и маргарита\6bcf41266b0a.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43088" y="590550"/>
            <a:ext cx="5457825" cy="567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15917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50106"/>
          </a:xfrm>
        </p:spPr>
        <p:txBody>
          <a:bodyPr/>
          <a:lstStyle/>
          <a:p>
            <a:r>
              <a:rPr lang="ru-RU" dirty="0" smtClean="0"/>
              <a:t>Это интересно</a:t>
            </a:r>
            <a:endParaRPr lang="ru-RU" dirty="0"/>
          </a:p>
        </p:txBody>
      </p:sp>
      <p:sp>
        <p:nvSpPr>
          <p:cNvPr id="3" name="Объект 2"/>
          <p:cNvSpPr>
            <a:spLocks noGrp="1"/>
          </p:cNvSpPr>
          <p:nvPr>
            <p:ph idx="1"/>
          </p:nvPr>
        </p:nvSpPr>
        <p:spPr>
          <a:xfrm>
            <a:off x="395536" y="1124744"/>
            <a:ext cx="8229600" cy="5213216"/>
          </a:xfrm>
        </p:spPr>
        <p:txBody>
          <a:bodyPr>
            <a:normAutofit fontScale="92500" lnSpcReduction="10000"/>
          </a:bodyPr>
          <a:lstStyle/>
          <a:p>
            <a:r>
              <a:rPr lang="ru-RU" dirty="0" smtClean="0"/>
              <a:t>«Люди, как люди. Любят деньги, но ведь это всегда было… Человечество любит деньги, из чего бы те ни были сделаны, из кожи ли, из бумаги ли, из бронзы ли или золота. Ну, легкомысленны…ну, что ж…обыкновенные люди… в общем, напоминают прежних… квартирный вопрос только испортил их…»</a:t>
            </a:r>
          </a:p>
          <a:p>
            <a:r>
              <a:rPr lang="ru-RU" dirty="0" smtClean="0"/>
              <a:t>«Ну, что ж, тот, кто любит, должен разделять участь того, кого он любит.»</a:t>
            </a:r>
          </a:p>
          <a:p>
            <a:r>
              <a:rPr lang="ru-RU" dirty="0" smtClean="0"/>
              <a:t>«Правду говорить легко и приятно.»</a:t>
            </a:r>
          </a:p>
          <a:p>
            <a:r>
              <a:rPr lang="ru-RU" dirty="0" smtClean="0"/>
              <a:t> «… никогда и ничего не просите. Никогда и ничего. И в особенности у тех, кто сильнее вас. Сами предложат и сами всё дадут.»</a:t>
            </a:r>
            <a:endParaRPr lang="ru-RU" dirty="0"/>
          </a:p>
        </p:txBody>
      </p:sp>
    </p:spTree>
    <p:extLst>
      <p:ext uri="{BB962C8B-B14F-4D97-AF65-F5344CB8AC3E}">
        <p14:creationId xmlns:p14="http://schemas.microsoft.com/office/powerpoint/2010/main" val="3792829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578298"/>
          </a:xfrm>
        </p:spPr>
        <p:txBody>
          <a:bodyPr>
            <a:normAutofit/>
          </a:bodyPr>
          <a:lstStyle/>
          <a:p>
            <a:pPr algn="l"/>
            <a:r>
              <a:rPr lang="ru-RU" sz="2800" dirty="0" smtClean="0"/>
              <a:t>Роман «Мастер и «Маргарита» – главный в творчестве Булгакова. Он писал его с 1928 по 1940 год, до самой смерти, сделал 8 редакций. Это «закатный» роман,  заплачено за него жизнью автора.</a:t>
            </a:r>
            <a:endParaRPr lang="ru-RU" sz="2800" dirty="0"/>
          </a:p>
        </p:txBody>
      </p:sp>
      <p:pic>
        <p:nvPicPr>
          <p:cNvPr id="3074" name="Picture 2" descr="C:\Users\Yulia\Desktop\20 презентаций\14504-0_503.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39752" y="2996952"/>
            <a:ext cx="4320479" cy="33117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42217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Михаил Булгаков смотрит в будущее</a:t>
            </a:r>
            <a:endParaRPr lang="ru-RU" dirty="0"/>
          </a:p>
        </p:txBody>
      </p:sp>
      <p:sp>
        <p:nvSpPr>
          <p:cNvPr id="3" name="Объект 2"/>
          <p:cNvSpPr>
            <a:spLocks noGrp="1"/>
          </p:cNvSpPr>
          <p:nvPr>
            <p:ph idx="1"/>
          </p:nvPr>
        </p:nvSpPr>
        <p:spPr>
          <a:xfrm>
            <a:off x="457200" y="1700808"/>
            <a:ext cx="8229600" cy="4608552"/>
          </a:xfrm>
        </p:spPr>
        <p:txBody>
          <a:bodyPr/>
          <a:lstStyle/>
          <a:p>
            <a:pPr marL="137160" indent="0" algn="ctr">
              <a:buNone/>
            </a:pPr>
            <a:r>
              <a:rPr lang="ru-RU" dirty="0" smtClean="0"/>
              <a:t>Настоящее перед нашими глазами. Оно таково, что глаза эти хочется закрыть. Не видеть! Остаётся будущее. Загадочное, неизвестное будущее.</a:t>
            </a:r>
          </a:p>
          <a:p>
            <a:pPr marL="137160" indent="0" algn="ctr">
              <a:buNone/>
            </a:pPr>
            <a:r>
              <a:rPr lang="ru-RU" dirty="0" smtClean="0"/>
              <a:t>                                                         Михаил Булгаков.</a:t>
            </a:r>
            <a:endParaRPr lang="ru-RU" dirty="0"/>
          </a:p>
        </p:txBody>
      </p:sp>
      <p:pic>
        <p:nvPicPr>
          <p:cNvPr id="4098" name="Picture 2" descr="C:\Users\Yulia\Desktop\20 презентаций\images.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3487002"/>
            <a:ext cx="2304256" cy="28943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33261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746650"/>
          </a:xfrm>
        </p:spPr>
        <p:txBody>
          <a:bodyPr>
            <a:normAutofit/>
          </a:bodyPr>
          <a:lstStyle/>
          <a:p>
            <a:r>
              <a:rPr lang="ru-RU" dirty="0" smtClean="0"/>
              <a:t>Добро</a:t>
            </a:r>
            <a:br>
              <a:rPr lang="ru-RU" dirty="0" smtClean="0"/>
            </a:br>
            <a:r>
              <a:rPr lang="ru-RU" dirty="0" smtClean="0"/>
              <a:t>Зло</a:t>
            </a:r>
            <a:br>
              <a:rPr lang="ru-RU" dirty="0" smtClean="0"/>
            </a:br>
            <a:r>
              <a:rPr lang="ru-RU" dirty="0" smtClean="0"/>
              <a:t>Бог</a:t>
            </a:r>
            <a:br>
              <a:rPr lang="ru-RU" dirty="0" smtClean="0"/>
            </a:br>
            <a:r>
              <a:rPr lang="ru-RU" dirty="0" smtClean="0"/>
              <a:t>Дьявол</a:t>
            </a:r>
            <a:br>
              <a:rPr lang="ru-RU" dirty="0" smtClean="0"/>
            </a:br>
            <a:r>
              <a:rPr lang="ru-RU" dirty="0" smtClean="0"/>
              <a:t>Человек</a:t>
            </a:r>
            <a:br>
              <a:rPr lang="ru-RU" dirty="0" smtClean="0"/>
            </a:br>
            <a:endParaRPr lang="ru-RU" dirty="0"/>
          </a:p>
        </p:txBody>
      </p:sp>
    </p:spTree>
    <p:extLst>
      <p:ext uri="{BB962C8B-B14F-4D97-AF65-F5344CB8AC3E}">
        <p14:creationId xmlns:p14="http://schemas.microsoft.com/office/powerpoint/2010/main" val="14339163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218258"/>
          </a:xfrm>
        </p:spPr>
        <p:txBody>
          <a:bodyPr>
            <a:normAutofit/>
          </a:bodyPr>
          <a:lstStyle/>
          <a:p>
            <a:r>
              <a:rPr lang="ru-RU" sz="2800" dirty="0" smtClean="0"/>
              <a:t>Почему, зачем, откуда зло?</a:t>
            </a:r>
            <a:br>
              <a:rPr lang="ru-RU" sz="2800" dirty="0" smtClean="0"/>
            </a:br>
            <a:r>
              <a:rPr lang="ru-RU" sz="2800" dirty="0" smtClean="0"/>
              <a:t>Если есть Бог, то как может быть зло?</a:t>
            </a:r>
            <a:br>
              <a:rPr lang="ru-RU" sz="2800" dirty="0" smtClean="0"/>
            </a:br>
            <a:r>
              <a:rPr lang="ru-RU" sz="2800" dirty="0" smtClean="0"/>
              <a:t>Если есть зло, то как может быть Бог?</a:t>
            </a:r>
            <a:br>
              <a:rPr lang="ru-RU" sz="2800" dirty="0" smtClean="0"/>
            </a:br>
            <a:r>
              <a:rPr lang="ru-RU" sz="2800" dirty="0" smtClean="0"/>
              <a:t>                                          Михаил Лермонтов.</a:t>
            </a:r>
            <a:endParaRPr lang="ru-RU" sz="2800" dirty="0"/>
          </a:p>
        </p:txBody>
      </p:sp>
      <p:pic>
        <p:nvPicPr>
          <p:cNvPr id="4" name="Picture 5" descr="М.Ю. Лермонтов"/>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339752" y="2708920"/>
            <a:ext cx="4320480" cy="3744416"/>
          </a:xfrm>
          <a:prstGeom prst="rect">
            <a:avLst/>
          </a:prstGeom>
          <a:solidFill>
            <a:srgbClr val="00CCFF"/>
          </a:solidFill>
        </p:spPr>
      </p:pic>
    </p:spTree>
    <p:extLst>
      <p:ext uri="{BB962C8B-B14F-4D97-AF65-F5344CB8AC3E}">
        <p14:creationId xmlns:p14="http://schemas.microsoft.com/office/powerpoint/2010/main" val="3833445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2722314"/>
          </a:xfrm>
        </p:spPr>
        <p:txBody>
          <a:bodyPr>
            <a:normAutofit/>
          </a:bodyPr>
          <a:lstStyle/>
          <a:p>
            <a:r>
              <a:rPr lang="ru-RU" sz="2800" dirty="0" smtClean="0"/>
              <a:t>Роман Михаила Булгакова «Мастер и Маргарита» - сложное художественное произведение, в котором не только каждое слово играет не одну роль, но и особым смыслом наполнены и композиция, и сюжет, и значение имён и фамилий.</a:t>
            </a:r>
            <a:endParaRPr lang="ru-RU" sz="2800" dirty="0"/>
          </a:p>
        </p:txBody>
      </p:sp>
      <p:pic>
        <p:nvPicPr>
          <p:cNvPr id="2050" name="Picture 2" descr="C:\Users\Yulia\Desktop\20 презентаций\мастер и маргарита\4656.jpe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63688" y="3213100"/>
            <a:ext cx="5328591" cy="32402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53504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Сюжетные линии романа</a:t>
            </a:r>
            <a:br>
              <a:rPr lang="ru-RU" dirty="0" smtClean="0"/>
            </a:br>
            <a:r>
              <a:rPr lang="ru-RU" dirty="0" smtClean="0"/>
              <a:t>«</a:t>
            </a:r>
            <a:r>
              <a:rPr lang="ru-RU" dirty="0"/>
              <a:t>М</a:t>
            </a:r>
            <a:r>
              <a:rPr lang="ru-RU" dirty="0" smtClean="0"/>
              <a:t>астер и Маргарита»</a:t>
            </a:r>
            <a:endParaRPr lang="ru-RU" dirty="0"/>
          </a:p>
        </p:txBody>
      </p:sp>
      <p:sp>
        <p:nvSpPr>
          <p:cNvPr id="3" name="Объект 2"/>
          <p:cNvSpPr>
            <a:spLocks noGrp="1"/>
          </p:cNvSpPr>
          <p:nvPr>
            <p:ph idx="1"/>
          </p:nvPr>
        </p:nvSpPr>
        <p:spPr>
          <a:xfrm>
            <a:off x="457200" y="2636912"/>
            <a:ext cx="8229600" cy="3672448"/>
          </a:xfrm>
        </p:spPr>
        <p:txBody>
          <a:bodyPr/>
          <a:lstStyle/>
          <a:p>
            <a:pPr algn="ctr"/>
            <a:r>
              <a:rPr lang="ru-RU" dirty="0" smtClean="0"/>
              <a:t>Понтий Пилат и </a:t>
            </a:r>
            <a:r>
              <a:rPr lang="ru-RU" dirty="0" err="1" smtClean="0"/>
              <a:t>Иешуа</a:t>
            </a:r>
            <a:endParaRPr lang="ru-RU" dirty="0" smtClean="0"/>
          </a:p>
          <a:p>
            <a:pPr algn="ctr"/>
            <a:r>
              <a:rPr lang="ru-RU" dirty="0" err="1" smtClean="0"/>
              <a:t>Воланд</a:t>
            </a:r>
            <a:r>
              <a:rPr lang="ru-RU" dirty="0" smtClean="0"/>
              <a:t> и мастер</a:t>
            </a:r>
          </a:p>
          <a:p>
            <a:pPr algn="ctr"/>
            <a:r>
              <a:rPr lang="ru-RU" dirty="0" smtClean="0"/>
              <a:t>Мастер и Маргарита</a:t>
            </a:r>
            <a:endParaRPr lang="ru-RU" dirty="0"/>
          </a:p>
        </p:txBody>
      </p:sp>
    </p:spTree>
    <p:extLst>
      <p:ext uri="{BB962C8B-B14F-4D97-AF65-F5344CB8AC3E}">
        <p14:creationId xmlns:p14="http://schemas.microsoft.com/office/powerpoint/2010/main" val="4454760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Yulia\Desktop\20 презентаций\мастер и маргарита\0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559564"/>
            <a:ext cx="5112568" cy="56864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76411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Yulia\Desktop\20 презентаций\мастер и маргарита\0019-020-Master-i-Margarita-urok.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24280" y="1052736"/>
            <a:ext cx="4165054" cy="4968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17849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екс">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Апекс">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екс">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295</TotalTime>
  <Words>279</Words>
  <Application>Microsoft Office PowerPoint</Application>
  <PresentationFormat>Экран (4:3)</PresentationFormat>
  <Paragraphs>28</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Апекс</vt:lpstr>
      <vt:lpstr>Федеральное государственное  казённое общеобразовательное учреждение  «Средняя общеобразовательная школа №6». Таджикистан. Роман  Михаила Булгакова«Мастер и маргарита»</vt:lpstr>
      <vt:lpstr>Роман «Мастер и «Маргарита» – главный в творчестве Булгакова. Он писал его с 1928 по 1940 год, до самой смерти, сделал 8 редакций. Это «закатный» роман,  заплачено за него жизнью автора.</vt:lpstr>
      <vt:lpstr>Михаил Булгаков смотрит в будущее</vt:lpstr>
      <vt:lpstr>Добро Зло Бог Дьявол Человек </vt:lpstr>
      <vt:lpstr>Почему, зачем, откуда зло? Если есть Бог, то как может быть зло? Если есть зло, то как может быть Бог?                                           Михаил Лермонтов.</vt:lpstr>
      <vt:lpstr>Роман Михаила Булгакова «Мастер и Маргарита» - сложное художественное произведение, в котором не только каждое слово играет не одну роль, но и особым смыслом наполнены и композиция, и сюжет, и значение имён и фамилий.</vt:lpstr>
      <vt:lpstr>Сюжетные линии романа «Мастер и Маргарита»</vt:lpstr>
      <vt:lpstr>Презентация PowerPoint</vt:lpstr>
      <vt:lpstr>Презентация PowerPoint</vt:lpstr>
      <vt:lpstr>Презентация PowerPoint</vt:lpstr>
      <vt:lpstr>Это интересно</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Роман  Михаила Булгакова«Мастер и маргарита»</dc:title>
  <dc:creator>Yulia</dc:creator>
  <cp:lastModifiedBy>Yulia</cp:lastModifiedBy>
  <cp:revision>14</cp:revision>
  <dcterms:created xsi:type="dcterms:W3CDTF">2012-07-19T07:41:04Z</dcterms:created>
  <dcterms:modified xsi:type="dcterms:W3CDTF">2012-08-26T03:06:47Z</dcterms:modified>
</cp:coreProperties>
</file>