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5DBEF-DB5F-44D0-922E-56ACBE49A72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69BFC-E59C-47C7-9A17-04DF00EE2F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69BFC-E59C-47C7-9A17-04DF00EE2F6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D501B2-875B-4428-A152-ED7A41E4ED8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66BFDB-5579-4EF6-81B7-E4A15FBF6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D501B2-875B-4428-A152-ED7A41E4ED8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6BFDB-5579-4EF6-81B7-E4A15FBF6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FD501B2-875B-4428-A152-ED7A41E4ED8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66BFDB-5579-4EF6-81B7-E4A15FBF6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D501B2-875B-4428-A152-ED7A41E4ED8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6BFDB-5579-4EF6-81B7-E4A15FBF6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D501B2-875B-4428-A152-ED7A41E4ED8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766BFDB-5579-4EF6-81B7-E4A15FBF6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D501B2-875B-4428-A152-ED7A41E4ED8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6BFDB-5579-4EF6-81B7-E4A15FBF6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D501B2-875B-4428-A152-ED7A41E4ED8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6BFDB-5579-4EF6-81B7-E4A15FBF6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D501B2-875B-4428-A152-ED7A41E4ED8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6BFDB-5579-4EF6-81B7-E4A15FBF6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D501B2-875B-4428-A152-ED7A41E4ED8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6BFDB-5579-4EF6-81B7-E4A15FBF6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D501B2-875B-4428-A152-ED7A41E4ED8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6BFDB-5579-4EF6-81B7-E4A15FBF6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D501B2-875B-4428-A152-ED7A41E4ED8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6BFDB-5579-4EF6-81B7-E4A15FBF65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FD501B2-875B-4428-A152-ED7A41E4ED8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766BFDB-5579-4EF6-81B7-E4A15FBF6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Как избежать стрессов и психологического расстройства младших школьников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390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Как помочь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</a:rPr>
              <a:t>ребёнку,находящемуся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в состоянии стресса?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/>
          <a:lstStyle/>
          <a:p>
            <a:r>
              <a:rPr lang="ru-RU" u="sng" dirty="0" err="1" smtClean="0"/>
              <a:t>Во-первых,</a:t>
            </a:r>
            <a:r>
              <a:rPr lang="ru-RU" dirty="0" err="1" smtClean="0"/>
              <a:t>необходимо</a:t>
            </a:r>
            <a:r>
              <a:rPr lang="ru-RU" dirty="0" smtClean="0"/>
              <a:t> узнать, какова причина стресса.                                           </a:t>
            </a:r>
            <a:r>
              <a:rPr lang="ru-RU" u="sng" dirty="0" err="1" smtClean="0"/>
              <a:t>Во-вторых,</a:t>
            </a:r>
            <a:r>
              <a:rPr lang="ru-RU" dirty="0" err="1" smtClean="0"/>
              <a:t>подобрать</a:t>
            </a:r>
            <a:r>
              <a:rPr lang="ru-RU" dirty="0" smtClean="0"/>
              <a:t> наиболее приемлемый способ вывода младшего школьника из состояния стресса.                 </a:t>
            </a:r>
            <a:r>
              <a:rPr lang="ru-RU" u="sng" dirty="0" smtClean="0"/>
              <a:t>В </a:t>
            </a:r>
            <a:r>
              <a:rPr lang="ru-RU" u="sng" dirty="0" err="1" smtClean="0"/>
              <a:t>третьих,</a:t>
            </a:r>
            <a:r>
              <a:rPr lang="ru-RU" dirty="0" err="1" smtClean="0"/>
              <a:t>поддерживать</a:t>
            </a:r>
            <a:r>
              <a:rPr lang="ru-RU" dirty="0" smtClean="0"/>
              <a:t> </a:t>
            </a:r>
            <a:r>
              <a:rPr lang="ru-RU" dirty="0" err="1" smtClean="0"/>
              <a:t>ребёнка,показывать</a:t>
            </a:r>
            <a:r>
              <a:rPr lang="ru-RU" dirty="0" smtClean="0"/>
              <a:t> значимость его в ваших </a:t>
            </a:r>
            <a:r>
              <a:rPr lang="ru-RU" dirty="0" err="1" smtClean="0"/>
              <a:t>глазах,больше</a:t>
            </a:r>
            <a:r>
              <a:rPr lang="ru-RU" dirty="0" smtClean="0"/>
              <a:t> общаться с </a:t>
            </a:r>
            <a:r>
              <a:rPr lang="ru-RU" dirty="0" err="1" smtClean="0"/>
              <a:t>ним,применять</a:t>
            </a:r>
            <a:r>
              <a:rPr lang="ru-RU" dirty="0" smtClean="0"/>
              <a:t> тактильные приёмы в </a:t>
            </a:r>
            <a:r>
              <a:rPr lang="ru-RU" dirty="0" err="1" smtClean="0"/>
              <a:t>общении,соблюдать</a:t>
            </a:r>
            <a:r>
              <a:rPr lang="ru-RU" dirty="0" smtClean="0"/>
              <a:t> такт.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внимание.</a:t>
            </a:r>
            <a:endParaRPr lang="ru-RU" sz="6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Стресс-примета времени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Стресс-одна</a:t>
            </a:r>
            <a:r>
              <a:rPr lang="ru-RU" dirty="0" smtClean="0"/>
              <a:t> из самых болезненных примет нашего времени. Основоположником учения о стрессе является </a:t>
            </a:r>
            <a:r>
              <a:rPr lang="ru-RU" dirty="0" err="1" smtClean="0"/>
              <a:t>Ганс</a:t>
            </a:r>
            <a:r>
              <a:rPr lang="ru-RU" dirty="0" smtClean="0"/>
              <a:t> </a:t>
            </a:r>
            <a:r>
              <a:rPr lang="ru-RU" dirty="0" err="1" smtClean="0"/>
              <a:t>Селье</a:t>
            </a:r>
            <a:r>
              <a:rPr lang="ru-RU" dirty="0" smtClean="0"/>
              <a:t> (1907-1982). Медик по </a:t>
            </a:r>
            <a:r>
              <a:rPr lang="ru-RU" dirty="0" err="1" smtClean="0"/>
              <a:t>образованию,биолог</a:t>
            </a:r>
            <a:r>
              <a:rPr lang="ru-RU" dirty="0" smtClean="0"/>
              <a:t> с мировой известностью на протяжении почти полувека разрабатывал проблемы стресса. Наиболее полно его учение изложено в его труде «Стресс без </a:t>
            </a:r>
            <a:r>
              <a:rPr lang="ru-RU" dirty="0" err="1" smtClean="0"/>
              <a:t>дистресса</a:t>
            </a:r>
            <a:r>
              <a:rPr lang="ru-RU" smtClean="0"/>
              <a:t>».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620688"/>
            <a:ext cx="7239000" cy="108012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Что такое стресс?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Стресс-термин,используемый</a:t>
            </a:r>
            <a:r>
              <a:rPr lang="ru-RU" dirty="0" smtClean="0"/>
              <a:t> для обозначения обширного круга состояний </a:t>
            </a:r>
            <a:r>
              <a:rPr lang="ru-RU" dirty="0" err="1" smtClean="0"/>
              <a:t>человека,возникающий</a:t>
            </a:r>
            <a:r>
              <a:rPr lang="ru-RU" dirty="0" smtClean="0"/>
              <a:t> в ответ на разнообразные экстремальные воздействия(стрессоры). </a:t>
            </a:r>
            <a:r>
              <a:rPr lang="ru-RU" dirty="0" err="1" smtClean="0"/>
              <a:t>Стрессоры-факторы,вызывающие</a:t>
            </a:r>
            <a:r>
              <a:rPr lang="ru-RU" dirty="0" smtClean="0"/>
              <a:t> состояние </a:t>
            </a:r>
            <a:r>
              <a:rPr lang="ru-RU" dirty="0" err="1" smtClean="0"/>
              <a:t>стресса.Стресс</a:t>
            </a:r>
            <a:r>
              <a:rPr lang="ru-RU" dirty="0" smtClean="0"/>
              <a:t> понимается как неблагоприятный опыт недостаточной или избыточной </a:t>
            </a:r>
            <a:r>
              <a:rPr lang="ru-RU" dirty="0" err="1" smtClean="0"/>
              <a:t>стимуляции,который</a:t>
            </a:r>
            <a:r>
              <a:rPr lang="ru-RU" dirty="0" smtClean="0"/>
              <a:t> сейчас или в будущем приведёт к нарушению здоровья.                         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Виды стрессов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1.Эмоционально положительные и </a:t>
            </a:r>
          </a:p>
          <a:p>
            <a:pPr>
              <a:buNone/>
            </a:pPr>
            <a:r>
              <a:rPr lang="ru-RU" b="1" dirty="0" smtClean="0"/>
              <a:t>эмоционально</a:t>
            </a:r>
            <a:r>
              <a:rPr lang="ru-RU" dirty="0" smtClean="0"/>
              <a:t> отрицательные. 2.Кратковременные и долгосрочные (острые  и хронические).    3.Физиологические и психологические(</a:t>
            </a:r>
            <a:r>
              <a:rPr lang="ru-RU" dirty="0" err="1" smtClean="0"/>
              <a:t>информационные,эмоциональные</a:t>
            </a:r>
            <a:r>
              <a:rPr lang="ru-RU" dirty="0" smtClean="0"/>
              <a:t> и коммуникативные).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72390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Характеристика стрессов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1.Физиологический стресс возникает в результате прямого воздействия на организм различных негативных факторов. </a:t>
            </a:r>
            <a:r>
              <a:rPr lang="ru-RU" sz="2400" dirty="0" err="1" smtClean="0"/>
              <a:t>Например,когда</a:t>
            </a:r>
            <a:r>
              <a:rPr lang="ru-RU" sz="2400" dirty="0" smtClean="0"/>
              <a:t> ребёнок долго или часто испытывает чувство </a:t>
            </a:r>
            <a:r>
              <a:rPr lang="ru-RU" sz="2400" dirty="0" err="1" smtClean="0"/>
              <a:t>голода,холода,жажды,физические</a:t>
            </a:r>
            <a:r>
              <a:rPr lang="ru-RU" sz="2400" dirty="0" smtClean="0"/>
              <a:t> перегрузки. 2.Психологический стресс вызывают </a:t>
            </a:r>
            <a:r>
              <a:rPr lang="ru-RU" sz="2400" dirty="0" err="1" smtClean="0"/>
              <a:t>факторы,действующие</a:t>
            </a:r>
            <a:r>
              <a:rPr lang="ru-RU" sz="2400" dirty="0" smtClean="0"/>
              <a:t> своим сигнальным </a:t>
            </a:r>
            <a:r>
              <a:rPr lang="ru-RU" sz="2400" dirty="0" err="1" smtClean="0"/>
              <a:t>значением,например,когда</a:t>
            </a:r>
            <a:r>
              <a:rPr lang="ru-RU" sz="2400" dirty="0" smtClean="0"/>
              <a:t> школьника </a:t>
            </a:r>
            <a:r>
              <a:rPr lang="ru-RU" sz="2400" dirty="0" err="1" smtClean="0"/>
              <a:t>обманули,обидели,угрожали</a:t>
            </a:r>
            <a:r>
              <a:rPr lang="ru-RU" sz="2400" dirty="0" smtClean="0"/>
              <a:t> физически или </a:t>
            </a:r>
            <a:r>
              <a:rPr lang="ru-RU" sz="2400" dirty="0" err="1" smtClean="0"/>
              <a:t>морально,если</a:t>
            </a:r>
            <a:r>
              <a:rPr lang="ru-RU" sz="2400" dirty="0" smtClean="0"/>
              <a:t> он испытывает сильные информационные перегрузки.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7239000" cy="4846320"/>
          </a:xfrm>
        </p:spPr>
        <p:txBody>
          <a:bodyPr>
            <a:noAutofit/>
          </a:bodyPr>
          <a:lstStyle/>
          <a:p>
            <a:pPr lvl="7"/>
            <a:r>
              <a:rPr lang="ru-RU" sz="2000" dirty="0" smtClean="0">
                <a:solidFill>
                  <a:schemeClr val="tx1"/>
                </a:solidFill>
              </a:rPr>
              <a:t>3.Информационный стресс возникает при информационных </a:t>
            </a:r>
            <a:r>
              <a:rPr lang="ru-RU" sz="2000" dirty="0" err="1" smtClean="0">
                <a:solidFill>
                  <a:schemeClr val="tx1"/>
                </a:solidFill>
              </a:rPr>
              <a:t>перегрузках,когда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ребёнок,несущий</a:t>
            </a:r>
            <a:r>
              <a:rPr lang="ru-RU" sz="2000" dirty="0" smtClean="0">
                <a:solidFill>
                  <a:schemeClr val="tx1"/>
                </a:solidFill>
              </a:rPr>
              <a:t> большую ответственность за последствия своих </a:t>
            </a:r>
            <a:r>
              <a:rPr lang="ru-RU" sz="2000" dirty="0" err="1" smtClean="0">
                <a:solidFill>
                  <a:schemeClr val="tx1"/>
                </a:solidFill>
              </a:rPr>
              <a:t>действий,не</a:t>
            </a:r>
            <a:r>
              <a:rPr lang="ru-RU" sz="2000" dirty="0" smtClean="0">
                <a:solidFill>
                  <a:schemeClr val="tx1"/>
                </a:solidFill>
              </a:rPr>
              <a:t> успевает принимать верные решения.                              4.Эмоциональный стресс имеет место в </a:t>
            </a:r>
            <a:r>
              <a:rPr lang="ru-RU" sz="2000" dirty="0" err="1" smtClean="0">
                <a:solidFill>
                  <a:schemeClr val="tx1"/>
                </a:solidFill>
              </a:rPr>
              <a:t>ситуациях,угрожающих</a:t>
            </a:r>
            <a:r>
              <a:rPr lang="ru-RU" sz="2000" dirty="0" smtClean="0">
                <a:solidFill>
                  <a:schemeClr val="tx1"/>
                </a:solidFill>
              </a:rPr>
              <a:t> безопасности </a:t>
            </a:r>
            <a:r>
              <a:rPr lang="ru-RU" sz="2000" dirty="0" err="1" smtClean="0">
                <a:solidFill>
                  <a:schemeClr val="tx1"/>
                </a:solidFill>
              </a:rPr>
              <a:t>школьника,его</a:t>
            </a:r>
            <a:r>
              <a:rPr lang="ru-RU" sz="2000" dirty="0" smtClean="0">
                <a:solidFill>
                  <a:schemeClr val="tx1"/>
                </a:solidFill>
              </a:rPr>
              <a:t> социальному </a:t>
            </a:r>
            <a:r>
              <a:rPr lang="ru-RU" sz="2000" dirty="0" err="1" smtClean="0">
                <a:solidFill>
                  <a:schemeClr val="tx1"/>
                </a:solidFill>
              </a:rPr>
              <a:t>статусу,экономическому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благополучию,межличностным</a:t>
            </a:r>
            <a:r>
              <a:rPr lang="ru-RU" sz="2000" dirty="0" smtClean="0">
                <a:solidFill>
                  <a:schemeClr val="tx1"/>
                </a:solidFill>
              </a:rPr>
              <a:t> отношениям(семейные </a:t>
            </a:r>
            <a:r>
              <a:rPr lang="ru-RU" sz="2000" dirty="0" err="1" smtClean="0">
                <a:solidFill>
                  <a:schemeClr val="tx1"/>
                </a:solidFill>
              </a:rPr>
              <a:t>проблемы,ссоры</a:t>
            </a:r>
            <a:r>
              <a:rPr lang="ru-RU" sz="2000" dirty="0" smtClean="0">
                <a:solidFill>
                  <a:schemeClr val="tx1"/>
                </a:solidFill>
              </a:rPr>
              <a:t> и т.п.)   5.Коммуникативный стресс возможен при неспособности ребёнка общаться с одноклассниками или </a:t>
            </a:r>
            <a:r>
              <a:rPr lang="ru-RU" sz="2000" dirty="0" err="1" smtClean="0">
                <a:solidFill>
                  <a:schemeClr val="tx1"/>
                </a:solidFill>
              </a:rPr>
              <a:t>учителями,неумении</a:t>
            </a:r>
            <a:r>
              <a:rPr lang="ru-RU" sz="2000" dirty="0" smtClean="0">
                <a:solidFill>
                  <a:schemeClr val="tx1"/>
                </a:solidFill>
              </a:rPr>
              <a:t> налаживать  межличностные отношения. 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Три стадии развития стресса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1.Реакция </a:t>
            </a:r>
            <a:r>
              <a:rPr lang="ru-RU" u="sng" dirty="0" err="1" smtClean="0"/>
              <a:t>тревоги</a:t>
            </a:r>
            <a:r>
              <a:rPr lang="ru-RU" dirty="0" err="1" smtClean="0"/>
              <a:t>,которая</a:t>
            </a:r>
            <a:r>
              <a:rPr lang="ru-RU" dirty="0" smtClean="0"/>
              <a:t> выражается в мобилизации всех ресурсов организма.      2.</a:t>
            </a:r>
            <a:r>
              <a:rPr lang="ru-RU" u="sng" dirty="0" smtClean="0"/>
              <a:t>Сопротивление,</a:t>
            </a:r>
            <a:r>
              <a:rPr lang="ru-RU" dirty="0" smtClean="0"/>
              <a:t>когда организму удаётся успешно справиться с вредными воздействиями(в этот период может наблюдаться повышенная </a:t>
            </a:r>
            <a:r>
              <a:rPr lang="ru-RU" dirty="0" err="1" smtClean="0"/>
              <a:t>стрессоустойчивость</a:t>
            </a:r>
            <a:r>
              <a:rPr lang="ru-RU" dirty="0" smtClean="0"/>
              <a:t>).                                  3.</a:t>
            </a:r>
            <a:r>
              <a:rPr lang="ru-RU" u="sng" dirty="0" smtClean="0"/>
              <a:t>Истощение,</a:t>
            </a:r>
            <a:r>
              <a:rPr lang="ru-RU" dirty="0" smtClean="0"/>
              <a:t>наступающее, если действие вредоносных факторов долго не удаётся устранить и преодолеть.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39552" y="476672"/>
            <a:ext cx="72390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Как определить состояние стресса у младшего школьника?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700808"/>
            <a:ext cx="7239000" cy="4846320"/>
          </a:xfrm>
        </p:spPr>
        <p:txBody>
          <a:bodyPr/>
          <a:lstStyle/>
          <a:p>
            <a:r>
              <a:rPr lang="ru-RU" dirty="0" smtClean="0"/>
              <a:t>1.Прежде всего ,это </a:t>
            </a:r>
            <a:r>
              <a:rPr lang="ru-RU" dirty="0" err="1" smtClean="0"/>
              <a:t>продолжительность.Если</a:t>
            </a:r>
            <a:r>
              <a:rPr lang="ru-RU" dirty="0" smtClean="0"/>
              <a:t> состояние нервозности и напряжения длится на протяжении недели, а то и более ,то это должно стать поводом для волнения.           2.Интенсивность реакции и отклонение от возрастной нормы также является сигналом для взрослого человека.               3.Если есть </a:t>
            </a:r>
            <a:r>
              <a:rPr lang="ru-RU" dirty="0" err="1" smtClean="0"/>
              <a:t>подозрение,что</a:t>
            </a:r>
            <a:r>
              <a:rPr lang="ru-RU" dirty="0" smtClean="0"/>
              <a:t> ребёнок переживает стресс, необходимо выяснить, почему.                                       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Список стрессоров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1.Обидные высказывания со стороны старшеклассников.  2.Негативная оценка со стороны учителя.                         3.Участие в соревнованиях.                                               4.Ссоры с одноклассниками.                                             5.Переход в другой класс или в другую школу.                 6.Контрольная или тестовая работа.                                  7.Сообщение дома о плохой отметке.                                8.Выход к доске или любое публичное выступление.        </a:t>
            </a:r>
            <a:r>
              <a:rPr lang="ru-RU" sz="2000" dirty="0" smtClean="0"/>
              <a:t>9.Оп</a:t>
            </a:r>
            <a:r>
              <a:rPr lang="ru-RU" sz="2000" dirty="0" smtClean="0"/>
              <a:t>о</a:t>
            </a:r>
            <a:r>
              <a:rPr lang="ru-RU" sz="2000" dirty="0" smtClean="0"/>
              <a:t>здание </a:t>
            </a:r>
            <a:r>
              <a:rPr lang="ru-RU" sz="2000" dirty="0" smtClean="0"/>
              <a:t>в школу.                                                         10.Конфликтное общение с учителем.                                  11.Пропуск уроков по болезни.                                          12.Боязнь быть отстающим.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345</TotalTime>
  <Words>425</Words>
  <Application>Microsoft Office PowerPoint</Application>
  <PresentationFormat>Экран (4:3)</PresentationFormat>
  <Paragraphs>22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Как избежать стрессов и психологического расстройства младших школьников</vt:lpstr>
      <vt:lpstr>Стресс-примета времени</vt:lpstr>
      <vt:lpstr>Что такое стресс?</vt:lpstr>
      <vt:lpstr>Виды стрессов</vt:lpstr>
      <vt:lpstr>Характеристика стрессов</vt:lpstr>
      <vt:lpstr>Слайд 6</vt:lpstr>
      <vt:lpstr>Три стадии развития стресса</vt:lpstr>
      <vt:lpstr>Как определить состояние стресса у младшего школьника?</vt:lpstr>
      <vt:lpstr>Список стрессоров</vt:lpstr>
      <vt:lpstr>Как помочь ребёнку,находящемуся в состоянии стресса?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избежать стрессов и психологического расстройства младших школьников</dc:title>
  <dc:creator>Admin</dc:creator>
  <cp:lastModifiedBy>Admin</cp:lastModifiedBy>
  <cp:revision>37</cp:revision>
  <dcterms:created xsi:type="dcterms:W3CDTF">2013-12-16T07:09:54Z</dcterms:created>
  <dcterms:modified xsi:type="dcterms:W3CDTF">2013-12-17T14:36:09Z</dcterms:modified>
</cp:coreProperties>
</file>