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20.wmf"/><Relationship Id="rId7" Type="http://schemas.openxmlformats.org/officeDocument/2006/relationships/image" Target="../media/image23.wmf"/><Relationship Id="rId2" Type="http://schemas.openxmlformats.org/officeDocument/2006/relationships/image" Target="../media/image16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18.wmf"/><Relationship Id="rId10" Type="http://schemas.openxmlformats.org/officeDocument/2006/relationships/image" Target="../media/image24.wmf"/><Relationship Id="rId4" Type="http://schemas.openxmlformats.org/officeDocument/2006/relationships/image" Target="../media/image15.wmf"/><Relationship Id="rId9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20.wmf"/><Relationship Id="rId7" Type="http://schemas.openxmlformats.org/officeDocument/2006/relationships/image" Target="../media/image23.wmf"/><Relationship Id="rId2" Type="http://schemas.openxmlformats.org/officeDocument/2006/relationships/image" Target="../media/image16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18.wmf"/><Relationship Id="rId10" Type="http://schemas.openxmlformats.org/officeDocument/2006/relationships/image" Target="../media/image24.wmf"/><Relationship Id="rId4" Type="http://schemas.openxmlformats.org/officeDocument/2006/relationships/image" Target="../media/image15.wmf"/><Relationship Id="rId9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E352-92B6-43E4-B88A-5019FA76FB85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0C88-B75D-4602-BC35-E82AEF35F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4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E352-92B6-43E4-B88A-5019FA76FB85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0C88-B75D-4602-BC35-E82AEF35F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82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E352-92B6-43E4-B88A-5019FA76FB85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0C88-B75D-4602-BC35-E82AEF35F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909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4800" y="533400"/>
            <a:ext cx="8458200" cy="5791200"/>
          </a:xfrm>
          <a:prstGeom prst="rect">
            <a:avLst/>
          </a:prstGeom>
          <a:solidFill>
            <a:srgbClr val="FFFFFF">
              <a:alpha val="80000"/>
            </a:srgbClr>
          </a:solidFill>
          <a:ln w="38100" cap="sq">
            <a:solidFill>
              <a:srgbClr val="5C2305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3400" y="762000"/>
            <a:ext cx="8001000" cy="5334000"/>
          </a:xfrm>
          <a:prstGeom prst="rect">
            <a:avLst/>
          </a:prstGeom>
          <a:noFill/>
          <a:ln w="762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1613" y="1370013"/>
            <a:ext cx="5484812" cy="2133600"/>
          </a:xfrm>
        </p:spPr>
        <p:txBody>
          <a:bodyPr anchor="b"/>
          <a:lstStyle>
            <a:lvl1pPr>
              <a:defRPr sz="4600" b="1"/>
            </a:lvl1pPr>
          </a:lstStyle>
          <a:p>
            <a:r>
              <a:rPr lang="ru-RU"/>
              <a:t>Нажмите кнопку, чтобы изменить стиль основного заголовка</a:t>
            </a: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3581400"/>
            <a:ext cx="5486400" cy="1058863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r>
              <a:rPr lang="ru-RU"/>
              <a:t>Нажмите кнопку, чтобы изменить стили основного текста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ED81C9-8154-4967-A31A-3837639A2D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572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6C10F-DF9E-4316-A0B5-501FAA2C01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947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A1C6F-B347-4CAB-B743-EB3681EC491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499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741613" y="1752600"/>
            <a:ext cx="266541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59425" y="1752600"/>
            <a:ext cx="2667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1D118-E9DA-432C-9132-940331070C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268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6D8A4-CBE7-4C99-8FA7-B279D842FD1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701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3200C-7EB5-4C84-BFF8-63F3EE3727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373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26C84-AE11-4F4A-97CE-33AC82701B8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918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AC8C6-B010-4E76-A6CD-5D24D1A9C3A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0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E352-92B6-43E4-B88A-5019FA76FB85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0C88-B75D-4602-BC35-E82AEF35F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376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E9227-176F-4650-8DBA-40F250ECD76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618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2859E-AA52-4E61-B9BB-0F518B690E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0330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838200"/>
            <a:ext cx="1581150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5000" y="838200"/>
            <a:ext cx="4591050" cy="5105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94E8E-34EE-416B-9E57-6CAE4B40016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19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E352-92B6-43E4-B88A-5019FA76FB85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0C88-B75D-4602-BC35-E82AEF35F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16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E352-92B6-43E4-B88A-5019FA76FB85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0C88-B75D-4602-BC35-E82AEF35F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20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E352-92B6-43E4-B88A-5019FA76FB85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0C88-B75D-4602-BC35-E82AEF35F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06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E352-92B6-43E4-B88A-5019FA76FB85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0C88-B75D-4602-BC35-E82AEF35F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4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E352-92B6-43E4-B88A-5019FA76FB85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0C88-B75D-4602-BC35-E82AEF35F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72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E352-92B6-43E4-B88A-5019FA76FB85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0C88-B75D-4602-BC35-E82AEF35F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75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E352-92B6-43E4-B88A-5019FA76FB85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0C88-B75D-4602-BC35-E82AEF35F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57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AE352-92B6-43E4-B88A-5019FA76FB85}" type="datetimeFigureOut">
              <a:rPr lang="ru-RU" smtClean="0"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10C88-B75D-4602-BC35-E82AEF35F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68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304800" y="533400"/>
            <a:ext cx="8458200" cy="5791200"/>
          </a:xfrm>
          <a:prstGeom prst="rect">
            <a:avLst/>
          </a:prstGeom>
          <a:solidFill>
            <a:srgbClr val="FFFFFF">
              <a:alpha val="80000"/>
            </a:srgbClr>
          </a:solidFill>
          <a:ln w="38100" cap="sq">
            <a:solidFill>
              <a:srgbClr val="5C2305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533400" y="762000"/>
            <a:ext cx="8001000" cy="5334000"/>
          </a:xfrm>
          <a:prstGeom prst="rect">
            <a:avLst/>
          </a:prstGeom>
          <a:noFill/>
          <a:ln w="762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838200"/>
            <a:ext cx="6324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752600"/>
            <a:ext cx="548481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15088"/>
            <a:ext cx="739775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0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59C92F-EBE4-4C7C-91C7-41F8161A68FF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15088"/>
            <a:ext cx="441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kumimoji="1" sz="10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905000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kumimoji="1" sz="10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69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2200">
          <a:solidFill>
            <a:srgbClr val="5C230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2000">
          <a:solidFill>
            <a:srgbClr val="5C2305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>
          <a:solidFill>
            <a:srgbClr val="5C2305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600">
          <a:solidFill>
            <a:srgbClr val="5C2305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image" Target="../media/image8.jpeg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0.wmf"/><Relationship Id="rId22" Type="http://schemas.openxmlformats.org/officeDocument/2006/relationships/image" Target="../media/image2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30.bin"/><Relationship Id="rId25" Type="http://schemas.openxmlformats.org/officeDocument/2006/relationships/image" Target="../media/image27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3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7.bin"/><Relationship Id="rId24" Type="http://schemas.openxmlformats.org/officeDocument/2006/relationships/image" Target="../media/image26.png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23" Type="http://schemas.openxmlformats.org/officeDocument/2006/relationships/image" Target="../media/image25.png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2.wmf"/><Relationship Id="rId22" Type="http://schemas.openxmlformats.org/officeDocument/2006/relationships/image" Target="../media/image2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33.bin"/><Relationship Id="rId21" Type="http://schemas.openxmlformats.org/officeDocument/2006/relationships/oleObject" Target="../embeddings/oleObject42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3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41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22.wmf"/><Relationship Id="rId22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827584" y="692697"/>
            <a:ext cx="7560840" cy="720080"/>
          </a:xfrm>
        </p:spPr>
        <p:txBody>
          <a:bodyPr/>
          <a:lstStyle/>
          <a:p>
            <a:pPr algn="ctr"/>
            <a:r>
              <a:rPr lang="ru-RU" b="1" i="1" dirty="0"/>
              <a:t>Сравнение дробей с одинаковыми знаменателями</a:t>
            </a:r>
            <a:endParaRPr lang="ru-RU" b="1" i="1" dirty="0" smtClean="0"/>
          </a:p>
        </p:txBody>
      </p:sp>
      <p:sp>
        <p:nvSpPr>
          <p:cNvPr id="14340" name="WordArt 8" descr="Белый мрамор"/>
          <p:cNvSpPr>
            <a:spLocks noChangeArrowheads="1" noChangeShapeType="1" noTextEdit="1"/>
          </p:cNvSpPr>
          <p:nvPr/>
        </p:nvSpPr>
        <p:spPr bwMode="auto">
          <a:xfrm>
            <a:off x="3059113" y="2924175"/>
            <a:ext cx="4033837" cy="2273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 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457200" y="1528763"/>
          <a:ext cx="1090613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4" imgW="215713" imgH="393359" progId="Equation.DSMT4">
                  <p:embed/>
                </p:oleObj>
              </mc:Choice>
              <mc:Fallback>
                <p:oleObj name="Equation" r:id="rId4" imgW="215713" imgH="39335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8763"/>
                        <a:ext cx="1090613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29424"/>
              </p:ext>
            </p:extLst>
          </p:nvPr>
        </p:nvGraphicFramePr>
        <p:xfrm>
          <a:off x="2268538" y="1484313"/>
          <a:ext cx="1089025" cy="194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6" imgW="215713" imgH="393359" progId="Equation.DSMT4">
                  <p:embed/>
                </p:oleObj>
              </mc:Choice>
              <mc:Fallback>
                <p:oleObj name="Equation" r:id="rId6" imgW="215713" imgH="39335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484313"/>
                        <a:ext cx="1089025" cy="194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19672" y="2141022"/>
            <a:ext cx="648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000000"/>
                </a:solidFill>
              </a:rPr>
              <a:t>и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435600" y="1484313"/>
          <a:ext cx="1096963" cy="187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8" imgW="228501" imgH="393529" progId="Equation.DSMT4">
                  <p:embed/>
                </p:oleObj>
              </mc:Choice>
              <mc:Fallback>
                <p:oleObj name="Equation" r:id="rId8" imgW="228501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1484313"/>
                        <a:ext cx="1096963" cy="187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994607"/>
              </p:ext>
            </p:extLst>
          </p:nvPr>
        </p:nvGraphicFramePr>
        <p:xfrm>
          <a:off x="7451725" y="1484313"/>
          <a:ext cx="1049338" cy="1872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10" imgW="215713" imgH="393359" progId="Equation.DSMT4">
                  <p:embed/>
                </p:oleObj>
              </mc:Choice>
              <mc:Fallback>
                <p:oleObj name="Equation" r:id="rId10" imgW="215713" imgH="39335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1484313"/>
                        <a:ext cx="1049338" cy="18726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04248" y="214102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</a:t>
            </a:r>
            <a:endParaRPr lang="ru-RU" sz="2400" b="1" dirty="0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823784"/>
              </p:ext>
            </p:extLst>
          </p:nvPr>
        </p:nvGraphicFramePr>
        <p:xfrm>
          <a:off x="2510632" y="3789040"/>
          <a:ext cx="1096962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12" imgW="228501" imgH="393529" progId="Equation.DSMT4">
                  <p:embed/>
                </p:oleObj>
              </mc:Choice>
              <mc:Fallback>
                <p:oleObj name="Equation" r:id="rId12" imgW="228501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0632" y="3789040"/>
                        <a:ext cx="1096962" cy="187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122453"/>
              </p:ext>
            </p:extLst>
          </p:nvPr>
        </p:nvGraphicFramePr>
        <p:xfrm>
          <a:off x="4745980" y="3829689"/>
          <a:ext cx="1092200" cy="1728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14" imgW="215713" imgH="393359" progId="Equation.DSMT4">
                  <p:embed/>
                </p:oleObj>
              </mc:Choice>
              <mc:Fallback>
                <p:oleObj name="Equation" r:id="rId14" imgW="215713" imgH="39335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980" y="3829689"/>
                        <a:ext cx="1092200" cy="17281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779912" y="449297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691680" y="2141022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&gt;</a:t>
            </a:r>
            <a:endParaRPr lang="ru-RU" sz="4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804248" y="1956355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&lt;</a:t>
            </a:r>
            <a:endParaRPr lang="ru-RU" sz="4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779912" y="4308305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&gt;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4014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Сравните:</a:t>
            </a:r>
            <a:endParaRPr lang="ru-RU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7416824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342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8200"/>
            <a:ext cx="7330008" cy="7906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дробей с одинаковыми числителями</a:t>
            </a:r>
            <a:endParaRPr lang="ru-RU" b="1" dirty="0">
              <a:solidFill>
                <a:srgbClr val="99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045572"/>
              </p:ext>
            </p:extLst>
          </p:nvPr>
        </p:nvGraphicFramePr>
        <p:xfrm>
          <a:off x="395536" y="1628800"/>
          <a:ext cx="1212850" cy="2159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3" imgW="215713" imgH="393359" progId="Equation.DSMT4">
                  <p:embed/>
                </p:oleObj>
              </mc:Choice>
              <mc:Fallback>
                <p:oleObj name="Equation" r:id="rId3" imgW="215713" imgH="39335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628800"/>
                        <a:ext cx="1212850" cy="21596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372262"/>
              </p:ext>
            </p:extLst>
          </p:nvPr>
        </p:nvGraphicFramePr>
        <p:xfrm>
          <a:off x="2268786" y="1701825"/>
          <a:ext cx="1130300" cy="2015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5" imgW="215713" imgH="393359" progId="Equation.DSMT4">
                  <p:embed/>
                </p:oleObj>
              </mc:Choice>
              <mc:Fallback>
                <p:oleObj name="Equation" r:id="rId5" imgW="215713" imgH="39335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786" y="1701825"/>
                        <a:ext cx="1130300" cy="20152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2348880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и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2348880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&lt;</a:t>
            </a:r>
            <a:endParaRPr lang="ru-RU" sz="4800" b="1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401445"/>
              </p:ext>
            </p:extLst>
          </p:nvPr>
        </p:nvGraphicFramePr>
        <p:xfrm>
          <a:off x="4860032" y="1720597"/>
          <a:ext cx="1169987" cy="208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7" imgW="215713" imgH="393359" progId="Equation.DSMT4">
                  <p:embed/>
                </p:oleObj>
              </mc:Choice>
              <mc:Fallback>
                <p:oleObj name="Equation" r:id="rId7" imgW="215713" imgH="39335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1720597"/>
                        <a:ext cx="1169987" cy="208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114666"/>
              </p:ext>
            </p:extLst>
          </p:nvPr>
        </p:nvGraphicFramePr>
        <p:xfrm>
          <a:off x="6978240" y="1700809"/>
          <a:ext cx="1222375" cy="2108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9" imgW="228501" imgH="393529" progId="Equation.DSMT4">
                  <p:embed/>
                </p:oleObj>
              </mc:Choice>
              <mc:Fallback>
                <p:oleObj name="Equation" r:id="rId9" imgW="228501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8240" y="1700809"/>
                        <a:ext cx="1222375" cy="2108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200092" y="244121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00092" y="2348880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&lt;</a:t>
            </a:r>
            <a:endParaRPr lang="ru-RU" sz="4800" b="1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731178"/>
              </p:ext>
            </p:extLst>
          </p:nvPr>
        </p:nvGraphicFramePr>
        <p:xfrm>
          <a:off x="2550703" y="3861048"/>
          <a:ext cx="1416050" cy="187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11" imgW="291973" imgH="393529" progId="Equation.DSMT4">
                  <p:embed/>
                </p:oleObj>
              </mc:Choice>
              <mc:Fallback>
                <p:oleObj name="Equation" r:id="rId11" imgW="291973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0703" y="3861048"/>
                        <a:ext cx="1416050" cy="187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330884"/>
              </p:ext>
            </p:extLst>
          </p:nvPr>
        </p:nvGraphicFramePr>
        <p:xfrm>
          <a:off x="4854165" y="3861048"/>
          <a:ext cx="1362075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13" imgW="291973" imgH="393529" progId="Equation.DSMT4">
                  <p:embed/>
                </p:oleObj>
              </mc:Choice>
              <mc:Fallback>
                <p:oleObj name="Equation" r:id="rId13" imgW="291973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165" y="3861048"/>
                        <a:ext cx="1362075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080644" y="443711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и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080644" y="4344778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&gt;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55980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69269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Распределите дроби на группы</a:t>
            </a:r>
            <a:endParaRPr lang="ru-RU" sz="2000" dirty="0">
              <a:solidFill>
                <a:srgbClr val="99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092806"/>
            <a:ext cx="4968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Сколько групп получилось?</a:t>
            </a:r>
            <a:br>
              <a:rPr lang="ru-RU" altLang="ru-RU" sz="20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20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-По какому принципу</a:t>
            </a:r>
            <a:br>
              <a:rPr lang="ru-RU" altLang="ru-RU" sz="20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20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выполнено распределение?</a:t>
            </a:r>
            <a:r>
              <a:rPr lang="ru-RU" altLang="ru-RU" sz="20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2000" dirty="0">
              <a:solidFill>
                <a:srgbClr val="9933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222776"/>
              </p:ext>
            </p:extLst>
          </p:nvPr>
        </p:nvGraphicFramePr>
        <p:xfrm>
          <a:off x="1080405" y="2111644"/>
          <a:ext cx="647700" cy="168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Формула" r:id="rId3" imgW="190417" imgH="393529" progId="Equation.3">
                  <p:embed/>
                </p:oleObj>
              </mc:Choice>
              <mc:Fallback>
                <p:oleObj name="Формула" r:id="rId3" imgW="190417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405" y="2111644"/>
                        <a:ext cx="647700" cy="168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937817"/>
              </p:ext>
            </p:extLst>
          </p:nvPr>
        </p:nvGraphicFramePr>
        <p:xfrm>
          <a:off x="3383868" y="2108469"/>
          <a:ext cx="936625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Формула" r:id="rId5" imgW="203112" imgH="393529" progId="Equation.3">
                  <p:embed/>
                </p:oleObj>
              </mc:Choice>
              <mc:Fallback>
                <p:oleObj name="Формула" r:id="rId5" imgW="203112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3868" y="2108469"/>
                        <a:ext cx="936625" cy="165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589923"/>
              </p:ext>
            </p:extLst>
          </p:nvPr>
        </p:nvGraphicFramePr>
        <p:xfrm>
          <a:off x="2159905" y="2108469"/>
          <a:ext cx="917575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Формула" r:id="rId7" imgW="203112" imgH="393529" progId="Equation.3">
                  <p:embed/>
                </p:oleObj>
              </mc:Choice>
              <mc:Fallback>
                <p:oleObj name="Формула" r:id="rId7" imgW="203112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905" y="2108469"/>
                        <a:ext cx="917575" cy="165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801276"/>
              </p:ext>
            </p:extLst>
          </p:nvPr>
        </p:nvGraphicFramePr>
        <p:xfrm>
          <a:off x="4968193" y="2108469"/>
          <a:ext cx="935037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Формула" r:id="rId9" imgW="266469" imgH="393359" progId="Equation.3">
                  <p:embed/>
                </p:oleObj>
              </mc:Choice>
              <mc:Fallback>
                <p:oleObj name="Формула" r:id="rId9" imgW="266469" imgH="39335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193" y="2108469"/>
                        <a:ext cx="935037" cy="165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699606"/>
              </p:ext>
            </p:extLst>
          </p:nvPr>
        </p:nvGraphicFramePr>
        <p:xfrm>
          <a:off x="6408055" y="2108469"/>
          <a:ext cx="1081088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Формула" r:id="rId11" imgW="203112" imgH="393529" progId="Equation.3">
                  <p:embed/>
                </p:oleObj>
              </mc:Choice>
              <mc:Fallback>
                <p:oleObj name="Формула" r:id="rId11" imgW="203112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8055" y="2108469"/>
                        <a:ext cx="1081088" cy="165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930884"/>
              </p:ext>
            </p:extLst>
          </p:nvPr>
        </p:nvGraphicFramePr>
        <p:xfrm>
          <a:off x="2159905" y="4269057"/>
          <a:ext cx="792163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Формула" r:id="rId13" imgW="253890" imgH="393529" progId="Equation.3">
                  <p:embed/>
                </p:oleObj>
              </mc:Choice>
              <mc:Fallback>
                <p:oleObj name="Формула" r:id="rId13" imgW="253890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905" y="4269057"/>
                        <a:ext cx="792163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775689"/>
              </p:ext>
            </p:extLst>
          </p:nvPr>
        </p:nvGraphicFramePr>
        <p:xfrm>
          <a:off x="3456893" y="4269057"/>
          <a:ext cx="1152525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Формула" r:id="rId15" imgW="279279" imgH="393529" progId="Equation.3">
                  <p:embed/>
                </p:oleObj>
              </mc:Choice>
              <mc:Fallback>
                <p:oleObj name="Формула" r:id="rId15" imgW="279279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6893" y="4269057"/>
                        <a:ext cx="1152525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881865"/>
              </p:ext>
            </p:extLst>
          </p:nvPr>
        </p:nvGraphicFramePr>
        <p:xfrm>
          <a:off x="5041218" y="4269057"/>
          <a:ext cx="936625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Формула" r:id="rId17" imgW="203112" imgH="393529" progId="Equation.3">
                  <p:embed/>
                </p:oleObj>
              </mc:Choice>
              <mc:Fallback>
                <p:oleObj name="Формула" r:id="rId17" imgW="203112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218" y="4269057"/>
                        <a:ext cx="936625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970817"/>
              </p:ext>
            </p:extLst>
          </p:nvPr>
        </p:nvGraphicFramePr>
        <p:xfrm>
          <a:off x="6265180" y="4269057"/>
          <a:ext cx="1079500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Формула" r:id="rId19" imgW="190417" imgH="393529" progId="Equation.3">
                  <p:embed/>
                </p:oleObj>
              </mc:Choice>
              <mc:Fallback>
                <p:oleObj name="Формула" r:id="rId19" imgW="190417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180" y="4269057"/>
                        <a:ext cx="1079500" cy="165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298604"/>
              </p:ext>
            </p:extLst>
          </p:nvPr>
        </p:nvGraphicFramePr>
        <p:xfrm>
          <a:off x="1008968" y="4307157"/>
          <a:ext cx="790575" cy="168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Формула" r:id="rId21" imgW="203112" imgH="393529" progId="Equation.3">
                  <p:embed/>
                </p:oleObj>
              </mc:Choice>
              <mc:Fallback>
                <p:oleObj name="Формула" r:id="rId21" imgW="203112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968" y="4307157"/>
                        <a:ext cx="790575" cy="168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99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69269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Распределите дроби на группы</a:t>
            </a:r>
            <a:endParaRPr lang="ru-RU" sz="2000" dirty="0">
              <a:solidFill>
                <a:srgbClr val="99330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499992" y="1397538"/>
            <a:ext cx="0" cy="2904707"/>
          </a:xfrm>
          <a:prstGeom prst="line">
            <a:avLst/>
          </a:prstGeom>
          <a:ln w="38100">
            <a:solidFill>
              <a:srgbClr val="99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766009"/>
              </p:ext>
            </p:extLst>
          </p:nvPr>
        </p:nvGraphicFramePr>
        <p:xfrm>
          <a:off x="2003326" y="1297166"/>
          <a:ext cx="576263" cy="167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Формула" r:id="rId3" imgW="203112" imgH="393529" progId="Equation.3">
                  <p:embed/>
                </p:oleObj>
              </mc:Choice>
              <mc:Fallback>
                <p:oleObj name="Формула" r:id="rId3" imgW="203112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326" y="1297166"/>
                        <a:ext cx="576263" cy="167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236634"/>
              </p:ext>
            </p:extLst>
          </p:nvPr>
        </p:nvGraphicFramePr>
        <p:xfrm>
          <a:off x="2555776" y="1333679"/>
          <a:ext cx="503238" cy="1516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Формула" r:id="rId5" imgW="203112" imgH="393529" progId="Equation.3">
                  <p:embed/>
                </p:oleObj>
              </mc:Choice>
              <mc:Fallback>
                <p:oleObj name="Формула" r:id="rId5" imgW="203112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333679"/>
                        <a:ext cx="503238" cy="15162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681531"/>
              </p:ext>
            </p:extLst>
          </p:nvPr>
        </p:nvGraphicFramePr>
        <p:xfrm>
          <a:off x="3060601" y="1333679"/>
          <a:ext cx="742950" cy="1516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Формула" r:id="rId7" imgW="253890" imgH="393529" progId="Equation.3">
                  <p:embed/>
                </p:oleObj>
              </mc:Choice>
              <mc:Fallback>
                <p:oleObj name="Формула" r:id="rId7" imgW="253890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601" y="1333679"/>
                        <a:ext cx="742950" cy="15162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426709"/>
              </p:ext>
            </p:extLst>
          </p:nvPr>
        </p:nvGraphicFramePr>
        <p:xfrm>
          <a:off x="1331640" y="1397538"/>
          <a:ext cx="575692" cy="1452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Формула" r:id="rId9" imgW="190417" imgH="393529" progId="Equation.3">
                  <p:embed/>
                </p:oleObj>
              </mc:Choice>
              <mc:Fallback>
                <p:oleObj name="Формула" r:id="rId9" imgW="190417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397538"/>
                        <a:ext cx="575692" cy="1452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586320"/>
              </p:ext>
            </p:extLst>
          </p:nvPr>
        </p:nvGraphicFramePr>
        <p:xfrm>
          <a:off x="5148064" y="1092806"/>
          <a:ext cx="935037" cy="1574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Формула" r:id="rId11" imgW="266469" imgH="393359" progId="Equation.3">
                  <p:embed/>
                </p:oleObj>
              </mc:Choice>
              <mc:Fallback>
                <p:oleObj name="Формула" r:id="rId11" imgW="266469" imgH="39335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1092806"/>
                        <a:ext cx="935037" cy="15744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583772"/>
              </p:ext>
            </p:extLst>
          </p:nvPr>
        </p:nvGraphicFramePr>
        <p:xfrm>
          <a:off x="6012160" y="1062470"/>
          <a:ext cx="936625" cy="164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Формула" r:id="rId13" imgW="203112" imgH="393529" progId="Equation.3">
                  <p:embed/>
                </p:oleObj>
              </mc:Choice>
              <mc:Fallback>
                <p:oleObj name="Формула" r:id="rId13" imgW="203112" imgH="39352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1062470"/>
                        <a:ext cx="936625" cy="164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808546"/>
              </p:ext>
            </p:extLst>
          </p:nvPr>
        </p:nvGraphicFramePr>
        <p:xfrm>
          <a:off x="6876256" y="1087870"/>
          <a:ext cx="647700" cy="162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Формула" r:id="rId15" imgW="190417" imgH="393529" progId="Equation.3">
                  <p:embed/>
                </p:oleObj>
              </mc:Choice>
              <mc:Fallback>
                <p:oleObj name="Формула" r:id="rId15" imgW="190417" imgH="39352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1087870"/>
                        <a:ext cx="647700" cy="162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Группа 25"/>
          <p:cNvGrpSpPr/>
          <p:nvPr/>
        </p:nvGrpSpPr>
        <p:grpSpPr>
          <a:xfrm>
            <a:off x="5220072" y="2646483"/>
            <a:ext cx="2375768" cy="1676722"/>
            <a:chOff x="5220072" y="2646483"/>
            <a:chExt cx="2375768" cy="1676722"/>
          </a:xfrm>
        </p:grpSpPr>
        <p:graphicFrame>
          <p:nvGraphicFramePr>
            <p:cNvPr id="23" name="Объект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8599631"/>
                </p:ext>
              </p:extLst>
            </p:nvPr>
          </p:nvGraphicFramePr>
          <p:xfrm>
            <a:off x="5220072" y="2646483"/>
            <a:ext cx="647700" cy="165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2" name="Формула" r:id="rId17" imgW="203112" imgH="393529" progId="Equation.3">
                    <p:embed/>
                  </p:oleObj>
                </mc:Choice>
                <mc:Fallback>
                  <p:oleObj name="Формула" r:id="rId17" imgW="203112" imgH="393529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0072" y="2646483"/>
                          <a:ext cx="647700" cy="1655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Объект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732812"/>
                </p:ext>
              </p:extLst>
            </p:nvPr>
          </p:nvGraphicFramePr>
          <p:xfrm>
            <a:off x="6732240" y="2667443"/>
            <a:ext cx="863600" cy="165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3" name="Формула" r:id="rId19" imgW="279279" imgH="393529" progId="Equation.3">
                    <p:embed/>
                  </p:oleObj>
                </mc:Choice>
                <mc:Fallback>
                  <p:oleObj name="Формула" r:id="rId19" imgW="279279" imgH="393529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32240" y="2667443"/>
                          <a:ext cx="863600" cy="1655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Объект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3702184"/>
                </p:ext>
              </p:extLst>
            </p:nvPr>
          </p:nvGraphicFramePr>
          <p:xfrm>
            <a:off x="5940152" y="2646483"/>
            <a:ext cx="790575" cy="165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4" name="Формула" r:id="rId21" imgW="203112" imgH="393529" progId="Equation.3">
                    <p:embed/>
                  </p:oleObj>
                </mc:Choice>
                <mc:Fallback>
                  <p:oleObj name="Формула" r:id="rId21" imgW="203112" imgH="393529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0152" y="2646483"/>
                          <a:ext cx="790575" cy="1655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hlink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122" name="Picture 26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80" y="4149080"/>
            <a:ext cx="396044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4187180"/>
            <a:ext cx="4392488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4" name="Picture 28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70" y="5661248"/>
            <a:ext cx="67437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971600" y="692696"/>
            <a:ext cx="3213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правильные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716016" y="692696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неправильные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600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568" y="2852936"/>
            <a:ext cx="7869882" cy="4376043"/>
          </a:xfrm>
        </p:spPr>
      </p:pic>
      <p:sp>
        <p:nvSpPr>
          <p:cNvPr id="604162" name="Rectangle 2"/>
          <p:cNvSpPr>
            <a:spLocks noChangeArrowheads="1"/>
          </p:cNvSpPr>
          <p:nvPr/>
        </p:nvSpPr>
        <p:spPr bwMode="auto">
          <a:xfrm>
            <a:off x="179388" y="1628800"/>
            <a:ext cx="85185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>
              <a:defRPr/>
            </a:pPr>
            <a:endParaRPr lang="ru-RU" altLang="ru-RU" sz="4400" i="1" dirty="0">
              <a:solidFill>
                <a:srgbClr val="0C4C2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altLang="ru-RU" sz="4400" i="1" dirty="0">
              <a:solidFill>
                <a:srgbClr val="0C4C2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altLang="ru-RU" sz="4400" i="1" dirty="0">
                <a:solidFill>
                  <a:srgbClr val="0C4C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Тема урока: </a:t>
            </a:r>
          </a:p>
          <a:p>
            <a:pPr algn="ctr">
              <a:defRPr/>
            </a:pPr>
            <a:r>
              <a:rPr lang="ru-RU" altLang="ru-RU" sz="4400" i="1" dirty="0">
                <a:solidFill>
                  <a:srgbClr val="0C4C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«Правильные и неправильные дроби»</a:t>
            </a:r>
          </a:p>
        </p:txBody>
      </p:sp>
    </p:spTree>
    <p:extLst>
      <p:ext uri="{BB962C8B-B14F-4D97-AF65-F5344CB8AC3E}">
        <p14:creationId xmlns:p14="http://schemas.microsoft.com/office/powerpoint/2010/main" val="245629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4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499992" y="1397538"/>
            <a:ext cx="0" cy="2904707"/>
          </a:xfrm>
          <a:prstGeom prst="line">
            <a:avLst/>
          </a:prstGeom>
          <a:ln w="38100">
            <a:solidFill>
              <a:srgbClr val="99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834027"/>
              </p:ext>
            </p:extLst>
          </p:nvPr>
        </p:nvGraphicFramePr>
        <p:xfrm>
          <a:off x="2003326" y="1297166"/>
          <a:ext cx="576263" cy="167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Формула" r:id="rId3" imgW="203112" imgH="393529" progId="Equation.3">
                  <p:embed/>
                </p:oleObj>
              </mc:Choice>
              <mc:Fallback>
                <p:oleObj name="Формула" r:id="rId3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326" y="1297166"/>
                        <a:ext cx="576263" cy="167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623834"/>
              </p:ext>
            </p:extLst>
          </p:nvPr>
        </p:nvGraphicFramePr>
        <p:xfrm>
          <a:off x="2555776" y="1333679"/>
          <a:ext cx="503238" cy="1516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Формула" r:id="rId5" imgW="203112" imgH="393529" progId="Equation.3">
                  <p:embed/>
                </p:oleObj>
              </mc:Choice>
              <mc:Fallback>
                <p:oleObj name="Формула" r:id="rId5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333679"/>
                        <a:ext cx="503238" cy="15162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801289"/>
              </p:ext>
            </p:extLst>
          </p:nvPr>
        </p:nvGraphicFramePr>
        <p:xfrm>
          <a:off x="3060601" y="1333679"/>
          <a:ext cx="742950" cy="1516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Формула" r:id="rId7" imgW="253890" imgH="393529" progId="Equation.3">
                  <p:embed/>
                </p:oleObj>
              </mc:Choice>
              <mc:Fallback>
                <p:oleObj name="Формула" r:id="rId7" imgW="25389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601" y="1333679"/>
                        <a:ext cx="742950" cy="15162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372385"/>
              </p:ext>
            </p:extLst>
          </p:nvPr>
        </p:nvGraphicFramePr>
        <p:xfrm>
          <a:off x="1331640" y="1397538"/>
          <a:ext cx="575692" cy="1452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Формула" r:id="rId9" imgW="190417" imgH="393529" progId="Equation.3">
                  <p:embed/>
                </p:oleObj>
              </mc:Choice>
              <mc:Fallback>
                <p:oleObj name="Формула" r:id="rId9" imgW="19041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397538"/>
                        <a:ext cx="575692" cy="1452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718536"/>
              </p:ext>
            </p:extLst>
          </p:nvPr>
        </p:nvGraphicFramePr>
        <p:xfrm>
          <a:off x="5148064" y="1092806"/>
          <a:ext cx="935037" cy="1574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Формула" r:id="rId11" imgW="266469" imgH="393359" progId="Equation.3">
                  <p:embed/>
                </p:oleObj>
              </mc:Choice>
              <mc:Fallback>
                <p:oleObj name="Формула" r:id="rId11" imgW="266469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1092806"/>
                        <a:ext cx="935037" cy="15744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808198"/>
              </p:ext>
            </p:extLst>
          </p:nvPr>
        </p:nvGraphicFramePr>
        <p:xfrm>
          <a:off x="6012160" y="1062470"/>
          <a:ext cx="936625" cy="164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Формула" r:id="rId13" imgW="203112" imgH="393529" progId="Equation.3">
                  <p:embed/>
                </p:oleObj>
              </mc:Choice>
              <mc:Fallback>
                <p:oleObj name="Формула" r:id="rId13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1062470"/>
                        <a:ext cx="936625" cy="164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274252"/>
              </p:ext>
            </p:extLst>
          </p:nvPr>
        </p:nvGraphicFramePr>
        <p:xfrm>
          <a:off x="6876256" y="1087870"/>
          <a:ext cx="647700" cy="162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Формула" r:id="rId15" imgW="190417" imgH="393529" progId="Equation.3">
                  <p:embed/>
                </p:oleObj>
              </mc:Choice>
              <mc:Fallback>
                <p:oleObj name="Формула" r:id="rId15" imgW="19041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1087870"/>
                        <a:ext cx="647700" cy="162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Группа 25"/>
          <p:cNvGrpSpPr/>
          <p:nvPr/>
        </p:nvGrpSpPr>
        <p:grpSpPr>
          <a:xfrm>
            <a:off x="5220072" y="2646483"/>
            <a:ext cx="2375768" cy="1676722"/>
            <a:chOff x="5220072" y="2646483"/>
            <a:chExt cx="2375768" cy="1676722"/>
          </a:xfrm>
        </p:grpSpPr>
        <p:graphicFrame>
          <p:nvGraphicFramePr>
            <p:cNvPr id="23" name="Объект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356788"/>
                </p:ext>
              </p:extLst>
            </p:nvPr>
          </p:nvGraphicFramePr>
          <p:xfrm>
            <a:off x="5220072" y="2646483"/>
            <a:ext cx="647700" cy="165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9" name="Формула" r:id="rId17" imgW="203112" imgH="393529" progId="Equation.3">
                    <p:embed/>
                  </p:oleObj>
                </mc:Choice>
                <mc:Fallback>
                  <p:oleObj name="Формула" r:id="rId17" imgW="20311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0072" y="2646483"/>
                          <a:ext cx="647700" cy="1655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Объект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311125"/>
                </p:ext>
              </p:extLst>
            </p:nvPr>
          </p:nvGraphicFramePr>
          <p:xfrm>
            <a:off x="6732240" y="2667443"/>
            <a:ext cx="863600" cy="165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0" name="Формула" r:id="rId19" imgW="279279" imgH="393529" progId="Equation.3">
                    <p:embed/>
                  </p:oleObj>
                </mc:Choice>
                <mc:Fallback>
                  <p:oleObj name="Формула" r:id="rId19" imgW="279279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32240" y="2667443"/>
                          <a:ext cx="863600" cy="1655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Объект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4919181"/>
                </p:ext>
              </p:extLst>
            </p:nvPr>
          </p:nvGraphicFramePr>
          <p:xfrm>
            <a:off x="5940152" y="2646483"/>
            <a:ext cx="790575" cy="165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1" name="Формула" r:id="rId21" imgW="203112" imgH="393529" progId="Equation.3">
                    <p:embed/>
                  </p:oleObj>
                </mc:Choice>
                <mc:Fallback>
                  <p:oleObj name="Формула" r:id="rId21" imgW="20311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0152" y="2646483"/>
                          <a:ext cx="790575" cy="1655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hlink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TextBox 26"/>
          <p:cNvSpPr txBox="1"/>
          <p:nvPr/>
        </p:nvSpPr>
        <p:spPr>
          <a:xfrm>
            <a:off x="1043608" y="692696"/>
            <a:ext cx="3213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</a:rPr>
              <a:t>правильные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16016" y="692696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</a:rPr>
              <a:t>неправильные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592" y="4581128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993300"/>
                </a:solidFill>
              </a:rPr>
              <a:t>Сформулируйте определения правильных и неправильных дробей.</a:t>
            </a:r>
            <a:endParaRPr lang="ru-RU" sz="2400" b="1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65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539750" y="657225"/>
            <a:ext cx="1511300" cy="1800225"/>
            <a:chOff x="340" y="119"/>
            <a:chExt cx="952" cy="1134"/>
          </a:xfrm>
        </p:grpSpPr>
        <p:sp>
          <p:nvSpPr>
            <p:cNvPr id="11298" name="AutoShape 94"/>
            <p:cNvSpPr>
              <a:spLocks noChangeArrowheads="1"/>
            </p:cNvSpPr>
            <p:nvPr/>
          </p:nvSpPr>
          <p:spPr bwMode="auto">
            <a:xfrm>
              <a:off x="340" y="119"/>
              <a:ext cx="952" cy="1134"/>
            </a:xfrm>
            <a:prstGeom prst="roundRect">
              <a:avLst>
                <a:gd name="adj" fmla="val 16667"/>
              </a:avLst>
            </a:prstGeom>
            <a:solidFill>
              <a:srgbClr val="462A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299" name="Text Box 64"/>
            <p:cNvSpPr txBox="1">
              <a:spLocks noChangeArrowheads="1"/>
            </p:cNvSpPr>
            <p:nvPr/>
          </p:nvSpPr>
          <p:spPr bwMode="auto">
            <a:xfrm>
              <a:off x="612" y="255"/>
              <a:ext cx="36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4400" b="1">
                  <a:solidFill>
                    <a:srgbClr val="FCF004"/>
                  </a:solidFill>
                </a:rPr>
                <a:t>3</a:t>
              </a:r>
            </a:p>
          </p:txBody>
        </p:sp>
        <p:sp>
          <p:nvSpPr>
            <p:cNvPr id="11300" name="Text Box 65"/>
            <p:cNvSpPr txBox="1">
              <a:spLocks noChangeArrowheads="1"/>
            </p:cNvSpPr>
            <p:nvPr/>
          </p:nvSpPr>
          <p:spPr bwMode="auto">
            <a:xfrm>
              <a:off x="612" y="618"/>
              <a:ext cx="36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4400" b="1">
                  <a:solidFill>
                    <a:srgbClr val="FCF004"/>
                  </a:solidFill>
                </a:rPr>
                <a:t>4</a:t>
              </a:r>
            </a:p>
          </p:txBody>
        </p:sp>
        <p:sp>
          <p:nvSpPr>
            <p:cNvPr id="11301" name="Line 66"/>
            <p:cNvSpPr>
              <a:spLocks noChangeShapeType="1"/>
            </p:cNvSpPr>
            <p:nvPr/>
          </p:nvSpPr>
          <p:spPr bwMode="auto">
            <a:xfrm>
              <a:off x="657" y="677"/>
              <a:ext cx="273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88" name="AutoShape 68"/>
          <p:cNvSpPr>
            <a:spLocks noChangeArrowheads="1"/>
          </p:cNvSpPr>
          <p:nvPr/>
        </p:nvSpPr>
        <p:spPr bwMode="auto">
          <a:xfrm>
            <a:off x="2522538" y="657226"/>
            <a:ext cx="1979612" cy="468312"/>
          </a:xfrm>
          <a:prstGeom prst="roundRect">
            <a:avLst>
              <a:gd name="adj" fmla="val 16667"/>
            </a:avLst>
          </a:prstGeom>
          <a:solidFill>
            <a:srgbClr val="462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000" b="1" dirty="0">
                <a:solidFill>
                  <a:srgbClr val="FFFF00"/>
                </a:solidFill>
              </a:rPr>
              <a:t>числител</a:t>
            </a:r>
            <a:r>
              <a:rPr lang="ru-RU" altLang="ru-RU" sz="2400" b="1" dirty="0">
                <a:solidFill>
                  <a:srgbClr val="FFFF00"/>
                </a:solidFill>
              </a:rPr>
              <a:t>ь</a:t>
            </a:r>
          </a:p>
        </p:txBody>
      </p:sp>
      <p:sp>
        <p:nvSpPr>
          <p:cNvPr id="5189" name="AutoShape 69"/>
          <p:cNvSpPr>
            <a:spLocks noChangeArrowheads="1"/>
          </p:cNvSpPr>
          <p:nvPr/>
        </p:nvSpPr>
        <p:spPr bwMode="auto">
          <a:xfrm>
            <a:off x="2557463" y="1166813"/>
            <a:ext cx="2062162" cy="565150"/>
          </a:xfrm>
          <a:prstGeom prst="roundRect">
            <a:avLst>
              <a:gd name="adj" fmla="val 16667"/>
            </a:avLst>
          </a:prstGeom>
          <a:solidFill>
            <a:srgbClr val="462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altLang="ru-RU" sz="2800" b="1" dirty="0">
                <a:solidFill>
                  <a:srgbClr val="FF9900"/>
                </a:solidFill>
              </a:rPr>
              <a:t>меньше</a:t>
            </a:r>
          </a:p>
        </p:txBody>
      </p:sp>
      <p:sp>
        <p:nvSpPr>
          <p:cNvPr id="5190" name="AutoShape 70"/>
          <p:cNvSpPr>
            <a:spLocks noChangeArrowheads="1"/>
          </p:cNvSpPr>
          <p:nvPr/>
        </p:nvSpPr>
        <p:spPr bwMode="auto">
          <a:xfrm>
            <a:off x="2275681" y="1808163"/>
            <a:ext cx="2682875" cy="496888"/>
          </a:xfrm>
          <a:prstGeom prst="roundRect">
            <a:avLst>
              <a:gd name="adj" fmla="val 16667"/>
            </a:avLst>
          </a:prstGeom>
          <a:solidFill>
            <a:srgbClr val="462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 dirty="0">
                <a:solidFill>
                  <a:srgbClr val="FFFF00"/>
                </a:solidFill>
              </a:rPr>
              <a:t>знаменателя</a:t>
            </a:r>
          </a:p>
        </p:txBody>
      </p:sp>
      <p:sp>
        <p:nvSpPr>
          <p:cNvPr id="5196" name="AutoShape 76"/>
          <p:cNvSpPr>
            <a:spLocks noChangeArrowheads="1"/>
          </p:cNvSpPr>
          <p:nvPr/>
        </p:nvSpPr>
        <p:spPr bwMode="auto">
          <a:xfrm>
            <a:off x="2554288" y="2636838"/>
            <a:ext cx="2339975" cy="496887"/>
          </a:xfrm>
          <a:prstGeom prst="roundRect">
            <a:avLst>
              <a:gd name="adj" fmla="val 16667"/>
            </a:avLst>
          </a:prstGeom>
          <a:solidFill>
            <a:srgbClr val="462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FFFF00"/>
                </a:solidFill>
              </a:rPr>
              <a:t>числитель</a:t>
            </a:r>
          </a:p>
        </p:txBody>
      </p:sp>
      <p:sp>
        <p:nvSpPr>
          <p:cNvPr id="5197" name="AutoShape 77"/>
          <p:cNvSpPr>
            <a:spLocks noChangeArrowheads="1"/>
          </p:cNvSpPr>
          <p:nvPr/>
        </p:nvSpPr>
        <p:spPr bwMode="auto">
          <a:xfrm>
            <a:off x="2657475" y="3228975"/>
            <a:ext cx="2062163" cy="565150"/>
          </a:xfrm>
          <a:prstGeom prst="roundRect">
            <a:avLst>
              <a:gd name="adj" fmla="val 16667"/>
            </a:avLst>
          </a:prstGeom>
          <a:solidFill>
            <a:srgbClr val="462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 b="1">
                <a:solidFill>
                  <a:srgbClr val="FF9900"/>
                </a:solidFill>
              </a:rPr>
              <a:t>равен</a:t>
            </a:r>
          </a:p>
        </p:txBody>
      </p:sp>
      <p:sp>
        <p:nvSpPr>
          <p:cNvPr id="5198" name="AutoShape 78"/>
          <p:cNvSpPr>
            <a:spLocks noChangeArrowheads="1"/>
          </p:cNvSpPr>
          <p:nvPr/>
        </p:nvSpPr>
        <p:spPr bwMode="auto">
          <a:xfrm>
            <a:off x="2275682" y="3852863"/>
            <a:ext cx="2618582" cy="496887"/>
          </a:xfrm>
          <a:prstGeom prst="roundRect">
            <a:avLst>
              <a:gd name="adj" fmla="val 16667"/>
            </a:avLst>
          </a:prstGeom>
          <a:solidFill>
            <a:srgbClr val="462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 b="1" dirty="0">
                <a:solidFill>
                  <a:srgbClr val="FFFF00"/>
                </a:solidFill>
              </a:rPr>
              <a:t>знаменателю</a:t>
            </a:r>
          </a:p>
        </p:txBody>
      </p:sp>
      <p:grpSp>
        <p:nvGrpSpPr>
          <p:cNvPr id="3" name="Group 108"/>
          <p:cNvGrpSpPr>
            <a:grpSpLocks/>
          </p:cNvGrpSpPr>
          <p:nvPr/>
        </p:nvGrpSpPr>
        <p:grpSpPr bwMode="auto">
          <a:xfrm>
            <a:off x="5294188" y="3602038"/>
            <a:ext cx="3455863" cy="1800225"/>
            <a:chOff x="3470" y="2251"/>
            <a:chExt cx="2219" cy="1134"/>
          </a:xfrm>
        </p:grpSpPr>
        <p:sp>
          <p:nvSpPr>
            <p:cNvPr id="11295" name="AutoShape 100"/>
            <p:cNvSpPr>
              <a:spLocks noChangeArrowheads="1"/>
            </p:cNvSpPr>
            <p:nvPr/>
          </p:nvSpPr>
          <p:spPr bwMode="auto">
            <a:xfrm>
              <a:off x="3470" y="2251"/>
              <a:ext cx="2219" cy="1134"/>
            </a:xfrm>
            <a:prstGeom prst="roundRect">
              <a:avLst>
                <a:gd name="adj" fmla="val 16667"/>
              </a:avLst>
            </a:prstGeom>
            <a:solidFill>
              <a:srgbClr val="462A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296" name="WordArt 79"/>
            <p:cNvSpPr>
              <a:spLocks noChangeArrowheads="1" noChangeShapeType="1" noTextEdit="1"/>
            </p:cNvSpPr>
            <p:nvPr/>
          </p:nvSpPr>
          <p:spPr bwMode="auto">
            <a:xfrm>
              <a:off x="4150" y="2296"/>
              <a:ext cx="709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462A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Impact"/>
                </a:rPr>
                <a:t>ДРОБЬ</a:t>
              </a:r>
            </a:p>
          </p:txBody>
        </p:sp>
        <p:sp>
          <p:nvSpPr>
            <p:cNvPr id="11297" name="WordArt 80"/>
            <p:cNvSpPr>
              <a:spLocks noChangeArrowheads="1" noChangeShapeType="1" noTextEdit="1"/>
            </p:cNvSpPr>
            <p:nvPr/>
          </p:nvSpPr>
          <p:spPr bwMode="auto">
            <a:xfrm>
              <a:off x="3651" y="2840"/>
              <a:ext cx="1905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462A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Impact"/>
                </a:rPr>
                <a:t>НЕПРАВИЛЬНАЯ</a:t>
              </a:r>
            </a:p>
          </p:txBody>
        </p:sp>
      </p:grpSp>
      <p:sp>
        <p:nvSpPr>
          <p:cNvPr id="5204" name="AutoShape 84"/>
          <p:cNvSpPr>
            <a:spLocks noChangeArrowheads="1"/>
          </p:cNvSpPr>
          <p:nvPr/>
        </p:nvSpPr>
        <p:spPr bwMode="auto">
          <a:xfrm>
            <a:off x="2410618" y="4502151"/>
            <a:ext cx="2573337" cy="496887"/>
          </a:xfrm>
          <a:prstGeom prst="roundRect">
            <a:avLst>
              <a:gd name="adj" fmla="val 16667"/>
            </a:avLst>
          </a:prstGeom>
          <a:solidFill>
            <a:srgbClr val="462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FFFF00"/>
                </a:solidFill>
              </a:rPr>
              <a:t>числитель</a:t>
            </a:r>
          </a:p>
        </p:txBody>
      </p:sp>
      <p:sp>
        <p:nvSpPr>
          <p:cNvPr id="5205" name="AutoShape 85"/>
          <p:cNvSpPr>
            <a:spLocks noChangeArrowheads="1"/>
          </p:cNvSpPr>
          <p:nvPr/>
        </p:nvSpPr>
        <p:spPr bwMode="auto">
          <a:xfrm>
            <a:off x="2551907" y="5083176"/>
            <a:ext cx="2062162" cy="565150"/>
          </a:xfrm>
          <a:prstGeom prst="roundRect">
            <a:avLst>
              <a:gd name="adj" fmla="val 16667"/>
            </a:avLst>
          </a:prstGeom>
          <a:solidFill>
            <a:srgbClr val="462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 b="1" dirty="0">
                <a:solidFill>
                  <a:srgbClr val="FF9900"/>
                </a:solidFill>
              </a:rPr>
              <a:t>больше</a:t>
            </a:r>
          </a:p>
        </p:txBody>
      </p:sp>
      <p:sp>
        <p:nvSpPr>
          <p:cNvPr id="5206" name="AutoShape 86"/>
          <p:cNvSpPr>
            <a:spLocks noChangeArrowheads="1"/>
          </p:cNvSpPr>
          <p:nvPr/>
        </p:nvSpPr>
        <p:spPr bwMode="auto">
          <a:xfrm>
            <a:off x="2403895" y="5758262"/>
            <a:ext cx="2566988" cy="510778"/>
          </a:xfrm>
          <a:prstGeom prst="roundRect">
            <a:avLst>
              <a:gd name="adj" fmla="val 16667"/>
            </a:avLst>
          </a:prstGeom>
          <a:solidFill>
            <a:srgbClr val="462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 dirty="0">
                <a:solidFill>
                  <a:srgbClr val="FFFF00"/>
                </a:solidFill>
              </a:rPr>
              <a:t>знаменателя</a:t>
            </a:r>
          </a:p>
        </p:txBody>
      </p:sp>
      <p:grpSp>
        <p:nvGrpSpPr>
          <p:cNvPr id="4" name="Group 106"/>
          <p:cNvGrpSpPr>
            <a:grpSpLocks/>
          </p:cNvGrpSpPr>
          <p:nvPr/>
        </p:nvGrpSpPr>
        <p:grpSpPr bwMode="auto">
          <a:xfrm>
            <a:off x="611188" y="4486276"/>
            <a:ext cx="1511300" cy="1800225"/>
            <a:chOff x="431" y="3067"/>
            <a:chExt cx="952" cy="1134"/>
          </a:xfrm>
        </p:grpSpPr>
        <p:sp>
          <p:nvSpPr>
            <p:cNvPr id="11291" name="AutoShape 96"/>
            <p:cNvSpPr>
              <a:spLocks noChangeArrowheads="1"/>
            </p:cNvSpPr>
            <p:nvPr/>
          </p:nvSpPr>
          <p:spPr bwMode="auto">
            <a:xfrm>
              <a:off x="431" y="3067"/>
              <a:ext cx="952" cy="1134"/>
            </a:xfrm>
            <a:prstGeom prst="roundRect">
              <a:avLst>
                <a:gd name="adj" fmla="val 16667"/>
              </a:avLst>
            </a:prstGeom>
            <a:solidFill>
              <a:srgbClr val="462A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292" name="Text Box 87"/>
            <p:cNvSpPr txBox="1">
              <a:spLocks noChangeArrowheads="1"/>
            </p:cNvSpPr>
            <p:nvPr/>
          </p:nvSpPr>
          <p:spPr bwMode="auto">
            <a:xfrm>
              <a:off x="703" y="3203"/>
              <a:ext cx="36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4400" b="1">
                  <a:solidFill>
                    <a:srgbClr val="FCF004"/>
                  </a:solidFill>
                </a:rPr>
                <a:t>5</a:t>
              </a:r>
            </a:p>
          </p:txBody>
        </p:sp>
        <p:sp>
          <p:nvSpPr>
            <p:cNvPr id="11293" name="Text Box 88"/>
            <p:cNvSpPr txBox="1">
              <a:spLocks noChangeArrowheads="1"/>
            </p:cNvSpPr>
            <p:nvPr/>
          </p:nvSpPr>
          <p:spPr bwMode="auto">
            <a:xfrm>
              <a:off x="703" y="3566"/>
              <a:ext cx="36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4400" b="1">
                  <a:solidFill>
                    <a:srgbClr val="FCF004"/>
                  </a:solidFill>
                </a:rPr>
                <a:t>4</a:t>
              </a:r>
            </a:p>
          </p:txBody>
        </p:sp>
        <p:sp>
          <p:nvSpPr>
            <p:cNvPr id="11294" name="Line 89"/>
            <p:cNvSpPr>
              <a:spLocks noChangeShapeType="1"/>
            </p:cNvSpPr>
            <p:nvPr/>
          </p:nvSpPr>
          <p:spPr bwMode="auto">
            <a:xfrm>
              <a:off x="748" y="3625"/>
              <a:ext cx="273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575470" y="2571750"/>
            <a:ext cx="1511300" cy="1800225"/>
            <a:chOff x="385" y="1661"/>
            <a:chExt cx="952" cy="1134"/>
          </a:xfrm>
        </p:grpSpPr>
        <p:sp>
          <p:nvSpPr>
            <p:cNvPr id="11287" name="AutoShape 95"/>
            <p:cNvSpPr>
              <a:spLocks noChangeArrowheads="1"/>
            </p:cNvSpPr>
            <p:nvPr/>
          </p:nvSpPr>
          <p:spPr bwMode="auto">
            <a:xfrm>
              <a:off x="385" y="1661"/>
              <a:ext cx="952" cy="1134"/>
            </a:xfrm>
            <a:prstGeom prst="roundRect">
              <a:avLst>
                <a:gd name="adj" fmla="val 16667"/>
              </a:avLst>
            </a:prstGeom>
            <a:solidFill>
              <a:srgbClr val="462A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288" name="Text Box 90"/>
            <p:cNvSpPr txBox="1">
              <a:spLocks noChangeArrowheads="1"/>
            </p:cNvSpPr>
            <p:nvPr/>
          </p:nvSpPr>
          <p:spPr bwMode="auto">
            <a:xfrm>
              <a:off x="657" y="1797"/>
              <a:ext cx="36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4400" b="1">
                  <a:solidFill>
                    <a:srgbClr val="FCF004"/>
                  </a:solidFill>
                </a:rPr>
                <a:t>4</a:t>
              </a:r>
            </a:p>
          </p:txBody>
        </p:sp>
        <p:sp>
          <p:nvSpPr>
            <p:cNvPr id="11289" name="Text Box 91"/>
            <p:cNvSpPr txBox="1">
              <a:spLocks noChangeArrowheads="1"/>
            </p:cNvSpPr>
            <p:nvPr/>
          </p:nvSpPr>
          <p:spPr bwMode="auto">
            <a:xfrm>
              <a:off x="657" y="2160"/>
              <a:ext cx="36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4400" b="1">
                  <a:solidFill>
                    <a:srgbClr val="FCF004"/>
                  </a:solidFill>
                </a:rPr>
                <a:t>4</a:t>
              </a:r>
            </a:p>
          </p:txBody>
        </p:sp>
        <p:sp>
          <p:nvSpPr>
            <p:cNvPr id="11290" name="Line 92"/>
            <p:cNvSpPr>
              <a:spLocks noChangeShapeType="1"/>
            </p:cNvSpPr>
            <p:nvPr/>
          </p:nvSpPr>
          <p:spPr bwMode="auto">
            <a:xfrm>
              <a:off x="702" y="2219"/>
              <a:ext cx="273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107"/>
          <p:cNvGrpSpPr>
            <a:grpSpLocks/>
          </p:cNvGrpSpPr>
          <p:nvPr/>
        </p:nvGrpSpPr>
        <p:grpSpPr bwMode="auto">
          <a:xfrm>
            <a:off x="5095875" y="642937"/>
            <a:ext cx="3600450" cy="1800225"/>
            <a:chOff x="3379" y="73"/>
            <a:chExt cx="2268" cy="1134"/>
          </a:xfrm>
        </p:grpSpPr>
        <p:sp>
          <p:nvSpPr>
            <p:cNvPr id="11284" name="AutoShape 99"/>
            <p:cNvSpPr>
              <a:spLocks noChangeArrowheads="1"/>
            </p:cNvSpPr>
            <p:nvPr/>
          </p:nvSpPr>
          <p:spPr bwMode="auto">
            <a:xfrm>
              <a:off x="3379" y="73"/>
              <a:ext cx="2268" cy="1134"/>
            </a:xfrm>
            <a:prstGeom prst="roundRect">
              <a:avLst>
                <a:gd name="adj" fmla="val 16667"/>
              </a:avLst>
            </a:prstGeom>
            <a:solidFill>
              <a:srgbClr val="462A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285" name="WordArt 97"/>
            <p:cNvSpPr>
              <a:spLocks noChangeArrowheads="1" noChangeShapeType="1" noTextEdit="1"/>
            </p:cNvSpPr>
            <p:nvPr/>
          </p:nvSpPr>
          <p:spPr bwMode="auto">
            <a:xfrm>
              <a:off x="4196" y="165"/>
              <a:ext cx="709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462A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Impact"/>
                </a:rPr>
                <a:t>ДРОБЬ</a:t>
              </a:r>
            </a:p>
          </p:txBody>
        </p:sp>
        <p:sp>
          <p:nvSpPr>
            <p:cNvPr id="11286" name="WordArt 98"/>
            <p:cNvSpPr>
              <a:spLocks noChangeArrowheads="1" noChangeShapeType="1" noTextEdit="1"/>
            </p:cNvSpPr>
            <p:nvPr/>
          </p:nvSpPr>
          <p:spPr bwMode="auto">
            <a:xfrm>
              <a:off x="3651" y="709"/>
              <a:ext cx="1814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462A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Impact"/>
                </a:rPr>
                <a:t>ПРАВИЛЬНАЯ</a:t>
              </a:r>
            </a:p>
          </p:txBody>
        </p:sp>
      </p:grpSp>
      <p:grpSp>
        <p:nvGrpSpPr>
          <p:cNvPr id="7" name="Group 103"/>
          <p:cNvGrpSpPr>
            <a:grpSpLocks/>
          </p:cNvGrpSpPr>
          <p:nvPr/>
        </p:nvGrpSpPr>
        <p:grpSpPr bwMode="auto">
          <a:xfrm>
            <a:off x="3216150" y="2457450"/>
            <a:ext cx="2078038" cy="3995886"/>
            <a:chOff x="2297" y="1566"/>
            <a:chExt cx="1309" cy="2635"/>
          </a:xfrm>
        </p:grpSpPr>
        <p:sp>
          <p:nvSpPr>
            <p:cNvPr id="11281" name="AutoShape 93"/>
            <p:cNvSpPr>
              <a:spLocks/>
            </p:cNvSpPr>
            <p:nvPr/>
          </p:nvSpPr>
          <p:spPr bwMode="auto">
            <a:xfrm>
              <a:off x="3379" y="1570"/>
              <a:ext cx="227" cy="2631"/>
            </a:xfrm>
            <a:prstGeom prst="rightBrace">
              <a:avLst>
                <a:gd name="adj1" fmla="val 96586"/>
                <a:gd name="adj2" fmla="val 50000"/>
              </a:avLst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1282" name="Line 101"/>
            <p:cNvSpPr>
              <a:spLocks noChangeShapeType="1"/>
            </p:cNvSpPr>
            <p:nvPr/>
          </p:nvSpPr>
          <p:spPr bwMode="auto">
            <a:xfrm flipH="1">
              <a:off x="2306" y="4197"/>
              <a:ext cx="1089" cy="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Line 102"/>
            <p:cNvSpPr>
              <a:spLocks noChangeShapeType="1"/>
            </p:cNvSpPr>
            <p:nvPr/>
          </p:nvSpPr>
          <p:spPr bwMode="auto">
            <a:xfrm flipH="1">
              <a:off x="2297" y="1566"/>
              <a:ext cx="1089" cy="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92680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6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6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8" grpId="0" animBg="1"/>
      <p:bldP spid="5189" grpId="0" animBg="1"/>
      <p:bldP spid="5190" grpId="0" animBg="1"/>
      <p:bldP spid="5196" grpId="0" animBg="1"/>
      <p:bldP spid="5197" grpId="0" animBg="1"/>
      <p:bldP spid="5198" grpId="0" animBg="1"/>
      <p:bldP spid="5204" grpId="0" animBg="1"/>
      <p:bldP spid="5205" grpId="0" animBg="1"/>
      <p:bldP spid="520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980728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93300"/>
                </a:solidFill>
              </a:rPr>
              <a:t>Назовите все правильные дроби со знаменателем 5</a:t>
            </a:r>
            <a:endParaRPr lang="ru-RU" sz="2000" b="1" dirty="0">
              <a:solidFill>
                <a:srgbClr val="99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9612" y="3630533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93300"/>
                </a:solidFill>
              </a:rPr>
              <a:t>Назовите все неправильные дроби с числителем 5</a:t>
            </a:r>
            <a:endParaRPr lang="ru-RU" sz="2000" b="1" dirty="0">
              <a:solidFill>
                <a:srgbClr val="99330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916832"/>
            <a:ext cx="748883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38419"/>
            <a:ext cx="7488832" cy="139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971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836712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993300"/>
                </a:solidFill>
              </a:rPr>
              <a:t>Сравните правильные и неправильные дроби с 1.</a:t>
            </a:r>
            <a:endParaRPr lang="ru-RU" sz="2400" b="1" dirty="0">
              <a:solidFill>
                <a:srgbClr val="99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3628" y="1667709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993300"/>
                </a:solidFill>
              </a:rPr>
              <a:t>Сравним дроби с помощью координатного луча</a:t>
            </a:r>
            <a:endParaRPr lang="ru-RU" sz="2400" b="1" dirty="0">
              <a:solidFill>
                <a:srgbClr val="9933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2498706"/>
            <a:ext cx="71120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14" y="3140968"/>
            <a:ext cx="79946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12" y="4725144"/>
            <a:ext cx="7941952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592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s_edb2schl_tp01018387">
  <a:themeElements>
    <a:clrScheme name="ms_edb2schl_tp01018387 1">
      <a:dk1>
        <a:srgbClr val="000000"/>
      </a:dk1>
      <a:lt1>
        <a:srgbClr val="0099CC"/>
      </a:lt1>
      <a:dk2>
        <a:srgbClr val="000000"/>
      </a:dk2>
      <a:lt2>
        <a:srgbClr val="868686"/>
      </a:lt2>
      <a:accent1>
        <a:srgbClr val="00FFCC"/>
      </a:accent1>
      <a:accent2>
        <a:srgbClr val="969696"/>
      </a:accent2>
      <a:accent3>
        <a:srgbClr val="AACAE2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ms_edb2schl_tp0101838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edb2schl_tp01018387 1">
        <a:dk1>
          <a:srgbClr val="000000"/>
        </a:dk1>
        <a:lt1>
          <a:srgbClr val="0099CC"/>
        </a:lt1>
        <a:dk2>
          <a:srgbClr val="000000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edb2schl_tp01018387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edb2schl_tp01018387 3">
        <a:dk1>
          <a:srgbClr val="5F5F5F"/>
        </a:dk1>
        <a:lt1>
          <a:srgbClr val="FFFFFF"/>
        </a:lt1>
        <a:dk2>
          <a:srgbClr val="5F5F5F"/>
        </a:dk2>
        <a:lt2>
          <a:srgbClr val="00000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104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Тема Office</vt:lpstr>
      <vt:lpstr>ms_edb2schl_tp01018387</vt:lpstr>
      <vt:lpstr>Equation</vt:lpstr>
      <vt:lpstr>Формула</vt:lpstr>
      <vt:lpstr>Презентация PowerPoint</vt:lpstr>
      <vt:lpstr>Сравнение дробей с одинаковыми числителями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Сравните: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jb</dc:creator>
  <cp:lastModifiedBy>jb</cp:lastModifiedBy>
  <cp:revision>14</cp:revision>
  <dcterms:created xsi:type="dcterms:W3CDTF">2016-01-06T07:23:46Z</dcterms:created>
  <dcterms:modified xsi:type="dcterms:W3CDTF">2016-01-06T10:06:25Z</dcterms:modified>
</cp:coreProperties>
</file>