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79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8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084695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Основная общеобразовательная программа ДОО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flipH="1">
            <a:off x="2915816" y="722313"/>
            <a:ext cx="1620180" cy="1828461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35192" y="2564904"/>
            <a:ext cx="4328796" cy="230425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3068960"/>
            <a:ext cx="42844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нвариативная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часть программы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kern="0" baseline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60%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38418">
            <a:off x="4473734" y="678463"/>
            <a:ext cx="1551613" cy="211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Овал 11"/>
          <p:cNvSpPr/>
          <p:nvPr/>
        </p:nvSpPr>
        <p:spPr>
          <a:xfrm>
            <a:off x="168204" y="2564904"/>
            <a:ext cx="4284476" cy="230425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35192" y="2564904"/>
            <a:ext cx="4284476" cy="230425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4008" y="2564904"/>
            <a:ext cx="4104457" cy="2304256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040" y="3068959"/>
            <a:ext cx="3600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ариативная часть программы 40%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847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0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Основная общеобразовательная программа ДОО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в</a:t>
            </a:r>
            <a:r>
              <a:rPr lang="ru-RU" sz="24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+mj-cs"/>
              </a:rPr>
              <a:t>ключает в себя 3 раздела: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331955"/>
              </p:ext>
            </p:extLst>
          </p:nvPr>
        </p:nvGraphicFramePr>
        <p:xfrm>
          <a:off x="251520" y="836712"/>
          <a:ext cx="8640960" cy="5914642"/>
        </p:xfrm>
        <a:graphic>
          <a:graphicData uri="http://schemas.openxmlformats.org/drawingml/2006/table">
            <a:tbl>
              <a:tblPr/>
              <a:tblGrid>
                <a:gridCol w="1437693"/>
                <a:gridCol w="7203267"/>
              </a:tblGrid>
              <a:tr h="29763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Содержание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67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Целевой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пояснительная записка: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цель и задачи Программы;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-характеристики: возрастные и индивидуальные особенности воспитанников, их специальные образовательные потребности;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-приоритетные направления деятельности;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-специфика условий (региональные, национальные, этнокультурные и др.)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планируемые результаты как целевые ориентиры </a:t>
                      </a: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конкретизируют требования Стандарта к целевым ориентирам в обязательной части и части, формируемой участниками образовательных отношений с учетом возрастных и индивидуальных особенностей воспитанников, их специальных образовательных потребностей, а также особенностей развития детей с ОВЗ и детей-инвалидов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6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Содержательный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Содержание образовательной работы по пяти образовательным областям с учетом  примерных ООП и методических пособий;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Описание форм, способов, средств реализации программы;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Содержание работы по коррекции нарушений развития детей в случае, если эта работа предусмотрена Программой.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47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Организационный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Описание организации образовательного процесса и организационно-педагогических условий, отражает время, необходимое на реализацию Программы, включая время для: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-непосредственно образовательной деятельности (не связанной с одновременным проведением режимных моментов);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-образовательной деятельности, осуществляемой в режимные моменты (во время утреннего прихода детей, прогулки, подготовка к приемам пищи и дневному сну и т.п.);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-взаимодействие с семьями детей по реализации Программы.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Описание материально-технического обеспечения программы, обеспеченности методическими материалами и средствами обучения.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5818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0648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Требования к структуре ООП дошкольного образования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092976"/>
            <a:ext cx="770485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Программа определяет содержание и организацию образовательного процесса на уровне дошкольного образования.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endParaRPr lang="ru-RU" altLang="ru-RU" sz="2000" b="1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Программа обеспечивает развитие личности детей дошкольного возраста в различных видах деятельности и деятельности с учетом их возрастных, индивидуальных и психологических и физиологических особенностей и должна быть направлена на решение задач Стандарта.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Программа направлена на: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- создание условий развития детей дошкольного возраста, открывающих возможности позитивной социализации ребёнка, его всестороннего личностного развития, развития инициативы и творческих способностей на основе сотрудничества со взрослыми и сверстниками и соответствующим дошкольному возрасту видам деятельности;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- на создание развивающей образовательной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17753158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34481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400" b="1" kern="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Содержание Программы </a:t>
            </a:r>
            <a:r>
              <a:rPr lang="ru-RU" altLang="ru-RU" sz="2400" b="1" kern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охватывает пять образовательных областей</a:t>
            </a:r>
            <a:r>
              <a:rPr lang="ru-RU" altLang="ru-RU" sz="2400" kern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:</a:t>
            </a:r>
            <a:endParaRPr lang="ru-RU" altLang="ru-RU" sz="2400" kern="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700808"/>
            <a:ext cx="68407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b="1" kern="0" dirty="0">
                <a:solidFill>
                  <a:schemeClr val="bg1"/>
                </a:solidFill>
                <a:latin typeface="Times New Roman" pitchFamily="18" charset="0"/>
              </a:rPr>
              <a:t>Социально-коммуникативное </a:t>
            </a:r>
            <a:r>
              <a:rPr lang="ru-RU" altLang="ru-RU" sz="2800" b="1" kern="0" dirty="0" smtClean="0">
                <a:solidFill>
                  <a:schemeClr val="bg1"/>
                </a:solidFill>
                <a:latin typeface="Times New Roman" pitchFamily="18" charset="0"/>
              </a:rPr>
              <a:t>развитие</a:t>
            </a:r>
            <a:endParaRPr lang="ru-RU" altLang="ru-RU" sz="2800" b="1" kern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348880"/>
            <a:ext cx="68407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b="1" kern="0" dirty="0" smtClean="0">
                <a:solidFill>
                  <a:schemeClr val="bg1"/>
                </a:solidFill>
                <a:latin typeface="Times New Roman" pitchFamily="18" charset="0"/>
              </a:rPr>
              <a:t>Познавательное развитие</a:t>
            </a:r>
            <a:endParaRPr lang="ru-RU" altLang="ru-RU" sz="2800" b="1" kern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1259631" y="3140969"/>
            <a:ext cx="684075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b="1" kern="0" dirty="0" smtClean="0">
                <a:solidFill>
                  <a:schemeClr val="bg1"/>
                </a:solidFill>
                <a:latin typeface="Times New Roman" pitchFamily="18" charset="0"/>
              </a:rPr>
              <a:t>Речевое развитие</a:t>
            </a:r>
            <a:endParaRPr lang="ru-RU" altLang="ru-RU" sz="2800" b="1" kern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259635" y="3808053"/>
            <a:ext cx="684075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b="1" kern="0" dirty="0" smtClean="0">
                <a:solidFill>
                  <a:schemeClr val="bg1"/>
                </a:solidFill>
                <a:latin typeface="Times New Roman" pitchFamily="18" charset="0"/>
              </a:rPr>
              <a:t>Художественно-эстетическое развитие</a:t>
            </a:r>
            <a:endParaRPr lang="ru-RU" altLang="ru-RU" sz="2800" b="1" kern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1259634" y="4464510"/>
            <a:ext cx="6840757" cy="620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b="1" kern="0" dirty="0" smtClean="0">
                <a:solidFill>
                  <a:schemeClr val="bg1"/>
                </a:solidFill>
                <a:latin typeface="Times New Roman" pitchFamily="18" charset="0"/>
              </a:rPr>
              <a:t>Физическое развитие</a:t>
            </a:r>
            <a:endParaRPr lang="ru-RU" altLang="ru-RU" sz="2800" b="1" kern="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106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Социально-коммуникативное развитие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124744"/>
            <a:ext cx="8136904" cy="720080"/>
          </a:xfrm>
          <a:prstGeom prst="roundRect">
            <a:avLst/>
          </a:prstGeom>
          <a:solidFill>
            <a:srgbClr val="777C84">
              <a:lumMod val="20000"/>
              <a:lumOff val="80000"/>
            </a:srgb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моральных и нравственных ценностей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750" y="2060575"/>
            <a:ext cx="8208714" cy="7207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noProof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 общение и взаимодействие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750" y="3068639"/>
            <a:ext cx="8208714" cy="864418"/>
          </a:xfrm>
          <a:prstGeom prst="roundRect">
            <a:avLst/>
          </a:prstGeom>
          <a:solidFill>
            <a:srgbClr val="777C84">
              <a:lumMod val="20000"/>
              <a:lumOff val="80000"/>
            </a:srgb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представлений о семье, Родине, Отечестве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02" y="4293097"/>
            <a:ext cx="8208962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normalizeH="0" baseline="0" noProof="0" dirty="0">
                <a:solidFill>
                  <a:srgbClr val="0070C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основ безопасности в быту, социуме, природе</a:t>
            </a:r>
          </a:p>
        </p:txBody>
      </p:sp>
    </p:spTree>
    <p:extLst>
      <p:ext uri="{BB962C8B-B14F-4D97-AF65-F5344CB8AC3E}">
        <p14:creationId xmlns:p14="http://schemas.microsoft.com/office/powerpoint/2010/main" val="8690744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67544" y="260648"/>
            <a:ext cx="8229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3" y="1125538"/>
            <a:ext cx="8643937" cy="1223962"/>
          </a:xfrm>
          <a:prstGeom prst="roundRect">
            <a:avLst/>
          </a:prstGeom>
          <a:solidFill>
            <a:srgbClr val="777C84">
              <a:lumMod val="20000"/>
              <a:lumOff val="80000"/>
            </a:srgbClr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представлений о себе, других людях,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объектах окружающей действительности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3" y="2636836"/>
            <a:ext cx="8643937" cy="864393"/>
          </a:xfrm>
          <a:prstGeom prst="roundRect">
            <a:avLst/>
          </a:prstGeom>
          <a:solidFill>
            <a:srgbClr val="777C84">
              <a:lumMod val="20000"/>
              <a:lumOff val="80000"/>
            </a:srgb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представлений о свойствах и отношениях объектов окружающего мира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4" y="4005064"/>
            <a:ext cx="8826610" cy="1152128"/>
          </a:xfrm>
          <a:prstGeom prst="roundRect">
            <a:avLst/>
          </a:prstGeom>
          <a:solidFill>
            <a:srgbClr val="777C84">
              <a:lumMod val="20000"/>
              <a:lumOff val="80000"/>
            </a:srgb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представлений о планете Земля </a:t>
            </a:r>
          </a:p>
        </p:txBody>
      </p:sp>
    </p:spTree>
    <p:extLst>
      <p:ext uri="{BB962C8B-B14F-4D97-AF65-F5344CB8AC3E}">
        <p14:creationId xmlns:p14="http://schemas.microsoft.com/office/powerpoint/2010/main" val="30881397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76672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Речевое развитие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2" y="1484784"/>
            <a:ext cx="7816354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normalizeH="0" baseline="0" noProof="0" dirty="0" smtClean="0">
                <a:solidFill>
                  <a:srgbClr val="0070C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Владение речью как средством общения</a:t>
            </a:r>
            <a:endParaRPr kumimoji="0" lang="ru-RU" sz="2000" b="1" i="0" u="none" strike="noStrike" kern="0" normalizeH="0" baseline="0" noProof="0" dirty="0">
              <a:solidFill>
                <a:srgbClr val="0070C0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" y="2780928"/>
            <a:ext cx="7816354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normalizeH="0" baseline="0" noProof="0" dirty="0" smtClean="0">
                <a:solidFill>
                  <a:srgbClr val="0070C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Развитие культуры речи</a:t>
            </a:r>
            <a:endParaRPr kumimoji="0" lang="ru-RU" sz="2000" b="1" i="0" u="none" strike="noStrike" kern="0" normalizeH="0" baseline="0" noProof="0" dirty="0">
              <a:solidFill>
                <a:srgbClr val="0070C0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" y="4254001"/>
            <a:ext cx="7959228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normalizeH="0" baseline="0" noProof="0" dirty="0" smtClean="0">
                <a:solidFill>
                  <a:srgbClr val="0070C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Подготовка к обучению грамоте</a:t>
            </a:r>
            <a:endParaRPr kumimoji="0" lang="ru-RU" sz="2000" b="1" i="0" u="none" strike="noStrike" kern="0" normalizeH="0" baseline="0" noProof="0" dirty="0">
              <a:solidFill>
                <a:srgbClr val="0070C0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7206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Художественно-эстетическое развитие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41028" y="1196752"/>
            <a:ext cx="7056784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normalizeH="0" baseline="0" noProof="0" dirty="0" smtClean="0">
                <a:solidFill>
                  <a:srgbClr val="0070C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Восприятие и понимание произведений искусства</a:t>
            </a:r>
            <a:endParaRPr kumimoji="0" lang="ru-RU" sz="2000" b="1" i="0" u="none" strike="noStrike" kern="0" normalizeH="0" baseline="0" noProof="0" dirty="0">
              <a:solidFill>
                <a:srgbClr val="0070C0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25309" y="2708920"/>
            <a:ext cx="7056784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normalizeH="0" baseline="0" noProof="0" dirty="0" smtClean="0">
                <a:solidFill>
                  <a:srgbClr val="0070C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представлений о видах искусства</a:t>
            </a:r>
            <a:endParaRPr kumimoji="0" lang="ru-RU" sz="2000" b="1" i="0" u="none" strike="noStrike" kern="0" normalizeH="0" baseline="0" noProof="0" dirty="0">
              <a:solidFill>
                <a:srgbClr val="0070C0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25309" y="4293096"/>
            <a:ext cx="7072503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normalizeH="0" baseline="0" noProof="0" dirty="0" smtClean="0">
                <a:solidFill>
                  <a:srgbClr val="0070C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самостоятельной творческой деятельности</a:t>
            </a:r>
            <a:endParaRPr kumimoji="0" lang="ru-RU" sz="2000" b="1" i="0" u="none" strike="noStrike" kern="0" normalizeH="0" baseline="0" noProof="0" dirty="0">
              <a:solidFill>
                <a:srgbClr val="0070C0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1106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Физическое развитие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15616" y="1196752"/>
            <a:ext cx="72008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normalizeH="0" baseline="0" noProof="0" dirty="0" smtClean="0">
                <a:solidFill>
                  <a:srgbClr val="0070C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двигательного опыта</a:t>
            </a:r>
            <a:endParaRPr kumimoji="0" lang="ru-RU" sz="2000" b="1" i="0" u="none" strike="noStrike" kern="0" normalizeH="0" baseline="0" noProof="0" dirty="0">
              <a:solidFill>
                <a:srgbClr val="0070C0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7604" y="2525550"/>
            <a:ext cx="7416824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normalizeH="0" baseline="0" noProof="0" dirty="0" smtClean="0">
                <a:solidFill>
                  <a:srgbClr val="0070C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представлений о видах спорта</a:t>
            </a:r>
            <a:endParaRPr kumimoji="0" lang="ru-RU" sz="2000" b="1" i="0" u="none" strike="noStrike" kern="0" normalizeH="0" baseline="0" noProof="0" dirty="0">
              <a:solidFill>
                <a:srgbClr val="0070C0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4209" y="4293096"/>
            <a:ext cx="7416824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normalizeH="0" baseline="0" noProof="0" dirty="0" smtClean="0">
                <a:solidFill>
                  <a:srgbClr val="0070C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норм и правил здорового образа жизни</a:t>
            </a:r>
            <a:endParaRPr kumimoji="0" lang="ru-RU" sz="2000" b="1" i="0" u="none" strike="noStrike" kern="0" normalizeH="0" baseline="0" noProof="0" dirty="0">
              <a:solidFill>
                <a:srgbClr val="0070C0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3359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67544" y="260648"/>
            <a:ext cx="8136384" cy="57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Содержание образовательных областей должно реализовываться в определенных видах деятельности</a:t>
            </a:r>
            <a:r>
              <a:rPr lang="ru-RU" alt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747453"/>
              </p:ext>
            </p:extLst>
          </p:nvPr>
        </p:nvGraphicFramePr>
        <p:xfrm>
          <a:off x="71759" y="1052736"/>
          <a:ext cx="8820721" cy="5730252"/>
        </p:xfrm>
        <a:graphic>
          <a:graphicData uri="http://schemas.openxmlformats.org/drawingml/2006/table">
            <a:tbl>
              <a:tblPr/>
              <a:tblGrid>
                <a:gridCol w="1872208"/>
                <a:gridCol w="6948513"/>
              </a:tblGrid>
              <a:tr h="197229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Ранний возраст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предметная деятельность  и игры  с составными и динамическими игрушками;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экспериментирование с материалами и веществами (песок, вода, тесто и др.);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общение  с взрослым и совместные игры со сверстниками под руководством взрослого;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самообслуживание и действия с бытовыми предметами-орудиями (ложка, савок, лопатка и пр.);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Восприятие смысла музыки, сказок, стихов;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рассматривание картинок;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двигательная активность.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5124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Дошкольный возраст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игровая деятельность, включая сюжетно-ролевую игру как ведущую деятельность детей, а также игру с правилами и другие виды игры;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коммуникативная (общение и взаимодействие со взрослыми и сверстниками);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познавательно-исследовательская (исследования объектов окружающего мира и экспериментирования с ними);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восприятие художественной литературы и фольклора;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самообслуживание и элементарный бытовой труд (в помещении и на улице);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конструирование из разного материала, включая конструкторы, модули, бумагу, природный и иной материал;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изобразительная (рисования, лепки, аппликации);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Двигательная (овладение основными движениями) формы активности ребенка.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4999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TLobanova\Desktop\Рисунок1.jpg"/>
          <p:cNvPicPr>
            <a:picLocks noChangeAspect="1" noChangeArrowheads="1"/>
          </p:cNvPicPr>
          <p:nvPr/>
        </p:nvPicPr>
        <p:blipFill>
          <a:blip r:embed="rId2"/>
          <a:srcRect l="4821" t="1754" r="2440"/>
          <a:stretch>
            <a:fillRect/>
          </a:stretch>
        </p:blipFill>
        <p:spPr bwMode="auto">
          <a:xfrm>
            <a:off x="611561" y="332656"/>
            <a:ext cx="7848871" cy="5904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10800000" flipV="1">
            <a:off x="395536" y="4233393"/>
            <a:ext cx="4140459" cy="837676"/>
          </a:xfrm>
          <a:prstGeom prst="roundRect">
            <a:avLst>
              <a:gd name="adj" fmla="val 17359"/>
            </a:avLst>
          </a:prstGeom>
          <a:solidFill>
            <a:schemeClr val="bg2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№ 273 ФЗ </a:t>
            </a: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 29.12.2012 г.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Вступил в силу 01.09.2013 г</a:t>
            </a: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438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1"/>
            <a:ext cx="8262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ln w="18000">
                  <a:solidFill>
                    <a:srgbClr val="4584D3">
                      <a:satMod val="140000"/>
                    </a:srgb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условиям реализации ООП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77925"/>
            <a:ext cx="15732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35" y="1917455"/>
            <a:ext cx="15732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277" y="1188751"/>
            <a:ext cx="15732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5652120" y="2182050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447" y="1124637"/>
            <a:ext cx="157321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3212976"/>
            <a:ext cx="86741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создание социальной ситуации развития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участников образовательных отношений, включая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создание образовательной среды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которая: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● гарантирует охрану и укрепление физического и психического здоровья воспитанников;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● обеспечивает эмоциональное и морально-нравственное благополучие воспитанников;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● способствует профессиональному развитию педагогических работников;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● создаёт условия для развивающего вариативного дошкольного образования;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● обеспечивает его открытость и мотивирующий характер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6908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ln w="18000">
                  <a:solidFill>
                    <a:srgbClr val="4584D3">
                      <a:satMod val="140000"/>
                    </a:srgb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результатам освоения ООП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08720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 ориентиры ДО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социальные и психологические характеристики возможных достижений ребёнка на этапе завершения уровня ДО.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4776" y="1493495"/>
            <a:ext cx="8789712" cy="1215425"/>
          </a:xfrm>
          <a:prstGeom prst="roundRect">
            <a:avLst>
              <a:gd name="adj" fmla="val 29788"/>
            </a:avLst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инициативность и самостоятельность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разных видах деятельности – игре, общении, конструировании и др.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род занятий, участников совместной деятельности, обнаруживает способность к воплощению разнообразных замыслов;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6092" y="2978623"/>
            <a:ext cx="8748695" cy="1398632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уверен в своих силах, открыт внешнему миру, положительно относится к себе и к другим, обладает чувством собственного достоинства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Активно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взаимодействует со сверстниками и взрослыми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6092" y="5013176"/>
            <a:ext cx="8598569" cy="1340768"/>
          </a:xfrm>
          <a:prstGeom prst="roundRect">
            <a:avLst>
              <a:gd name="adj" fmla="val 15649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обладает развитым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воображением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реализуется в разных видах деятельности. Способность ребёнка 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фантазии, творчеству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интенсивно развивается и проявляется в игре.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разными формами и видами игры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Умеет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подчиняться разным правилам и социальным нормам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различать условную и реальную ситуации, в том числе игровую и учебную;</a:t>
            </a:r>
          </a:p>
        </p:txBody>
      </p:sp>
    </p:spTree>
    <p:extLst>
      <p:ext uri="{BB962C8B-B14F-4D97-AF65-F5344CB8AC3E}">
        <p14:creationId xmlns:p14="http://schemas.microsoft.com/office/powerpoint/2010/main" val="5567318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8451" y="1052736"/>
            <a:ext cx="8679885" cy="79208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также проявляются в рисовании, придумывании сказок, танцах, пении и т. п. Ребёнок может фантазировать вслух, играть звуками и словами. Хорошо понимает устную речь и может выражать свои мысли и желания;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4265" y="2060848"/>
            <a:ext cx="8679885" cy="845056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 ребёнка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развита крупная и мелкая мот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орика.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6097" y="3140968"/>
            <a:ext cx="8679885" cy="667112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способен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волевым усилиям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разных видах деятельности, преодолевать сиюминутные побуждения, доводить до конца начатое дело;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6097" y="4077072"/>
            <a:ext cx="8679885" cy="2600084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Склонен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наблюдать, экспериментировать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Обладает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начальными знаниями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себе, о предметном, природном, социальном и культурном мире, в котором он живёт. Знаком с книжной культурой, с детской литературой, обладает элементарными представлениями из области живой природы, естествознания, математики, истории и т. п., у ребёнка складываются предпосылки грамотности. Ребёнок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принятию собственных решений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опираясь на свои знания и умения в различных сферах действительности.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7841251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04664"/>
            <a:ext cx="61926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Целевые ориентиры ДО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4299" y="1240534"/>
            <a:ext cx="8679885" cy="66711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определяются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форм реализации Программы, а также от её характера, особенностей развития воспитанников и видов Организации, реализующей Программу.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4299" y="2492896"/>
            <a:ext cx="8698181" cy="1728192"/>
          </a:xfrm>
          <a:prstGeom prst="roundRect">
            <a:avLst>
              <a:gd name="adj" fmla="val 15877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подлежат непосредственной оценке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виде педагогической диагностики (мониторинга), 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основанием для их формального сравнения с реальными достижениями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основой объективной оценки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соответствия установленным требованиям образовательной деятельности и подготовки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воспитанников. 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Освоение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 не сопровождается проведением промежуточных аттестаций и итоговой аттестации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воспитанников.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5610" y="4941168"/>
            <a:ext cx="8679885" cy="122413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выступают основаниями преемственности дошкольного и начального общего образования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соблюдении требований к условиям реализации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настоящие целевые ориентиры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1561152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6136" y="764704"/>
            <a:ext cx="8839576" cy="32403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учредителей Организаций для построения образовательной политики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учётом целей дошкольного образования, общих для всего образовательного пространства РФ;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педагогов и администрации Организаций для решения задач: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формирования Программы;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анализа своей профессиональной деятельности;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взаимодействия с семьями воспитанников;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авторов образовательных программ дошкольного образования;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исследователей при формировании исследовательских программ для изучения характеристик образования детей в возрасте от 2 месяцев до 8 лет;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родителей (законных представителей) детей от 2 месяцев до 8 лет для их информированности относительно целей дошкольного образования, общих для всего образовательного пространства РФ;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широкой общественности.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5304" y="4221088"/>
            <a:ext cx="8863200" cy="235420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могут служить непосредственным основанием при решении управленческих задач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включая: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аттестацию педагогических кадров;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качества образования;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как итогового, так и промежуточного уровня развития воспитанников, в том числе в рамках мониторинга (в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распределение стимулирующего фонда оплаты труда работников Организации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501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TLobanova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260350"/>
            <a:ext cx="8352928" cy="4032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286000" y="3105835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Настоящий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вступил 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силу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с 1 января 2014 года</a:t>
            </a:r>
          </a:p>
        </p:txBody>
      </p:sp>
    </p:spTree>
    <p:extLst>
      <p:ext uri="{BB962C8B-B14F-4D97-AF65-F5344CB8AC3E}">
        <p14:creationId xmlns:p14="http://schemas.microsoft.com/office/powerpoint/2010/main" val="7711325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04665"/>
            <a:ext cx="63367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</a:pPr>
            <a:r>
              <a:rPr lang="ru-RU" altLang="ru-RU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Понятие «федеральный государственный образовательный стандарт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859340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государственный образовательный стандарт - совокупность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требований, обязательных при реализации основной  образовательной программы общего образования образовательными учреждениями, имеющими государственную аккредитацию.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0574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20512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разработан на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основе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630360" y="977772"/>
            <a:ext cx="0" cy="57606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159732" y="1553836"/>
            <a:ext cx="4896544" cy="1371108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Конвенции ООН о правах ребёнка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503" y="2783884"/>
            <a:ext cx="4937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Овал 19"/>
          <p:cNvSpPr/>
          <p:nvPr/>
        </p:nvSpPr>
        <p:spPr>
          <a:xfrm>
            <a:off x="2073551" y="3284984"/>
            <a:ext cx="4896544" cy="1443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ru-RU" sz="2600" b="1" dirty="0">
                <a:solidFill>
                  <a:schemeClr val="bg1"/>
                </a:solidFill>
                <a:latin typeface="Constantia"/>
              </a:rPr>
              <a:t>Конституции РФ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47" y="4728100"/>
            <a:ext cx="4937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Овал 21"/>
          <p:cNvSpPr/>
          <p:nvPr/>
        </p:nvSpPr>
        <p:spPr>
          <a:xfrm>
            <a:off x="2073551" y="5268999"/>
            <a:ext cx="5005080" cy="1443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ru-RU" sz="2600" b="1" dirty="0">
                <a:solidFill>
                  <a:schemeClr val="bg1"/>
                </a:solidFill>
                <a:latin typeface="Constantia"/>
              </a:rPr>
              <a:t>Законодательства РФ</a:t>
            </a:r>
          </a:p>
        </p:txBody>
      </p:sp>
    </p:spTree>
    <p:extLst>
      <p:ext uri="{BB962C8B-B14F-4D97-AF65-F5344CB8AC3E}">
        <p14:creationId xmlns:p14="http://schemas.microsoft.com/office/powerpoint/2010/main" val="34280012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Стандарт преследует следующие цели: 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43841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191465"/>
            <a:ext cx="7560840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</a:pPr>
            <a:endParaRPr lang="ru-RU" altLang="ru-RU" sz="2400" b="1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2400" b="1" kern="0" dirty="0">
                <a:solidFill>
                  <a:srgbClr val="000000"/>
                </a:solidFill>
                <a:latin typeface="Times New Roman" pitchFamily="18" charset="0"/>
              </a:rPr>
              <a:t>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Обеспечение </a:t>
            </a:r>
            <a:r>
              <a:rPr lang="ru-RU" altLang="ru-RU" sz="2400" b="1" kern="0" dirty="0">
                <a:solidFill>
                  <a:srgbClr val="000000"/>
                </a:solidFill>
                <a:latin typeface="Times New Roman" pitchFamily="18" charset="0"/>
              </a:rPr>
              <a:t>государственных гарантий уровня и качества образования на основе единства 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2400" b="1" kern="0" dirty="0">
                <a:solidFill>
                  <a:srgbClr val="000000"/>
                </a:solidFill>
                <a:latin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</a:t>
            </a:r>
            <a:r>
              <a:rPr lang="ru-RU" alt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образования.</a:t>
            </a:r>
            <a:r>
              <a:rPr lang="ru-RU" altLang="ru-RU" sz="1600" kern="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altLang="ru-RU" sz="16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sz="16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97518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548680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Задачи Стандарта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-861405"/>
            <a:ext cx="8712968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sz="14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sz="14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sz="14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sz="14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sz="14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sz="14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sz="14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</a:pPr>
            <a:endParaRPr lang="ru-RU" altLang="ru-RU" sz="14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</a:pPr>
            <a:endParaRPr lang="ru-RU" altLang="ru-RU" sz="14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sz="1400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285750" lvl="0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1400" b="1" kern="0" dirty="0" smtClean="0">
                <a:solidFill>
                  <a:srgbClr val="000000"/>
                </a:solidFill>
                <a:latin typeface="Times New Roman" pitchFamily="18" charset="0"/>
              </a:rPr>
              <a:t>охрана </a:t>
            </a:r>
            <a:r>
              <a:rPr lang="ru-RU" altLang="ru-RU" sz="1400" b="1" kern="0" dirty="0">
                <a:solidFill>
                  <a:srgbClr val="000000"/>
                </a:solidFill>
                <a:latin typeface="Times New Roman" pitchFamily="18" charset="0"/>
              </a:rPr>
              <a:t>и укрепление физического и психического здоровья детей в том числе их эмоционального благополучия;</a:t>
            </a:r>
          </a:p>
          <a:p>
            <a:pPr marL="285750" lvl="0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itchFamily="18" charset="0"/>
              </a:rPr>
              <a:t>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lvl="0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itchFamily="18" charset="0"/>
              </a:rPr>
              <a:t>обеспечение преемственности основных образовательных программ дошкольного и начального общего образования;</a:t>
            </a:r>
          </a:p>
          <a:p>
            <a:pPr marL="285750" lvl="0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itchFamily="18" charset="0"/>
              </a:rPr>
              <a:t>обеспечение благоприятных условий развития детей в соответствии с его возрастными и индивидуальными особенностями и склонностями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marL="285750" lvl="0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itchFamily="18" charset="0"/>
              </a:rPr>
              <a:t>Объединение 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marL="285750" lvl="0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itchFamily="18" charset="0"/>
              </a:rPr>
              <a:t>формирование общей культуры воспитанников, развития их нравственных, интеллектуальных, физических, эстетических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marL="285750" lvl="0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itchFamily="18" charset="0"/>
              </a:rPr>
              <a:t>обеспечение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  детей;</a:t>
            </a:r>
          </a:p>
          <a:p>
            <a:pPr marL="285750" lvl="0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itchFamily="18" charset="0"/>
              </a:rPr>
              <a:t>формирования социокультурной среды, соответствующей возрастным и индивидуальным особенностям детей;</a:t>
            </a:r>
          </a:p>
          <a:p>
            <a:pPr marL="285750" lvl="0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itchFamily="18" charset="0"/>
              </a:rPr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marL="285750" lvl="0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Ø"/>
            </a:pPr>
            <a:r>
              <a:rPr lang="ru-RU" altLang="ru-RU" sz="1400" b="1" kern="0" dirty="0">
                <a:solidFill>
                  <a:srgbClr val="000000"/>
                </a:solidFill>
                <a:latin typeface="Times New Roman" pitchFamily="18" charset="0"/>
              </a:rPr>
              <a:t>определение направлений для систематического межведомственного взаимодействия, а также взаимодействия педагогических и общественных объединений </a:t>
            </a:r>
            <a:r>
              <a:rPr lang="ru-RU" altLang="ru-RU" sz="1400" kern="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73407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1" y="332656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утверждает основные принципы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-190452"/>
            <a:ext cx="7848872" cy="668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altLang="ru-RU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80000"/>
              <a:buFont typeface="Wingdings" pitchFamily="2" charset="2"/>
              <a:buChar char="q"/>
            </a:pPr>
            <a:r>
              <a:rPr lang="ru-RU" altLang="ru-RU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Полноценное </a:t>
            </a: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проживание ребенком всех этапов детства (младенческого, раннего и дошкольного возраста), обогащения (амплификации) детского развития;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Индивидуализация дошкольного образования;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Содействие и сотрудничество детей и взрослых, признания ребенка полноценным участником (субъектом) образовательных отношений;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Поддержка инициативы детей в различных видах деятельности;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Партнерство с  семьей;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Приобщение детей к социокультурным нормам, традициям семьи, общества, государства;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Формирование познавательных интересов и познавательных действий ребенка в различным видах деятельности;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Возрастная адекватность (соответствие условий, требований, методов возрасту и особенностям развития);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Учет этнокультурной ситуации развития детей.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</a:rPr>
              <a:t>Занятия требованиями к условиям реализации Программы.  Обеспечивающими социальную ситуацию развития ребенка. Ключевого места в структуре Стандарта.</a:t>
            </a:r>
          </a:p>
        </p:txBody>
      </p:sp>
    </p:spTree>
    <p:extLst>
      <p:ext uri="{BB962C8B-B14F-4D97-AF65-F5344CB8AC3E}">
        <p14:creationId xmlns:p14="http://schemas.microsoft.com/office/powerpoint/2010/main" val="33094803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60648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Стандарт является основой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20621"/>
            <a:ext cx="76328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разработки примерных образовательных программ дошкольного образования (далее – Примерные программы);</a:t>
            </a:r>
          </a:p>
          <a:p>
            <a:pPr marR="0" lvl="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tabLst/>
              <a:defRPr/>
            </a:pPr>
            <a:endParaRPr kumimoji="0" lang="ru-RU" alt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разработки нормативов финансового обеспечения реализации Программы;</a:t>
            </a:r>
          </a:p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  <a:tabLst/>
              <a:defRPr/>
            </a:pPr>
            <a:endParaRPr lang="ru-RU" altLang="ru-RU" sz="2000" b="1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формирования учредителем государственного       (муниципального) задания в отношении Организаций;</a:t>
            </a:r>
          </a:p>
          <a:p>
            <a:pPr marR="0" lvl="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tabLst/>
              <a:defRPr/>
            </a:pPr>
            <a:endParaRPr kumimoji="0" lang="ru-RU" alt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объективной оценки соответствия образовательной деятельности Организации требованиям Стандарта к условиям реализации и структуре Программы;</a:t>
            </a:r>
          </a:p>
          <a:p>
            <a:pPr marL="342900" marR="0" lvl="0" indent="-342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q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подготовки, профессиональной переподготовки, повышения квалификации и аттестации педагогических работников, административно-управленческого персонала Организаций и индивидуальных предпринимателей, помощи родителям (законным представителям)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671843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331</TotalTime>
  <Words>1984</Words>
  <Application>Microsoft Office PowerPoint</Application>
  <PresentationFormat>Экран (4:3)</PresentationFormat>
  <Paragraphs>191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HP</cp:lastModifiedBy>
  <cp:revision>28</cp:revision>
  <dcterms:created xsi:type="dcterms:W3CDTF">2015-12-01T15:37:36Z</dcterms:created>
  <dcterms:modified xsi:type="dcterms:W3CDTF">2015-12-10T16:44:02Z</dcterms:modified>
</cp:coreProperties>
</file>