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77" r:id="rId11"/>
    <p:sldId id="279" r:id="rId12"/>
    <p:sldId id="264" r:id="rId13"/>
    <p:sldId id="266" r:id="rId14"/>
    <p:sldId id="267" r:id="rId15"/>
    <p:sldId id="268" r:id="rId16"/>
    <p:sldId id="269" r:id="rId17"/>
    <p:sldId id="270" r:id="rId18"/>
    <p:sldId id="271" r:id="rId19"/>
    <p:sldId id="278" r:id="rId20"/>
    <p:sldId id="281" r:id="rId21"/>
    <p:sldId id="282" r:id="rId22"/>
    <p:sldId id="283" r:id="rId23"/>
    <p:sldId id="284" r:id="rId24"/>
    <p:sldId id="285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21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pull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052736"/>
            <a:ext cx="82089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Федеральный государственный образовательный стандарт дошкольного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408469555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7129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+mj-cs"/>
              </a:rPr>
              <a:t>Основная общеобразовательная программа ДОО</a:t>
            </a:r>
            <a:endParaRPr kumimoji="0" lang="ru-RU" sz="1800" b="1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cxnSp>
        <p:nvCxnSpPr>
          <p:cNvPr id="4" name="Прямая со стрелкой 3"/>
          <p:cNvCxnSpPr>
            <a:stCxn id="2" idx="2"/>
          </p:cNvCxnSpPr>
          <p:nvPr/>
        </p:nvCxnSpPr>
        <p:spPr>
          <a:xfrm flipH="1">
            <a:off x="2915816" y="722313"/>
            <a:ext cx="1620180" cy="1828461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Овал 6"/>
          <p:cNvSpPr/>
          <p:nvPr/>
        </p:nvSpPr>
        <p:spPr>
          <a:xfrm>
            <a:off x="135192" y="2564904"/>
            <a:ext cx="4328796" cy="2304256"/>
          </a:xfrm>
          <a:prstGeom prst="ellipse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79512" y="3068960"/>
            <a:ext cx="428447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b="1" kern="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kumimoji="0" lang="ru-RU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нвариативная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часть программы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b="1" kern="0" baseline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60%</a:t>
            </a:r>
            <a:endParaRPr kumimoji="0" lang="ru-RU" sz="28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438418">
            <a:off x="4473734" y="678463"/>
            <a:ext cx="1551613" cy="2113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Овал 11"/>
          <p:cNvSpPr/>
          <p:nvPr/>
        </p:nvSpPr>
        <p:spPr>
          <a:xfrm>
            <a:off x="168204" y="2564904"/>
            <a:ext cx="4284476" cy="2304256"/>
          </a:xfrm>
          <a:prstGeom prst="ellipse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135192" y="2564904"/>
            <a:ext cx="4284476" cy="2304256"/>
          </a:xfrm>
          <a:prstGeom prst="ellipse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4644008" y="2564904"/>
            <a:ext cx="4104457" cy="2304256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32040" y="3068959"/>
            <a:ext cx="36003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ариативная часть программы 40%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28470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0"/>
            <a:ext cx="74888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+mj-cs"/>
              </a:rPr>
              <a:t>Основная общеобразовательная программа ДОО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kern="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+mj-cs"/>
              </a:rPr>
              <a:t>в</a:t>
            </a:r>
            <a:r>
              <a:rPr lang="ru-RU" sz="2400" b="1" kern="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+mj-cs"/>
              </a:rPr>
              <a:t>ключает в себя 3 раздела:</a:t>
            </a:r>
            <a:endParaRPr kumimoji="0" lang="ru-RU" sz="1800" b="1" i="0" u="none" strike="noStrike" kern="0" cap="none" spc="0" normalizeH="0" baseline="0" noProof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2331955"/>
              </p:ext>
            </p:extLst>
          </p:nvPr>
        </p:nvGraphicFramePr>
        <p:xfrm>
          <a:off x="251520" y="836712"/>
          <a:ext cx="8640960" cy="5914642"/>
        </p:xfrm>
        <a:graphic>
          <a:graphicData uri="http://schemas.openxmlformats.org/drawingml/2006/table">
            <a:tbl>
              <a:tblPr/>
              <a:tblGrid>
                <a:gridCol w="1437693"/>
                <a:gridCol w="7203267"/>
              </a:tblGrid>
              <a:tr h="29763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Раздел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Содержание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7675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Целевой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пояснительная записка: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Char char="-"/>
                        <a:tabLst/>
                      </a:pPr>
                      <a:r>
                        <a:rPr kumimoji="0" lang="ru-RU" alt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цель и задачи Программы;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alt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-характеристики: возрастные и индивидуальные особенности воспитанников, их специальные образовательные потребности;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alt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-приоритетные направления деятельности;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alt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-специфика условий (региональные, национальные, этнокультурные и др.)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планируемые результаты как целевые ориентиры </a:t>
                      </a:r>
                      <a:r>
                        <a:rPr kumimoji="0" lang="ru-RU" alt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конкретизируют требования Стандарта к целевым ориентирам в обязательной части и части, формируемой участниками образовательных отношений с учетом возрастных и индивидуальных особенностей воспитанников, их специальных образовательных потребностей, а также особенностей развития детей с ОВЗ и детей-инвалидов</a:t>
                      </a: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9063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Содержательный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Содержание образовательной работы по пяти образовательным областям с учетом  примерных ООП и методических пособий;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Описание форм, способов, средств реализации программы;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Содержание работы по коррекции нарушений развития детей в случае, если эта работа предусмотрена Программой.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474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Организационный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Описание организации образовательного процесса и организационно-педагогических условий, отражает время, необходимое на реализацию Программы, включая время для: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-непосредственно образовательной деятельности (не связанной с одновременным проведением режимных моментов);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-образовательной деятельности, осуществляемой в режимные моменты (во время утреннего прихода детей, прогулки, подготовка к приемам пищи и дневному сну и т.п.);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-взаимодействие с семьями детей по реализации Программы.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Описание материально-технического обеспечения программы, обеспеченности методическими материалами и средствами обучения.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058189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9672" y="260648"/>
            <a:ext cx="68407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Требования к структуре ООП дошкольного образования</a:t>
            </a:r>
            <a:endParaRPr kumimoji="0" lang="ru-RU" sz="1800" b="1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1092976"/>
            <a:ext cx="7704856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ru-RU" altLang="ru-RU" sz="2000" b="1" kern="0" dirty="0">
                <a:solidFill>
                  <a:srgbClr val="000000"/>
                </a:solidFill>
                <a:latin typeface="Times New Roman" pitchFamily="18" charset="0"/>
              </a:rPr>
              <a:t>Программа определяет содержание и организацию образовательного процесса на уровне дошкольного образования.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defRPr/>
            </a:pPr>
            <a:endParaRPr lang="ru-RU" altLang="ru-RU" sz="2000" b="1" kern="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ru-RU" altLang="ru-RU" sz="2000" b="1" kern="0" dirty="0">
                <a:solidFill>
                  <a:srgbClr val="000000"/>
                </a:solidFill>
                <a:latin typeface="Times New Roman" pitchFamily="18" charset="0"/>
              </a:rPr>
              <a:t>Программа обеспечивает развитие личности детей дошкольного возраста в различных видах деятельности и деятельности с учетом их возрастных, индивидуальных и психологических и физиологических особенностей и должна быть направлена на решение задач Стандарта.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ru-RU" altLang="ru-RU" sz="2000" b="1" kern="0" dirty="0">
                <a:solidFill>
                  <a:srgbClr val="000000"/>
                </a:solidFill>
                <a:latin typeface="Times New Roman" pitchFamily="18" charset="0"/>
              </a:rPr>
              <a:t>Программа направлена на:</a:t>
            </a:r>
          </a:p>
          <a:p>
            <a:pPr lv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defRPr/>
            </a:pPr>
            <a:r>
              <a:rPr lang="ru-RU" altLang="ru-RU" sz="2000" b="1" kern="0" dirty="0">
                <a:solidFill>
                  <a:srgbClr val="000000"/>
                </a:solidFill>
                <a:latin typeface="Times New Roman" pitchFamily="18" charset="0"/>
              </a:rPr>
              <a:t>- создание условий развития детей дошкольного возраста, открывающих возможности позитивной социализации ребёнка, его всестороннего личностного развития, развития инициативы и творческих способностей на основе сотрудничества со взрослыми и сверстниками и соответствующим дошкольному возрасту видам деятельности;</a:t>
            </a:r>
          </a:p>
          <a:p>
            <a:pPr lv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defRPr/>
            </a:pPr>
            <a:r>
              <a:rPr lang="ru-RU" altLang="ru-RU" sz="2000" b="1" kern="0" dirty="0">
                <a:solidFill>
                  <a:srgbClr val="000000"/>
                </a:solidFill>
                <a:latin typeface="Times New Roman" pitchFamily="18" charset="0"/>
              </a:rPr>
              <a:t>- на создание развивающей образовательной среды.</a:t>
            </a:r>
          </a:p>
        </p:txBody>
      </p:sp>
    </p:spTree>
    <p:extLst>
      <p:ext uri="{BB962C8B-B14F-4D97-AF65-F5344CB8AC3E}">
        <p14:creationId xmlns:p14="http://schemas.microsoft.com/office/powerpoint/2010/main" val="177531583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548680"/>
            <a:ext cx="7344816" cy="68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defRPr/>
            </a:pPr>
            <a:r>
              <a:rPr lang="ru-RU" altLang="ru-RU" sz="2400" b="1" kern="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Содержание Программы </a:t>
            </a:r>
            <a:r>
              <a:rPr lang="ru-RU" altLang="ru-RU" sz="2400" b="1" kern="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 охватывает пять образовательных областей</a:t>
            </a:r>
            <a:r>
              <a:rPr lang="ru-RU" altLang="ru-RU" sz="2400" kern="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:</a:t>
            </a:r>
            <a:endParaRPr lang="ru-RU" altLang="ru-RU" sz="2400" kern="0" dirty="0">
              <a:solidFill>
                <a:schemeClr val="bg2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59632" y="1700808"/>
            <a:ext cx="684076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defRPr/>
            </a:pPr>
            <a:r>
              <a:rPr lang="ru-RU" altLang="ru-RU" sz="2800" b="1" kern="0" dirty="0">
                <a:solidFill>
                  <a:schemeClr val="bg1"/>
                </a:solidFill>
                <a:latin typeface="Times New Roman" pitchFamily="18" charset="0"/>
              </a:rPr>
              <a:t>Социально-коммуникативное </a:t>
            </a:r>
            <a:r>
              <a:rPr lang="ru-RU" altLang="ru-RU" sz="2800" b="1" kern="0" dirty="0" smtClean="0">
                <a:solidFill>
                  <a:schemeClr val="bg1"/>
                </a:solidFill>
                <a:latin typeface="Times New Roman" pitchFamily="18" charset="0"/>
              </a:rPr>
              <a:t>развитие</a:t>
            </a:r>
            <a:endParaRPr lang="ru-RU" altLang="ru-RU" sz="2800" b="1" kern="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59632" y="2348880"/>
            <a:ext cx="684076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defRPr/>
            </a:pPr>
            <a:r>
              <a:rPr lang="ru-RU" altLang="ru-RU" sz="2800" b="1" kern="0" dirty="0" smtClean="0">
                <a:solidFill>
                  <a:schemeClr val="bg1"/>
                </a:solidFill>
                <a:latin typeface="Times New Roman" pitchFamily="18" charset="0"/>
              </a:rPr>
              <a:t>Познавательное развитие</a:t>
            </a:r>
            <a:endParaRPr lang="ru-RU" altLang="ru-RU" sz="2800" b="1" kern="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 rot="10800000" flipV="1">
            <a:off x="1259631" y="3140969"/>
            <a:ext cx="6840757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defRPr/>
            </a:pPr>
            <a:r>
              <a:rPr lang="ru-RU" altLang="ru-RU" sz="2800" b="1" kern="0" dirty="0" smtClean="0">
                <a:solidFill>
                  <a:schemeClr val="bg1"/>
                </a:solidFill>
                <a:latin typeface="Times New Roman" pitchFamily="18" charset="0"/>
              </a:rPr>
              <a:t>Речевое развитие</a:t>
            </a:r>
            <a:endParaRPr lang="ru-RU" altLang="ru-RU" sz="2800" b="1" kern="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10800000" flipV="1">
            <a:off x="1259635" y="3808053"/>
            <a:ext cx="6840757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defRPr/>
            </a:pPr>
            <a:r>
              <a:rPr lang="ru-RU" altLang="ru-RU" sz="2800" b="1" kern="0" dirty="0" smtClean="0">
                <a:solidFill>
                  <a:schemeClr val="bg1"/>
                </a:solidFill>
                <a:latin typeface="Times New Roman" pitchFamily="18" charset="0"/>
              </a:rPr>
              <a:t>Художественно-эстетическое развитие</a:t>
            </a:r>
            <a:endParaRPr lang="ru-RU" altLang="ru-RU" sz="2800" b="1" kern="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 rot="10800000" flipV="1">
            <a:off x="1259634" y="4464510"/>
            <a:ext cx="6840757" cy="6206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defRPr/>
            </a:pPr>
            <a:r>
              <a:rPr lang="ru-RU" altLang="ru-RU" sz="2800" b="1" kern="0" dirty="0" smtClean="0">
                <a:solidFill>
                  <a:schemeClr val="bg1"/>
                </a:solidFill>
                <a:latin typeface="Times New Roman" pitchFamily="18" charset="0"/>
              </a:rPr>
              <a:t>Физическое развитие</a:t>
            </a:r>
            <a:endParaRPr lang="ru-RU" altLang="ru-RU" sz="2800" b="1" kern="0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71062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476672"/>
            <a:ext cx="748883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Социально-коммуникативное развитие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83568" y="1124744"/>
            <a:ext cx="8136904" cy="720080"/>
          </a:xfrm>
          <a:prstGeom prst="roundRect">
            <a:avLst/>
          </a:prstGeom>
          <a:solidFill>
            <a:srgbClr val="777C84">
              <a:lumMod val="20000"/>
              <a:lumOff val="80000"/>
            </a:srgbClr>
          </a:solidFill>
          <a:ln w="254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Формирование моральных и нравственных ценностей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39750" y="2060575"/>
            <a:ext cx="8208714" cy="720725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noProof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Развитие  общение и взаимодействие</a:t>
            </a:r>
            <a:endParaRPr kumimoji="0" lang="ru-RU" sz="20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39750" y="3068639"/>
            <a:ext cx="8208714" cy="864418"/>
          </a:xfrm>
          <a:prstGeom prst="roundRect">
            <a:avLst/>
          </a:prstGeom>
          <a:solidFill>
            <a:srgbClr val="777C84">
              <a:lumMod val="20000"/>
              <a:lumOff val="80000"/>
            </a:srgbClr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Формирование представлений о семье, Родине, Отечестве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39502" y="4293097"/>
            <a:ext cx="8208962" cy="936104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normalizeH="0" baseline="0" noProof="0" dirty="0">
                <a:solidFill>
                  <a:srgbClr val="0070C0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Формирование основ безопасности в быту, социуме, природе</a:t>
            </a:r>
          </a:p>
        </p:txBody>
      </p:sp>
    </p:spTree>
    <p:extLst>
      <p:ext uri="{BB962C8B-B14F-4D97-AF65-F5344CB8AC3E}">
        <p14:creationId xmlns:p14="http://schemas.microsoft.com/office/powerpoint/2010/main" val="86907448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467544" y="260648"/>
            <a:ext cx="8229600" cy="58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Познавательное развитие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14313" y="1125538"/>
            <a:ext cx="8643937" cy="1223962"/>
          </a:xfrm>
          <a:prstGeom prst="roundRect">
            <a:avLst/>
          </a:prstGeom>
          <a:solidFill>
            <a:srgbClr val="777C84">
              <a:lumMod val="20000"/>
              <a:lumOff val="80000"/>
            </a:srgbClr>
          </a:solidFill>
          <a:ln w="25400" cap="flat" cmpd="sng" algn="ctr">
            <a:solidFill>
              <a:schemeClr val="bg2">
                <a:lumMod val="50000"/>
              </a:scheme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представлений о себе, других людях,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объектах окружающей действительности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14313" y="2636836"/>
            <a:ext cx="8643937" cy="864393"/>
          </a:xfrm>
          <a:prstGeom prst="roundRect">
            <a:avLst/>
          </a:prstGeom>
          <a:solidFill>
            <a:srgbClr val="777C84">
              <a:lumMod val="20000"/>
              <a:lumOff val="80000"/>
            </a:srgbClr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Формирование представлений о свойствах и отношениях объектов окружающего мира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4314" y="4005064"/>
            <a:ext cx="8826610" cy="1152128"/>
          </a:xfrm>
          <a:prstGeom prst="roundRect">
            <a:avLst/>
          </a:prstGeom>
          <a:solidFill>
            <a:srgbClr val="777C84">
              <a:lumMod val="20000"/>
              <a:lumOff val="80000"/>
            </a:srgbClr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Формирование представлений о планете Земля </a:t>
            </a:r>
          </a:p>
        </p:txBody>
      </p:sp>
    </p:spTree>
    <p:extLst>
      <p:ext uri="{BB962C8B-B14F-4D97-AF65-F5344CB8AC3E}">
        <p14:creationId xmlns:p14="http://schemas.microsoft.com/office/powerpoint/2010/main" val="308813972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476672"/>
            <a:ext cx="71287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Речевое развитие</a:t>
            </a:r>
            <a:endParaRPr kumimoji="0" lang="ru-RU" sz="3200" b="0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0062" y="1484784"/>
            <a:ext cx="7816354" cy="72008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normalizeH="0" baseline="0" noProof="0" dirty="0" smtClean="0">
                <a:solidFill>
                  <a:srgbClr val="0070C0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Владение речью как средством общения</a:t>
            </a:r>
            <a:endParaRPr kumimoji="0" lang="ru-RU" sz="2000" b="1" i="0" u="none" strike="noStrike" kern="0" normalizeH="0" baseline="0" noProof="0" dirty="0">
              <a:solidFill>
                <a:srgbClr val="0070C0"/>
              </a:solidFill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0062" y="2780928"/>
            <a:ext cx="7816354" cy="936104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normalizeH="0" baseline="0" noProof="0" dirty="0" smtClean="0">
                <a:solidFill>
                  <a:srgbClr val="0070C0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Развитие культуры речи</a:t>
            </a:r>
            <a:endParaRPr kumimoji="0" lang="ru-RU" sz="2000" b="1" i="0" u="none" strike="noStrike" kern="0" normalizeH="0" baseline="0" noProof="0" dirty="0">
              <a:solidFill>
                <a:srgbClr val="0070C0"/>
              </a:solidFill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062" y="4254001"/>
            <a:ext cx="7959228" cy="108012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normalizeH="0" baseline="0" noProof="0" dirty="0" smtClean="0">
                <a:solidFill>
                  <a:srgbClr val="0070C0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Подготовка к обучению грамоте</a:t>
            </a:r>
            <a:endParaRPr kumimoji="0" lang="ru-RU" sz="2000" b="1" i="0" u="none" strike="noStrike" kern="0" normalizeH="0" baseline="0" noProof="0" dirty="0">
              <a:solidFill>
                <a:srgbClr val="0070C0"/>
              </a:solidFill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72069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332656"/>
            <a:ext cx="75608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Художественно-эстетическое развитие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41028" y="1196752"/>
            <a:ext cx="7056784" cy="936104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normalizeH="0" baseline="0" noProof="0" dirty="0" smtClean="0">
                <a:solidFill>
                  <a:srgbClr val="0070C0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Восприятие и понимание произведений искусства</a:t>
            </a:r>
            <a:endParaRPr kumimoji="0" lang="ru-RU" sz="2000" b="1" i="0" u="none" strike="noStrike" kern="0" normalizeH="0" baseline="0" noProof="0" dirty="0">
              <a:solidFill>
                <a:srgbClr val="0070C0"/>
              </a:solidFill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25309" y="2708920"/>
            <a:ext cx="7056784" cy="1008112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normalizeH="0" baseline="0" noProof="0" dirty="0" smtClean="0">
                <a:solidFill>
                  <a:srgbClr val="0070C0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Формирование представлений о видах искусства</a:t>
            </a:r>
            <a:endParaRPr kumimoji="0" lang="ru-RU" sz="2000" b="1" i="0" u="none" strike="noStrike" kern="0" normalizeH="0" baseline="0" noProof="0" dirty="0">
              <a:solidFill>
                <a:srgbClr val="0070C0"/>
              </a:solidFill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225309" y="4293096"/>
            <a:ext cx="7072503" cy="1008112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normalizeH="0" baseline="0" noProof="0" dirty="0" smtClean="0">
                <a:solidFill>
                  <a:srgbClr val="0070C0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Формирование самостоятельной творческой деятельности</a:t>
            </a:r>
            <a:endParaRPr kumimoji="0" lang="ru-RU" sz="2000" b="1" i="0" u="none" strike="noStrike" kern="0" normalizeH="0" baseline="0" noProof="0" dirty="0">
              <a:solidFill>
                <a:srgbClr val="0070C0"/>
              </a:solidFill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11064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332656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Физическое развитие</a:t>
            </a:r>
            <a:endParaRPr kumimoji="0" lang="ru-RU" sz="3200" b="1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115616" y="1196752"/>
            <a:ext cx="7200800" cy="9144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normalizeH="0" baseline="0" noProof="0" dirty="0" smtClean="0">
                <a:solidFill>
                  <a:srgbClr val="0070C0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Формирование двигательного опыта</a:t>
            </a:r>
            <a:endParaRPr kumimoji="0" lang="ru-RU" sz="2000" b="1" i="0" u="none" strike="noStrike" kern="0" normalizeH="0" baseline="0" noProof="0" dirty="0">
              <a:solidFill>
                <a:srgbClr val="0070C0"/>
              </a:solidFill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07604" y="2525550"/>
            <a:ext cx="7416824" cy="9144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normalizeH="0" baseline="0" noProof="0" dirty="0" smtClean="0">
                <a:solidFill>
                  <a:srgbClr val="0070C0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Формирование представлений о видах спорта</a:t>
            </a:r>
            <a:endParaRPr kumimoji="0" lang="ru-RU" sz="2000" b="1" i="0" u="none" strike="noStrike" kern="0" normalizeH="0" baseline="0" noProof="0" dirty="0">
              <a:solidFill>
                <a:srgbClr val="0070C0"/>
              </a:solidFill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974209" y="4293096"/>
            <a:ext cx="7416824" cy="792088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normalizeH="0" baseline="0" noProof="0" dirty="0" smtClean="0">
                <a:solidFill>
                  <a:srgbClr val="0070C0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Формирование норм и правил здорового образа жизни</a:t>
            </a:r>
            <a:endParaRPr kumimoji="0" lang="ru-RU" sz="2000" b="1" i="0" u="none" strike="noStrike" kern="0" normalizeH="0" baseline="0" noProof="0" dirty="0">
              <a:solidFill>
                <a:srgbClr val="0070C0"/>
              </a:solidFill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133599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467544" y="260648"/>
            <a:ext cx="8136384" cy="575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   Содержание образовательных областей должно реализовываться в определенных видах деятельности</a:t>
            </a:r>
            <a:r>
              <a:rPr lang="ru-RU" alt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: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7747453"/>
              </p:ext>
            </p:extLst>
          </p:nvPr>
        </p:nvGraphicFramePr>
        <p:xfrm>
          <a:off x="71759" y="1052736"/>
          <a:ext cx="8820721" cy="5730252"/>
        </p:xfrm>
        <a:graphic>
          <a:graphicData uri="http://schemas.openxmlformats.org/drawingml/2006/table">
            <a:tbl>
              <a:tblPr/>
              <a:tblGrid>
                <a:gridCol w="1872208"/>
                <a:gridCol w="6948513"/>
              </a:tblGrid>
              <a:tr h="1972294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Ранний возраст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предметная деятельность  и игры  с составными и динамическими игрушками;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экспериментирование с материалами и веществами (песок, вода, тесто и др.);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общение  с взрослым и совместные игры со сверстниками под руководством взрослого;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самообслуживание и действия с бытовыми предметами-орудиями (ложка, савок, лопатка и пр.);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Восприятие смысла музыки, сказок, стихов;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рассматривание картинок;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двигательная активность.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5124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Дошкольный возраст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игровая деятельность, включая сюжетно-ролевую игру как ведущую деятельность детей, а также игру с правилами и другие виды игры;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коммуникативная (общение и взаимодействие со взрослыми и сверстниками);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познавательно-исследовательская (исследования объектов окружающего мира и экспериментирования с ними);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восприятие художественной литературы и фольклора;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самообслуживание и элементарный бытовой труд (в помещении и на улице);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конструирование из разного материала, включая конструкторы, модули, бумагу, природный и иной материал;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изобразительная (рисования, лепки, аппликации);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музыкальная (восприятие и понимание смысла музыкальных произведений, пение, музыкально-ритмические движения, игры на детских музыкальных инструментах);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Двигательная (овладение основными движениями) формы активности ребенка.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449999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TLobanova\Desktop\Рисунок1.jpg"/>
          <p:cNvPicPr>
            <a:picLocks noChangeAspect="1" noChangeArrowheads="1"/>
          </p:cNvPicPr>
          <p:nvPr/>
        </p:nvPicPr>
        <p:blipFill>
          <a:blip r:embed="rId2"/>
          <a:srcRect l="4821" t="1754" r="2440"/>
          <a:stretch>
            <a:fillRect/>
          </a:stretch>
        </p:blipFill>
        <p:spPr bwMode="auto">
          <a:xfrm>
            <a:off x="611561" y="332656"/>
            <a:ext cx="7848871" cy="59046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 rot="10800000" flipV="1">
            <a:off x="395536" y="4233393"/>
            <a:ext cx="4140459" cy="837676"/>
          </a:xfrm>
          <a:prstGeom prst="roundRect">
            <a:avLst>
              <a:gd name="adj" fmla="val 17359"/>
            </a:avLst>
          </a:prstGeom>
          <a:solidFill>
            <a:schemeClr val="bg2">
              <a:lumMod val="7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1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№ 273 ФЗ </a:t>
            </a:r>
            <a:r>
              <a:rPr kumimoji="0" lang="ru-RU" sz="2400" b="0" i="1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от 29.12.2012 г.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1" u="none" strike="noStrike" kern="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Вступил в силу 01.09.2013 г</a:t>
            </a:r>
            <a:r>
              <a:rPr kumimoji="0" lang="ru-RU" sz="2000" b="0" i="1" u="none" strike="noStrike" kern="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alibri" pitchFamily="34" charset="0"/>
                <a:cs typeface="Arial" pitchFamily="34" charset="0"/>
              </a:rPr>
              <a:t>.</a:t>
            </a: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84387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88641"/>
            <a:ext cx="82626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b="1" dirty="0">
                <a:ln w="18000">
                  <a:solidFill>
                    <a:srgbClr val="4584D3">
                      <a:satMod val="140000"/>
                    </a:srgb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Требования к условиям реализации ООП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77925"/>
            <a:ext cx="1573213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1535" y="1917455"/>
            <a:ext cx="1573213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4277" y="1188751"/>
            <a:ext cx="1573213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Скругленный прямоугольник 5"/>
          <p:cNvSpPr/>
          <p:nvPr/>
        </p:nvSpPr>
        <p:spPr>
          <a:xfrm>
            <a:off x="5652120" y="2182050"/>
            <a:ext cx="1554611" cy="1107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финансовые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условия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2447" y="1124637"/>
            <a:ext cx="1573213" cy="112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51520" y="3212976"/>
            <a:ext cx="867414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endParaRPr lang="ru-RU" sz="1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РЕЗУЛЬТАТ</a:t>
            </a:r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создание социальной ситуации развития 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для участников образовательных отношений, включая </a:t>
            </a:r>
            <a:r>
              <a:rPr lang="ru-RU" sz="1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создание образовательной среды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которая:</a:t>
            </a:r>
          </a:p>
          <a:p>
            <a:pPr lvl="0" algn="just"/>
            <a:endParaRPr lang="ru-RU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● гарантирует охрану и укрепление физического и психического здоровья воспитанников;</a:t>
            </a:r>
          </a:p>
          <a:p>
            <a:pPr lvl="0" algn="just"/>
            <a:endParaRPr lang="ru-RU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● обеспечивает эмоциональное и морально-нравственное благополучие воспитанников;</a:t>
            </a:r>
          </a:p>
          <a:p>
            <a:pPr lvl="0" algn="just"/>
            <a:endParaRPr lang="ru-RU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● способствует профессиональному развитию педагогических работников;</a:t>
            </a:r>
          </a:p>
          <a:p>
            <a:pPr lvl="0" algn="just"/>
            <a:endParaRPr lang="ru-RU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● создаёт условия для развивающего вариативного дошкольного образования;</a:t>
            </a:r>
          </a:p>
          <a:p>
            <a:pPr lvl="0" algn="just"/>
            <a:endParaRPr lang="ru-RU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● обеспечивает его открытость и мотивирующий характер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069080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260648"/>
            <a:ext cx="79928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b="1" dirty="0">
                <a:ln w="18000">
                  <a:solidFill>
                    <a:srgbClr val="4584D3">
                      <a:satMod val="140000"/>
                    </a:srgb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Требования к результатам освоения ООП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908720"/>
            <a:ext cx="78488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Целевые  ориентиры ДО 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sz="1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социальные и психологические характеристики возможных достижений ребёнка на этапе завершения уровня ДО.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4776" y="1493495"/>
            <a:ext cx="8789712" cy="1215425"/>
          </a:xfrm>
          <a:prstGeom prst="roundRect">
            <a:avLst>
              <a:gd name="adj" fmla="val 29788"/>
            </a:avLst>
          </a:prstGeom>
          <a:noFill/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ребёнок проявляет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инициативность и самостоятельность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разных видах деятельности – игре, общении, конструировании и др. Способен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выбирать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себе род занятий, участников совместной деятельности, обнаруживает способность к воплощению разнообразных замыслов;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6092" y="2978623"/>
            <a:ext cx="8748695" cy="1398632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ребёнок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уверен в своих силах, открыт внешнему миру, положительно относится к себе и к другим, обладает чувством собственного достоинства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Активно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взаимодействует со сверстниками и взрослыми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участвует в совместных играх. Способен договариваться, учитывать интересы и чувства других, сопереживать неудачам и радоваться успехам других, стараться разрешать конфликты;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56092" y="5013176"/>
            <a:ext cx="8598569" cy="1340768"/>
          </a:xfrm>
          <a:prstGeom prst="roundRect">
            <a:avLst>
              <a:gd name="adj" fmla="val 15649"/>
            </a:avLst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ребёнок обладает развитым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воображением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которое реализуется в разных видах деятельности. Способность ребёнка к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фантазии, творчеству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интенсивно развивается и проявляется в игре. Ребёнок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владеет разными формами и видами игры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Умеет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подчиняться разным правилам и социальным нормам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различать условную и реальную ситуации, в том числе игровую и учебную;</a:t>
            </a:r>
          </a:p>
        </p:txBody>
      </p:sp>
    </p:spTree>
    <p:extLst>
      <p:ext uri="{BB962C8B-B14F-4D97-AF65-F5344CB8AC3E}">
        <p14:creationId xmlns:p14="http://schemas.microsoft.com/office/powerpoint/2010/main" val="55673182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88451" y="1052736"/>
            <a:ext cx="8679885" cy="792088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творческие способности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ребёнка также проявляются в рисовании, придумывании сказок, танцах, пении и т. п. Ребёнок может фантазировать вслух, играть звуками и словами. Хорошо понимает устную речь и может выражать свои мысли и желания;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44265" y="2060848"/>
            <a:ext cx="8679885" cy="845056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у ребёнка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развита крупная и мелкая мот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орика. Он может контролировать свои движения и управлять ими, обладает развитой потребностью бегать, прыгать, мастерить поделки из различных материалов и т. п.;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56097" y="3140968"/>
            <a:ext cx="8679885" cy="667112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ребёнок способен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 волевым усилиям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разных видах деятельности, преодолевать сиюминутные побуждения, доводить до конца начатое дело;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56097" y="4077072"/>
            <a:ext cx="8679885" cy="2600084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ребёнок проявляет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любознательность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задаёт вопросы, касающиеся близких и далёких предметов и явлений, интересуется причинно-следственными связями (как? почему? зачем?), пытается самостоятельно придумывать объяснения явлениям природы и поступкам людей. Склонен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наблюдать, экспериментировать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Обладает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начальными знаниями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 себе, о предметном, природном, социальном и культурном мире, в котором он живёт. Знаком с книжной культурой, с детской литературой, обладает элементарными представлениями из области живой природы, естествознания, математики, истории и т. п., у ребёнка складываются предпосылки грамотности. Ребёнок способен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 принятию собственных решений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опираясь на свои знания и умения в различных сферах действительности.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178412513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404664"/>
            <a:ext cx="619268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ru-RU" sz="2800" b="1" dirty="0">
                <a:ln w="12700">
                  <a:solidFill>
                    <a:srgbClr val="073E87">
                      <a:satMod val="155000"/>
                    </a:srgb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</a:rPr>
              <a:t>Целевые ориентиры ДО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94299" y="1240534"/>
            <a:ext cx="8679885" cy="667112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определяются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независимо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от форм реализации Программы, а также от её характера, особенностей развития воспитанников и видов Организации, реализующей Программу.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94299" y="2492896"/>
            <a:ext cx="8698181" cy="1728192"/>
          </a:xfrm>
          <a:prstGeom prst="roundRect">
            <a:avLst>
              <a:gd name="adj" fmla="val 15877"/>
            </a:avLst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подлежат непосредственной оценке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 том числе в виде педагогической диагностики (мониторинга), и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являются основанием для их формального сравнения с реальными достижениями детей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Они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являются основой объективной оценки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соответствия установленным требованиям образовательной деятельности и подготовки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воспитанников. </a:t>
            </a:r>
          </a:p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Освоение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Программы не сопровождается проведением промежуточных аттестаций и итоговой аттестации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воспитанников.</a:t>
            </a:r>
            <a:endParaRPr lang="ru-RU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5610" y="4941168"/>
            <a:ext cx="8679885" cy="1224136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выступают основаниями преемственности дошкольного и начального общего образования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При соблюдении требований к условиям реализации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Программы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настоящие целевые ориентиры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предполагают формирование у детей дошкольного возраста предпосылок учебной деятельности на этапе завершения ими дошкольного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215611523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96136" y="764704"/>
            <a:ext cx="8839576" cy="3240360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являются </a:t>
            </a:r>
            <a:r>
              <a:rPr lang="ru-RU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ориентирами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для: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учредителей Организаций для построения образовательной политики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учётом целей дошкольного образования, общих для всего образовательного пространства РФ;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педагогов и администрации Организаций для решения задач: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формирования Программы;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анализа своей профессиональной деятельности;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взаимодействия с семьями воспитанников;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авторов образовательных программ дошкольного образования;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исследователей при формировании исследовательских программ для изучения характеристик образования детей в возрасте от 2 месяцев до 8 лет;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родителей (законных представителей) детей от 2 месяцев до 8 лет для их информированности относительно целей дошкольного образования, общих для всего образовательного пространства РФ;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широкой общественности.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05304" y="4221088"/>
            <a:ext cx="8863200" cy="2354208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могут служить непосредственным основанием при решении управленческих задач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включая: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аттестацию педагогических кадров;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оценку качества образования;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оценку как итогового, так и промежуточного уровня развития воспитанников, в том числе в рамках мониторинга (в форме тестирования, с использованием методов, основанных на наблюдении, или иных методов измерения результативности детей);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оценку выполнения муниципального (государственного) задания посредством их включения в показатели качества выполнения задания;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распределение стимулирующего фонда оплаты труда работников Организации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15014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:\Users\TLobanova\Desktop\Рисунок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7544" y="260350"/>
            <a:ext cx="8352928" cy="4032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2286000" y="3105835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srgbClr val="000000"/>
              </a:solidFill>
              <a:latin typeface="Arial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srgbClr val="000000"/>
              </a:solidFill>
              <a:latin typeface="Arial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srgbClr val="000000"/>
              </a:solidFill>
              <a:latin typeface="Arial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srgbClr val="000000"/>
              </a:solidFill>
              <a:latin typeface="Arial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srgbClr val="000000"/>
              </a:solidFill>
              <a:latin typeface="Arial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srgbClr val="000000"/>
              </a:solidFill>
              <a:latin typeface="Arial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Настоящий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вступил 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силу</a:t>
            </a:r>
            <a:b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с 1 января 2014 года</a:t>
            </a:r>
          </a:p>
        </p:txBody>
      </p:sp>
    </p:spTree>
    <p:extLst>
      <p:ext uri="{BB962C8B-B14F-4D97-AF65-F5344CB8AC3E}">
        <p14:creationId xmlns:p14="http://schemas.microsoft.com/office/powerpoint/2010/main" val="77113254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404665"/>
            <a:ext cx="63367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</a:pPr>
            <a:r>
              <a:rPr lang="ru-RU" altLang="ru-RU" sz="2800" b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Понятие «федеральный государственный образовательный стандарт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1859340"/>
            <a:ext cx="69847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Федеральный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государственный образовательный стандарт - совокупность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требований, обязательных при реализации основной  образовательной программы общего образования образовательными учреждениями, имеющими государственную аккредитацию.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005745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520512"/>
            <a:ext cx="79928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0" indent="-274320" algn="ctr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ru-RU" sz="2800" b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Стандарт разработан на </a:t>
            </a:r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основе</a:t>
            </a: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4630360" y="977772"/>
            <a:ext cx="0" cy="576064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Овал 16"/>
          <p:cNvSpPr/>
          <p:nvPr/>
        </p:nvSpPr>
        <p:spPr>
          <a:xfrm>
            <a:off x="2159732" y="1553836"/>
            <a:ext cx="4896544" cy="1371108"/>
          </a:xfrm>
          <a:prstGeom prst="ellipse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ru-RU" sz="2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Конвенции ООН о правах ребёнка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3503" y="2783884"/>
            <a:ext cx="493713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Овал 19"/>
          <p:cNvSpPr/>
          <p:nvPr/>
        </p:nvSpPr>
        <p:spPr>
          <a:xfrm>
            <a:off x="2073551" y="3284984"/>
            <a:ext cx="4896544" cy="14431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  <a:buFont typeface="Wingdings" pitchFamily="2" charset="2"/>
              <a:buChar char="v"/>
            </a:pPr>
            <a:r>
              <a:rPr lang="ru-RU" sz="2600" b="1" dirty="0">
                <a:solidFill>
                  <a:schemeClr val="bg1"/>
                </a:solidFill>
                <a:latin typeface="Constantia"/>
              </a:rPr>
              <a:t>Конституции РФ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147" y="4728100"/>
            <a:ext cx="493713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Овал 21"/>
          <p:cNvSpPr/>
          <p:nvPr/>
        </p:nvSpPr>
        <p:spPr>
          <a:xfrm>
            <a:off x="2073551" y="5268999"/>
            <a:ext cx="5005080" cy="14431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74320" lvl="0" indent="-274320" algn="ctr">
              <a:spcBef>
                <a:spcPct val="20000"/>
              </a:spcBef>
              <a:buClr>
                <a:srgbClr val="0BD0D9"/>
              </a:buClr>
              <a:buSzPct val="95000"/>
              <a:buFont typeface="Wingdings" pitchFamily="2" charset="2"/>
              <a:buChar char="v"/>
            </a:pPr>
            <a:r>
              <a:rPr lang="ru-RU" sz="2600" b="1" dirty="0">
                <a:solidFill>
                  <a:schemeClr val="bg1"/>
                </a:solidFill>
                <a:latin typeface="Constantia"/>
              </a:rPr>
              <a:t>Законодательства РФ</a:t>
            </a:r>
          </a:p>
        </p:txBody>
      </p:sp>
    </p:spTree>
    <p:extLst>
      <p:ext uri="{BB962C8B-B14F-4D97-AF65-F5344CB8AC3E}">
        <p14:creationId xmlns:p14="http://schemas.microsoft.com/office/powerpoint/2010/main" val="342800124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476672"/>
            <a:ext cx="79208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Стандарт преследует следующие цели: </a:t>
            </a:r>
            <a:endParaRPr kumimoji="0" lang="ru-RU" sz="1800" b="1" i="0" u="none" strike="noStrike" kern="0" cap="none" spc="0" normalizeH="0" baseline="0" noProof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443841"/>
            <a:ext cx="78488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1191465"/>
            <a:ext cx="7560840" cy="5041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</a:pPr>
            <a:endParaRPr lang="ru-RU" altLang="ru-RU" sz="2400" b="1" kern="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285750" lvl="0" indent="-285750" fontAlgn="base"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Ø"/>
            </a:pPr>
            <a:r>
              <a:rPr lang="ru-RU" altLang="ru-RU" sz="2400" b="1" kern="0" dirty="0">
                <a:solidFill>
                  <a:srgbClr val="000000"/>
                </a:solidFill>
                <a:latin typeface="Times New Roman" pitchFamily="18" charset="0"/>
              </a:rPr>
              <a:t>Обеспечение государством равенства возможностей для каждого ребенка в получении качественного дошкольного образования;</a:t>
            </a:r>
          </a:p>
          <a:p>
            <a:pPr marL="285750" lvl="0" indent="-285750" fontAlgn="base"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Ø"/>
            </a:pPr>
            <a:r>
              <a:rPr lang="ru-RU" altLang="ru-RU" sz="2400" b="1" kern="0" dirty="0" smtClean="0">
                <a:solidFill>
                  <a:srgbClr val="000000"/>
                </a:solidFill>
                <a:latin typeface="Times New Roman" pitchFamily="18" charset="0"/>
              </a:rPr>
              <a:t>Обеспечение </a:t>
            </a:r>
            <a:r>
              <a:rPr lang="ru-RU" altLang="ru-RU" sz="2400" b="1" kern="0" dirty="0">
                <a:solidFill>
                  <a:srgbClr val="000000"/>
                </a:solidFill>
                <a:latin typeface="Times New Roman" pitchFamily="18" charset="0"/>
              </a:rPr>
              <a:t>государственных гарантий уровня и качества образования на основе единства  обязательных требований к условиям реализации основных образовательных программ, их структуре и результатам их освоения;</a:t>
            </a:r>
          </a:p>
          <a:p>
            <a:pPr marL="285750" lvl="0" indent="-285750" fontAlgn="base"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Ø"/>
            </a:pPr>
            <a:r>
              <a:rPr lang="ru-RU" altLang="ru-RU" sz="2400" b="1" kern="0" dirty="0">
                <a:solidFill>
                  <a:srgbClr val="000000"/>
                </a:solidFill>
                <a:latin typeface="Times New Roman" pitchFamily="18" charset="0"/>
              </a:rPr>
              <a:t>Сохранение единства образовательного пространства Российской Федерации относительно уровня дошкольного </a:t>
            </a:r>
            <a:r>
              <a:rPr lang="ru-RU" altLang="ru-RU" sz="2400" b="1" kern="0" dirty="0" smtClean="0">
                <a:solidFill>
                  <a:srgbClr val="000000"/>
                </a:solidFill>
                <a:latin typeface="Times New Roman" pitchFamily="18" charset="0"/>
              </a:rPr>
              <a:t>образования.</a:t>
            </a:r>
            <a:r>
              <a:rPr lang="ru-RU" altLang="ru-RU" sz="1600" kern="0" dirty="0" smtClean="0">
                <a:solidFill>
                  <a:srgbClr val="000000"/>
                </a:solidFill>
                <a:latin typeface="Times New Roman" pitchFamily="18" charset="0"/>
              </a:rPr>
              <a:t>.</a:t>
            </a:r>
            <a:endParaRPr lang="ru-RU" altLang="ru-RU" sz="1600" kern="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ru-RU" altLang="ru-RU" sz="1600" kern="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1975185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11760" y="548680"/>
            <a:ext cx="47525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Задачи Стандарта</a:t>
            </a:r>
            <a:r>
              <a:rPr kumimoji="0" lang="ru-RU" alt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660033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: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-861405"/>
            <a:ext cx="8712968" cy="728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ru-RU" altLang="ru-RU" sz="1400" kern="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ru-RU" altLang="ru-RU" sz="1400" kern="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ru-RU" altLang="ru-RU" sz="1400" kern="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ru-RU" altLang="ru-RU" sz="1400" kern="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ru-RU" altLang="ru-RU" sz="1400" kern="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ru-RU" altLang="ru-RU" sz="1400" kern="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ru-RU" altLang="ru-RU" sz="1400" kern="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lv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</a:pPr>
            <a:endParaRPr lang="ru-RU" altLang="ru-RU" sz="1400" kern="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lv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</a:pPr>
            <a:endParaRPr lang="ru-RU" altLang="ru-RU" sz="1400" kern="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ru-RU" altLang="ru-RU" sz="1400" kern="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marL="285750" lvl="0" indent="-28575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Ø"/>
            </a:pPr>
            <a:r>
              <a:rPr lang="ru-RU" altLang="ru-RU" sz="1400" b="1" kern="0" dirty="0" smtClean="0">
                <a:solidFill>
                  <a:srgbClr val="000000"/>
                </a:solidFill>
                <a:latin typeface="Times New Roman" pitchFamily="18" charset="0"/>
              </a:rPr>
              <a:t>охрана </a:t>
            </a:r>
            <a:r>
              <a:rPr lang="ru-RU" altLang="ru-RU" sz="1400" b="1" kern="0" dirty="0">
                <a:solidFill>
                  <a:srgbClr val="000000"/>
                </a:solidFill>
                <a:latin typeface="Times New Roman" pitchFamily="18" charset="0"/>
              </a:rPr>
              <a:t>и укрепление физического и психического здоровья детей в том числе их эмоционального благополучия;</a:t>
            </a:r>
          </a:p>
          <a:p>
            <a:pPr marL="285750" lvl="0" indent="-28575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Ø"/>
            </a:pPr>
            <a:r>
              <a:rPr lang="ru-RU" altLang="ru-RU" sz="1400" b="1" kern="0" dirty="0">
                <a:solidFill>
                  <a:srgbClr val="000000"/>
                </a:solidFill>
                <a:latin typeface="Times New Roman" pitchFamily="18" charset="0"/>
              </a:rPr>
              <a:t>обеспечение равных возможностей полноценного развития каждого ребёнка в период дошкольного детства независимо от места проживания, пола, нации, языка, социального статуса, психофизиологических особенностей (в том числе ограниченных возможностей здоровья);</a:t>
            </a:r>
          </a:p>
          <a:p>
            <a:pPr marL="285750" lvl="0" indent="-28575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Ø"/>
            </a:pPr>
            <a:r>
              <a:rPr lang="ru-RU" altLang="ru-RU" sz="1400" b="1" kern="0" dirty="0">
                <a:solidFill>
                  <a:srgbClr val="000000"/>
                </a:solidFill>
                <a:latin typeface="Times New Roman" pitchFamily="18" charset="0"/>
              </a:rPr>
              <a:t>обеспечение преемственности основных образовательных программ дошкольного и начального общего образования;</a:t>
            </a:r>
          </a:p>
          <a:p>
            <a:pPr marL="285750" lvl="0" indent="-28575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Ø"/>
            </a:pPr>
            <a:r>
              <a:rPr lang="ru-RU" altLang="ru-RU" sz="1400" b="1" kern="0" dirty="0">
                <a:solidFill>
                  <a:srgbClr val="000000"/>
                </a:solidFill>
                <a:latin typeface="Times New Roman" pitchFamily="18" charset="0"/>
              </a:rPr>
              <a:t>обеспечение благоприятных условий развития детей в соответствии с его возрастными и индивидуальными особенностями и склонностями развития способностей и творческого потенциала каждого ребенка как субъекта отношений с самим собой, другими детьми, взрослыми и миром;</a:t>
            </a:r>
          </a:p>
          <a:p>
            <a:pPr marL="285750" lvl="0" indent="-28575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Ø"/>
            </a:pPr>
            <a:r>
              <a:rPr lang="ru-RU" altLang="ru-RU" sz="1400" b="1" kern="0" dirty="0">
                <a:solidFill>
                  <a:srgbClr val="000000"/>
                </a:solidFill>
                <a:latin typeface="Times New Roman" pitchFamily="18" charset="0"/>
              </a:rPr>
              <a:t>Объединение  обучения и воспитания в целостный образовательный процесс на основе духовно-нравственных и социокультурных ценностей и принятых в обществе правил и норм поведения в интересах человека, семьи, общества;</a:t>
            </a:r>
          </a:p>
          <a:p>
            <a:pPr marL="285750" lvl="0" indent="-28575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Ø"/>
            </a:pPr>
            <a:r>
              <a:rPr lang="ru-RU" altLang="ru-RU" sz="1400" b="1" kern="0" dirty="0">
                <a:solidFill>
                  <a:srgbClr val="000000"/>
                </a:solidFill>
                <a:latin typeface="Times New Roman" pitchFamily="18" charset="0"/>
              </a:rPr>
              <a:t>формирование общей культуры воспитанников, развития их нравственных, интеллектуальных, физических, эстетических качеств, инициативности, самостоятельности и ответственности ребенка, формирование предпосылок учебной деятельности;</a:t>
            </a:r>
          </a:p>
          <a:p>
            <a:pPr marL="285750" lvl="0" indent="-28575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Ø"/>
            </a:pPr>
            <a:r>
              <a:rPr lang="ru-RU" altLang="ru-RU" sz="1400" b="1" kern="0" dirty="0">
                <a:solidFill>
                  <a:srgbClr val="000000"/>
                </a:solidFill>
                <a:latin typeface="Times New Roman" pitchFamily="18" charset="0"/>
              </a:rPr>
              <a:t>обеспечение вариативности и разнообразия содержания образовательных программ и организационных форм уровня дошкольного образования, возможности формирования образовательных программ различных уровней сложности и направленности с учётом образовательных потребностей и способностей   детей;</a:t>
            </a:r>
          </a:p>
          <a:p>
            <a:pPr marL="285750" lvl="0" indent="-28575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Ø"/>
            </a:pPr>
            <a:r>
              <a:rPr lang="ru-RU" altLang="ru-RU" sz="1400" b="1" kern="0" dirty="0">
                <a:solidFill>
                  <a:srgbClr val="000000"/>
                </a:solidFill>
                <a:latin typeface="Times New Roman" pitchFamily="18" charset="0"/>
              </a:rPr>
              <a:t>формирования социокультурной среды, соответствующей возрастным и индивидуальным особенностям детей;</a:t>
            </a:r>
          </a:p>
          <a:p>
            <a:pPr marL="285750" lvl="0" indent="-28575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Ø"/>
            </a:pPr>
            <a:r>
              <a:rPr lang="ru-RU" altLang="ru-RU" sz="1400" b="1" kern="0" dirty="0">
                <a:solidFill>
                  <a:srgbClr val="000000"/>
                </a:solidFill>
                <a:latin typeface="Times New Roman" pitchFamily="18" charset="0"/>
              </a:rPr>
              <a:t>обеспечение психолого-педагогической поддержки семьи и повышения компетентности родителей (законных представителей) в вопросах развития и образования, охраны и укрепления здоровья детей;</a:t>
            </a:r>
          </a:p>
          <a:p>
            <a:pPr marL="285750" lvl="0" indent="-28575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Ø"/>
            </a:pPr>
            <a:r>
              <a:rPr lang="ru-RU" altLang="ru-RU" sz="1400" b="1" kern="0" dirty="0">
                <a:solidFill>
                  <a:srgbClr val="000000"/>
                </a:solidFill>
                <a:latin typeface="Times New Roman" pitchFamily="18" charset="0"/>
              </a:rPr>
              <a:t>определение направлений для систематического межведомственного взаимодействия, а также взаимодействия педагогических и общественных объединений </a:t>
            </a:r>
            <a:r>
              <a:rPr lang="ru-RU" altLang="ru-RU" sz="1400" kern="0" dirty="0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2734070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1681" y="332656"/>
            <a:ext cx="61926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Стандарт утверждает основные принципы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-190452"/>
            <a:ext cx="7848872" cy="66849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ru-RU" altLang="ru-RU" kern="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ru-RU" altLang="ru-RU" kern="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ru-RU" altLang="ru-RU" kern="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ru-RU" altLang="ru-RU" kern="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80000"/>
              <a:buFont typeface="Wingdings" pitchFamily="2" charset="2"/>
              <a:buChar char="q"/>
            </a:pPr>
            <a:r>
              <a:rPr lang="ru-RU" altLang="ru-RU" sz="2000" b="1" kern="0" dirty="0" smtClean="0">
                <a:solidFill>
                  <a:srgbClr val="000000"/>
                </a:solidFill>
                <a:latin typeface="Times New Roman" pitchFamily="18" charset="0"/>
              </a:rPr>
              <a:t>Полноценное </a:t>
            </a:r>
            <a:r>
              <a:rPr lang="ru-RU" altLang="ru-RU" sz="2000" b="1" kern="0" dirty="0">
                <a:solidFill>
                  <a:srgbClr val="000000"/>
                </a:solidFill>
                <a:latin typeface="Times New Roman" pitchFamily="18" charset="0"/>
              </a:rPr>
              <a:t>проживание ребенком всех этапов детства (младенческого, раннего и дошкольного возраста), обогащения (амплификации) детского развития;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q"/>
            </a:pPr>
            <a:r>
              <a:rPr lang="ru-RU" altLang="ru-RU" sz="2000" b="1" kern="0" dirty="0">
                <a:solidFill>
                  <a:srgbClr val="000000"/>
                </a:solidFill>
                <a:latin typeface="Times New Roman" pitchFamily="18" charset="0"/>
              </a:rPr>
              <a:t>Индивидуализация дошкольного образования;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q"/>
            </a:pPr>
            <a:r>
              <a:rPr lang="ru-RU" altLang="ru-RU" sz="2000" b="1" kern="0" dirty="0">
                <a:solidFill>
                  <a:srgbClr val="000000"/>
                </a:solidFill>
                <a:latin typeface="Times New Roman" pitchFamily="18" charset="0"/>
              </a:rPr>
              <a:t>Содействие и сотрудничество детей и взрослых, признания ребенка полноценным участником (субъектом) образовательных отношений;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q"/>
            </a:pPr>
            <a:r>
              <a:rPr lang="ru-RU" altLang="ru-RU" sz="2000" b="1" kern="0" dirty="0">
                <a:solidFill>
                  <a:srgbClr val="000000"/>
                </a:solidFill>
                <a:latin typeface="Times New Roman" pitchFamily="18" charset="0"/>
              </a:rPr>
              <a:t>Поддержка инициативы детей в различных видах деятельности;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q"/>
            </a:pPr>
            <a:r>
              <a:rPr lang="ru-RU" altLang="ru-RU" sz="2000" b="1" kern="0" dirty="0">
                <a:solidFill>
                  <a:srgbClr val="000000"/>
                </a:solidFill>
                <a:latin typeface="Times New Roman" pitchFamily="18" charset="0"/>
              </a:rPr>
              <a:t>Партнерство с  семьей;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q"/>
            </a:pPr>
            <a:r>
              <a:rPr lang="ru-RU" altLang="ru-RU" sz="2000" b="1" kern="0" dirty="0">
                <a:solidFill>
                  <a:srgbClr val="000000"/>
                </a:solidFill>
                <a:latin typeface="Times New Roman" pitchFamily="18" charset="0"/>
              </a:rPr>
              <a:t>Приобщение детей к социокультурным нормам, традициям семьи, общества, государства;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q"/>
            </a:pPr>
            <a:r>
              <a:rPr lang="ru-RU" altLang="ru-RU" sz="2000" b="1" kern="0" dirty="0">
                <a:solidFill>
                  <a:srgbClr val="000000"/>
                </a:solidFill>
                <a:latin typeface="Times New Roman" pitchFamily="18" charset="0"/>
              </a:rPr>
              <a:t>Формирование познавательных интересов и познавательных действий ребенка в различным видах деятельности;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q"/>
            </a:pPr>
            <a:r>
              <a:rPr lang="ru-RU" altLang="ru-RU" sz="2000" b="1" kern="0" dirty="0">
                <a:solidFill>
                  <a:srgbClr val="000000"/>
                </a:solidFill>
                <a:latin typeface="Times New Roman" pitchFamily="18" charset="0"/>
              </a:rPr>
              <a:t>Возрастная адекватность (соответствие условий, требований, методов возрасту и особенностям развития);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q"/>
            </a:pPr>
            <a:r>
              <a:rPr lang="ru-RU" altLang="ru-RU" sz="2000" b="1" kern="0" dirty="0">
                <a:solidFill>
                  <a:srgbClr val="000000"/>
                </a:solidFill>
                <a:latin typeface="Times New Roman" pitchFamily="18" charset="0"/>
              </a:rPr>
              <a:t>Учет этнокультурной ситуации развития детей.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q"/>
            </a:pPr>
            <a:r>
              <a:rPr lang="ru-RU" altLang="ru-RU" sz="2000" b="1" kern="0" dirty="0">
                <a:solidFill>
                  <a:srgbClr val="000000"/>
                </a:solidFill>
                <a:latin typeface="Times New Roman" pitchFamily="18" charset="0"/>
              </a:rPr>
              <a:t>Занятия требованиями к условиям реализации Программы.  Обеспечивающими социальную ситуацию развития ребенка. Ключевого места в структуре Стандарта.</a:t>
            </a:r>
          </a:p>
        </p:txBody>
      </p:sp>
    </p:spTree>
    <p:extLst>
      <p:ext uri="{BB962C8B-B14F-4D97-AF65-F5344CB8AC3E}">
        <p14:creationId xmlns:p14="http://schemas.microsoft.com/office/powerpoint/2010/main" val="330948035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7704" y="260648"/>
            <a:ext cx="56166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Стандарт является основой</a:t>
            </a:r>
            <a:endParaRPr kumimoji="0" lang="ru-RU" sz="1800" b="1" i="0" u="none" strike="noStrike" kern="0" cap="none" spc="0" normalizeH="0" baseline="0" noProof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920621"/>
            <a:ext cx="7632848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defTabSz="91440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q"/>
              <a:tabLst/>
              <a:defRPr/>
            </a:pPr>
            <a:r>
              <a:rPr kumimoji="0" lang="ru-RU" alt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разработки примерных образовательных программ дошкольного образования (далее – Примерные программы);</a:t>
            </a:r>
          </a:p>
          <a:p>
            <a:pPr marR="0" lvl="0" defTabSz="91440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tabLst/>
              <a:defRPr/>
            </a:pPr>
            <a:endParaRPr kumimoji="0" lang="ru-RU" altLang="ru-RU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  <a:p>
            <a:pPr marL="342900" marR="0" lvl="0" indent="-342900" defTabSz="91440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q"/>
              <a:tabLst/>
              <a:defRPr/>
            </a:pPr>
            <a:r>
              <a:rPr kumimoji="0" lang="ru-RU" alt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разработки нормативов финансового обеспечения реализации Программы;</a:t>
            </a:r>
          </a:p>
          <a:p>
            <a:pPr marL="342900" marR="0" lvl="0" indent="-342900" defTabSz="91440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q"/>
              <a:tabLst/>
              <a:defRPr/>
            </a:pPr>
            <a:endParaRPr lang="ru-RU" altLang="ru-RU" sz="2000" b="1" kern="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342900" marR="0" lvl="0" indent="-342900" defTabSz="91440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q"/>
              <a:tabLst/>
              <a:defRPr/>
            </a:pPr>
            <a:r>
              <a:rPr kumimoji="0" lang="ru-RU" alt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формирования учредителем государственного       (муниципального) задания в отношении Организаций;</a:t>
            </a:r>
          </a:p>
          <a:p>
            <a:pPr marR="0" lvl="0" defTabSz="91440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tabLst/>
              <a:defRPr/>
            </a:pPr>
            <a:endParaRPr kumimoji="0" lang="ru-RU" altLang="ru-RU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  <a:p>
            <a:pPr marL="342900" marR="0" lvl="0" indent="-342900" defTabSz="91440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q"/>
              <a:tabLst/>
              <a:defRPr/>
            </a:pPr>
            <a:r>
              <a:rPr kumimoji="0" lang="ru-RU" alt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объективной оценки соответствия образовательной деятельности Организации требованиям Стандарта к условиям реализации и структуре Программы;</a:t>
            </a:r>
          </a:p>
          <a:p>
            <a:pPr marL="342900" marR="0" lvl="0" indent="-342900" defTabSz="91440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q"/>
              <a:tabLst/>
              <a:defRPr/>
            </a:pPr>
            <a:r>
              <a:rPr kumimoji="0" lang="ru-RU" alt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подготовки, профессиональной переподготовки, повышения квалификации и аттестации педагогических работников, административно-управленческого персонала Организаций и индивидуальных предпринимателей, помощи родителям (законным представителям) в воспитании детей, охране и укреплении их физического и психического здоровья, развитии индивидуальных способностей и необходимой коррекции нарушений их развития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06718439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331</TotalTime>
  <Words>1984</Words>
  <Application>Microsoft Office PowerPoint</Application>
  <PresentationFormat>Экран (4:3)</PresentationFormat>
  <Paragraphs>191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Волна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Виктория</dc:creator>
  <cp:lastModifiedBy>HP</cp:lastModifiedBy>
  <cp:revision>28</cp:revision>
  <dcterms:created xsi:type="dcterms:W3CDTF">2015-12-01T15:37:36Z</dcterms:created>
  <dcterms:modified xsi:type="dcterms:W3CDTF">2015-12-10T16:44:02Z</dcterms:modified>
</cp:coreProperties>
</file>