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70" r:id="rId5"/>
    <p:sldId id="271" r:id="rId6"/>
    <p:sldId id="272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11" autoAdjust="0"/>
    <p:restoredTop sz="94660"/>
  </p:normalViewPr>
  <p:slideViewPr>
    <p:cSldViewPr>
      <p:cViewPr>
        <p:scale>
          <a:sx n="60" d="100"/>
          <a:sy n="60" d="100"/>
        </p:scale>
        <p:origin x="-606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179D3-B988-4441-B71A-9365873D9FFB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BC800-7DDB-49FE-BFB1-AE62E16C67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B81F6-442B-444C-A29B-2943537E5481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9B266-1C81-48CC-8066-2B7DD4C735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552C4-D8AD-47BE-BA71-27360FDBF605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4722C-0101-465C-823E-112901F52A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A180E-83F9-47D7-8BF2-7B3AF3C3EA49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74396-77DB-4064-B831-6BBC2BCDD7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00BF5-421A-44E0-BFB4-257C35047177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9C936-0A45-4E11-B215-EB6B8F8C55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418A7-9E74-4369-8962-9E4F6118771C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A6F54-A8F5-4EA2-90DE-897B53E792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E7E9E-9D08-4A9C-95C0-244192FC2A62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FDD16-8DA6-43DF-A453-AA7940869F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C9927-F788-40A1-8946-057797B6079D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B74F3-E367-48D1-BCC2-4572D7C276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CEEF4-E577-4AE8-A21B-5A8547D11710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0B085-25F0-42EC-BFFF-AD025BEF93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07EC8-8E77-43AC-94A7-054EF7913A82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95BBD-88D6-48CC-95DE-A894F7E160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14E89-0846-4552-B11D-B4C200CF1158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82A8A-2B2D-45C8-B89B-4D88FF0C72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5C61003-52E3-4F53-A56F-E274AFFC2879}" type="datetimeFigureOut">
              <a:rPr lang="ru-RU"/>
              <a:pPr>
                <a:defRPr/>
              </a:pPr>
              <a:t>03.01.2016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01377F3-D5BB-4027-8DEB-C21798462A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14282" y="214290"/>
            <a:ext cx="8715436" cy="64294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642938" y="1428750"/>
            <a:ext cx="77724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Обобщение по разделу </a:t>
            </a:r>
          </a:p>
          <a:p>
            <a:pPr algn="ctr">
              <a:defRPr/>
            </a:pP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«О братьях наших меньших»</a:t>
            </a:r>
          </a:p>
        </p:txBody>
      </p:sp>
      <p:pic>
        <p:nvPicPr>
          <p:cNvPr id="2" name="Picture 4" descr="C:\Documents and Settings\Admin\Мои документы\Мои рисунки\koshka_svin_ja_i_krolik-1024x76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7" y="3846172"/>
            <a:ext cx="4286280" cy="2573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дача  мальчики  ёжик</a:t>
            </a:r>
          </a:p>
        </p:txBody>
      </p:sp>
      <p:pic>
        <p:nvPicPr>
          <p:cNvPr id="18434" name="Picture 2" descr="C:\Documents and Settings\Admin\Мои документы\Мои рисунки\19d0ceac4fd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714480" y="1303719"/>
            <a:ext cx="5786478" cy="4339859"/>
          </a:xfrm>
          <a:effectLst>
            <a:softEdge rad="112500"/>
          </a:effec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00125" y="5715000"/>
            <a:ext cx="7286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«Страшный рассказ»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утята  стрекоза  Алёша</a:t>
            </a:r>
          </a:p>
        </p:txBody>
      </p:sp>
      <p:pic>
        <p:nvPicPr>
          <p:cNvPr id="19459" name="Picture 3" descr="C:\Documents and Settings\Admin\Мои документы\Мои рисунки\bi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00034" y="1263463"/>
            <a:ext cx="4500594" cy="5206093"/>
          </a:xfrm>
          <a:effectLst>
            <a:softEdge rad="112500"/>
          </a:effec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929188" y="4929188"/>
            <a:ext cx="37861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«Храбрый</a:t>
            </a:r>
          </a:p>
          <a:p>
            <a:r>
              <a:rPr lang="ru-RU" sz="4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утёнок»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утка   мальчики  утята</a:t>
            </a:r>
          </a:p>
        </p:txBody>
      </p:sp>
      <p:pic>
        <p:nvPicPr>
          <p:cNvPr id="20483" name="Picture 3" descr="C:\Documents and Settings\Admin\Мои документы\Мои рисунки\6b9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28860" y="1428736"/>
            <a:ext cx="4344438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214438" y="5429250"/>
            <a:ext cx="7143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«Ребята и утята»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00375" y="714375"/>
            <a:ext cx="642938" cy="6429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2"/>
                </a:solidFill>
              </a:rPr>
              <a:t> 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86250" y="1357313"/>
            <a:ext cx="642938" cy="6429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643313" y="1357313"/>
            <a:ext cx="642937" cy="6429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2"/>
                </a:solidFill>
              </a:rPr>
              <a:t> 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28625" y="1357313"/>
            <a:ext cx="642938" cy="6429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</a:rPr>
              <a:t>2</a:t>
            </a:r>
            <a:r>
              <a:rPr lang="ru-RU" sz="3200" b="1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643313" y="714375"/>
            <a:ext cx="642937" cy="6429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2"/>
                </a:solidFill>
              </a:rPr>
              <a:t> 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286250" y="714375"/>
            <a:ext cx="642938" cy="6429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929188" y="714375"/>
            <a:ext cx="642937" cy="6429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2"/>
                </a:solidFill>
              </a:rPr>
              <a:t> 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572125" y="714375"/>
            <a:ext cx="642938" cy="6429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2"/>
                </a:solidFill>
              </a:rPr>
              <a:t> 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929188" y="2000250"/>
            <a:ext cx="642937" cy="6429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2"/>
                </a:solidFill>
              </a:rPr>
              <a:t> 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714500" y="3286125"/>
            <a:ext cx="642938" cy="6429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2"/>
                </a:solidFill>
              </a:rPr>
              <a:t> 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357438" y="3286125"/>
            <a:ext cx="642937" cy="6429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2"/>
                </a:solidFill>
              </a:rPr>
              <a:t> 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000375" y="3286125"/>
            <a:ext cx="642938" cy="6429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2"/>
                </a:solidFill>
              </a:rPr>
              <a:t> 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643313" y="3286125"/>
            <a:ext cx="642937" cy="6429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2"/>
                </a:solidFill>
              </a:rPr>
              <a:t> 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215063" y="2643188"/>
            <a:ext cx="642937" cy="6429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2"/>
                </a:solidFill>
              </a:rPr>
              <a:t> 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572125" y="2643188"/>
            <a:ext cx="642938" cy="6429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2"/>
                </a:solidFill>
              </a:rPr>
              <a:t> 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929188" y="2643188"/>
            <a:ext cx="642937" cy="6429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2"/>
                </a:solidFill>
              </a:rPr>
              <a:t> 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286250" y="4572000"/>
            <a:ext cx="642938" cy="6429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2"/>
                </a:solidFill>
              </a:rPr>
              <a:t> 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286250" y="3929063"/>
            <a:ext cx="642938" cy="6429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2"/>
                </a:solidFill>
              </a:rPr>
              <a:t> 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286250" y="3286125"/>
            <a:ext cx="642938" cy="6429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2"/>
                </a:solidFill>
              </a:rPr>
              <a:t>  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4286250" y="2643188"/>
            <a:ext cx="642938" cy="6429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2"/>
                </a:solidFill>
              </a:rPr>
              <a:t> 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286250" y="2000250"/>
            <a:ext cx="642938" cy="6429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2"/>
                </a:solidFill>
              </a:rPr>
              <a:t>  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643313" y="2643188"/>
            <a:ext cx="571500" cy="571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</a:rPr>
              <a:t> 4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3643313" y="2000250"/>
            <a:ext cx="642937" cy="6429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2"/>
                </a:solidFill>
              </a:rPr>
              <a:t>  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3000375" y="2000250"/>
            <a:ext cx="642938" cy="642938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2"/>
                </a:solidFill>
              </a:rPr>
              <a:t>  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357438" y="2000250"/>
            <a:ext cx="571500" cy="6429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</a:rPr>
              <a:t>3</a:t>
            </a:r>
            <a:r>
              <a:rPr lang="ru-RU" sz="3200" b="1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714500" y="714375"/>
            <a:ext cx="642938" cy="6429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</a:rPr>
              <a:t>1</a:t>
            </a:r>
            <a:r>
              <a:rPr lang="ru-RU" sz="3200" b="1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2357438" y="714375"/>
            <a:ext cx="642937" cy="6429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2"/>
                </a:solidFill>
              </a:rPr>
              <a:t>  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3000375" y="1357313"/>
            <a:ext cx="642938" cy="6429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2"/>
                </a:solidFill>
              </a:rPr>
              <a:t>  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2357438" y="1357313"/>
            <a:ext cx="642937" cy="6429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2"/>
                </a:solidFill>
              </a:rPr>
              <a:t>  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714500" y="1357313"/>
            <a:ext cx="642938" cy="6429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2"/>
                </a:solidFill>
              </a:rPr>
              <a:t>  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1071563" y="1357313"/>
            <a:ext cx="642937" cy="6429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3000375" y="4572000"/>
            <a:ext cx="642938" cy="6429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2"/>
                </a:solidFill>
              </a:rPr>
              <a:t>  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3643313" y="4572000"/>
            <a:ext cx="642937" cy="6429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2"/>
                </a:solidFill>
              </a:rPr>
              <a:t>  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5572125" y="4572000"/>
            <a:ext cx="642938" cy="6429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2"/>
                </a:solidFill>
              </a:rPr>
              <a:t>  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4929188" y="4572000"/>
            <a:ext cx="642937" cy="6429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2"/>
                </a:solidFill>
              </a:rPr>
              <a:t>  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858000" y="3929063"/>
            <a:ext cx="642938" cy="6429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2"/>
                </a:solidFill>
              </a:rPr>
              <a:t>  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6215063" y="3929063"/>
            <a:ext cx="642937" cy="6429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2"/>
                </a:solidFill>
              </a:rPr>
              <a:t>  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5572125" y="3929063"/>
            <a:ext cx="642938" cy="6429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2"/>
                </a:solidFill>
              </a:rPr>
              <a:t>  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4929188" y="3929063"/>
            <a:ext cx="642937" cy="6429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2"/>
                </a:solidFill>
              </a:rPr>
              <a:t>  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6858000" y="2000250"/>
            <a:ext cx="642938" cy="6429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2"/>
                </a:solidFill>
              </a:rPr>
              <a:t>  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6215063" y="2000250"/>
            <a:ext cx="642937" cy="6429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2"/>
                </a:solidFill>
              </a:rPr>
              <a:t>  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5572125" y="2000250"/>
            <a:ext cx="642938" cy="6429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2"/>
                </a:solidFill>
              </a:rPr>
              <a:t>  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2357438" y="4572000"/>
            <a:ext cx="642937" cy="6429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2"/>
                </a:solidFill>
              </a:rPr>
              <a:t>  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1071563" y="3286125"/>
            <a:ext cx="571500" cy="6429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</a:rPr>
              <a:t>5</a:t>
            </a:r>
            <a:r>
              <a:rPr lang="ru-RU" sz="3200" b="1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6215063" y="3286125"/>
            <a:ext cx="642937" cy="6429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2"/>
                </a:solidFill>
              </a:rPr>
              <a:t>  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5572125" y="3286125"/>
            <a:ext cx="642938" cy="6429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2"/>
                </a:solidFill>
              </a:rPr>
              <a:t>  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4929188" y="3286125"/>
            <a:ext cx="642937" cy="6429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2"/>
                </a:solidFill>
              </a:rPr>
              <a:t>  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3643313" y="4000500"/>
            <a:ext cx="571500" cy="500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</a:rPr>
              <a:t>6 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1714500" y="4572000"/>
            <a:ext cx="571500" cy="6429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</a:rPr>
              <a:t>7</a:t>
            </a:r>
            <a:r>
              <a:rPr lang="ru-RU" sz="3200" b="1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428596" y="5286388"/>
            <a:ext cx="8358188" cy="1214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571500" y="5572125"/>
            <a:ext cx="80724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bg1"/>
                </a:solidFill>
              </a:rPr>
              <a:t>На кого рассердилась сова?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1714500" y="714375"/>
            <a:ext cx="571500" cy="571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</a:rPr>
              <a:t>1</a:t>
            </a:r>
            <a:r>
              <a:rPr lang="ru-RU" sz="3200" b="1" dirty="0">
                <a:solidFill>
                  <a:schemeClr val="tx2"/>
                </a:solidFill>
              </a:rPr>
              <a:t> </a:t>
            </a:r>
          </a:p>
        </p:txBody>
      </p:sp>
      <p:grpSp>
        <p:nvGrpSpPr>
          <p:cNvPr id="2" name="Группа 68"/>
          <p:cNvGrpSpPr>
            <a:grpSpLocks/>
          </p:cNvGrpSpPr>
          <p:nvPr/>
        </p:nvGrpSpPr>
        <p:grpSpPr bwMode="auto">
          <a:xfrm>
            <a:off x="2357438" y="714375"/>
            <a:ext cx="3857625" cy="642938"/>
            <a:chOff x="2357422" y="714356"/>
            <a:chExt cx="3857652" cy="642942"/>
          </a:xfrm>
        </p:grpSpPr>
        <p:sp>
          <p:nvSpPr>
            <p:cNvPr id="70" name="Прямоугольник 69"/>
            <p:cNvSpPr/>
            <p:nvPr/>
          </p:nvSpPr>
          <p:spPr>
            <a:xfrm>
              <a:off x="2357422" y="714356"/>
              <a:ext cx="642941" cy="64294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3200" b="1" dirty="0">
                  <a:solidFill>
                    <a:schemeClr val="tx2"/>
                  </a:solidFill>
                </a:rPr>
                <a:t>С  </a:t>
              </a:r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3000363" y="714356"/>
              <a:ext cx="642943" cy="64294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3200" b="1" dirty="0">
                  <a:solidFill>
                    <a:schemeClr val="tx2"/>
                  </a:solidFill>
                </a:rPr>
                <a:t>Т  </a:t>
              </a:r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3643306" y="714356"/>
              <a:ext cx="642941" cy="64294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3200" b="1" dirty="0">
                  <a:solidFill>
                    <a:schemeClr val="tx2"/>
                  </a:solidFill>
                </a:rPr>
                <a:t>А  </a:t>
              </a:r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4286247" y="714356"/>
              <a:ext cx="642943" cy="64294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3200" b="1" dirty="0">
                  <a:solidFill>
                    <a:srgbClr val="FF0000"/>
                  </a:solidFill>
                </a:rPr>
                <a:t>Р</a:t>
              </a:r>
              <a:r>
                <a:rPr lang="ru-RU" sz="3200" b="1" dirty="0">
                  <a:solidFill>
                    <a:schemeClr val="tx2"/>
                  </a:solidFill>
                </a:rPr>
                <a:t> </a:t>
              </a:r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4929190" y="714356"/>
              <a:ext cx="642941" cy="64294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3200" b="1" dirty="0">
                  <a:solidFill>
                    <a:schemeClr val="tx2"/>
                  </a:solidFill>
                </a:rPr>
                <a:t>И  </a:t>
              </a:r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5572131" y="714356"/>
              <a:ext cx="642943" cy="64294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3200" b="1" dirty="0">
                  <a:solidFill>
                    <a:schemeClr val="tx2"/>
                  </a:solidFill>
                </a:rPr>
                <a:t>К  </a:t>
              </a:r>
            </a:p>
          </p:txBody>
        </p:sp>
      </p:grpSp>
      <p:sp>
        <p:nvSpPr>
          <p:cNvPr id="76" name="TextBox 75"/>
          <p:cNvSpPr txBox="1">
            <a:spLocks noChangeArrowheads="1"/>
          </p:cNvSpPr>
          <p:nvPr/>
        </p:nvSpPr>
        <p:spPr bwMode="auto">
          <a:xfrm>
            <a:off x="571500" y="5572125"/>
            <a:ext cx="80724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Кто </a:t>
            </a:r>
            <a:r>
              <a:rPr lang="ru-RU" sz="2800" b="1" dirty="0" smtClean="0">
                <a:solidFill>
                  <a:schemeClr val="bg1"/>
                </a:solidFill>
              </a:rPr>
              <a:t>обижал </a:t>
            </a:r>
            <a:r>
              <a:rPr lang="ru-RU" sz="2800" b="1" dirty="0">
                <a:solidFill>
                  <a:schemeClr val="bg1"/>
                </a:solidFill>
              </a:rPr>
              <a:t>утят?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357188" y="1357313"/>
            <a:ext cx="642937" cy="6429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</a:rPr>
              <a:t>2</a:t>
            </a:r>
            <a:r>
              <a:rPr lang="ru-RU" sz="3200" b="1" dirty="0">
                <a:solidFill>
                  <a:schemeClr val="tx2"/>
                </a:solidFill>
              </a:rPr>
              <a:t> </a:t>
            </a:r>
          </a:p>
        </p:txBody>
      </p:sp>
      <p:grpSp>
        <p:nvGrpSpPr>
          <p:cNvPr id="4" name="Группа 77"/>
          <p:cNvGrpSpPr>
            <a:grpSpLocks/>
          </p:cNvGrpSpPr>
          <p:nvPr/>
        </p:nvGrpSpPr>
        <p:grpSpPr bwMode="auto">
          <a:xfrm>
            <a:off x="1071563" y="1357313"/>
            <a:ext cx="3857625" cy="642937"/>
            <a:chOff x="1071538" y="1357298"/>
            <a:chExt cx="3857652" cy="642942"/>
          </a:xfrm>
        </p:grpSpPr>
        <p:sp>
          <p:nvSpPr>
            <p:cNvPr id="79" name="Прямоугольник 78"/>
            <p:cNvSpPr/>
            <p:nvPr/>
          </p:nvSpPr>
          <p:spPr>
            <a:xfrm>
              <a:off x="4286247" y="1357298"/>
              <a:ext cx="642943" cy="64294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3200" b="1" dirty="0">
                  <a:solidFill>
                    <a:srgbClr val="FF0000"/>
                  </a:solidFill>
                </a:rPr>
                <a:t>А </a:t>
              </a:r>
              <a:r>
                <a:rPr lang="ru-RU" sz="3200" b="1" dirty="0">
                  <a:solidFill>
                    <a:schemeClr val="tx2"/>
                  </a:solidFill>
                </a:rPr>
                <a:t> </a:t>
              </a:r>
            </a:p>
          </p:txBody>
        </p:sp>
        <p:sp>
          <p:nvSpPr>
            <p:cNvPr id="80" name="Прямоугольник 79"/>
            <p:cNvSpPr/>
            <p:nvPr/>
          </p:nvSpPr>
          <p:spPr>
            <a:xfrm>
              <a:off x="3643306" y="1357298"/>
              <a:ext cx="642941" cy="64294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3200" b="1" dirty="0">
                  <a:solidFill>
                    <a:schemeClr val="tx2"/>
                  </a:solidFill>
                </a:rPr>
                <a:t>Т  </a:t>
              </a:r>
            </a:p>
          </p:txBody>
        </p:sp>
        <p:sp>
          <p:nvSpPr>
            <p:cNvPr id="81" name="Прямоугольник 80"/>
            <p:cNvSpPr/>
            <p:nvPr/>
          </p:nvSpPr>
          <p:spPr>
            <a:xfrm>
              <a:off x="3000363" y="1357298"/>
              <a:ext cx="642943" cy="64294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3200" b="1" dirty="0">
                  <a:solidFill>
                    <a:schemeClr val="tx2"/>
                  </a:solidFill>
                </a:rPr>
                <a:t>Я  </a:t>
              </a:r>
            </a:p>
          </p:txBody>
        </p:sp>
        <p:sp>
          <p:nvSpPr>
            <p:cNvPr id="82" name="Прямоугольник 81"/>
            <p:cNvSpPr/>
            <p:nvPr/>
          </p:nvSpPr>
          <p:spPr>
            <a:xfrm>
              <a:off x="2357422" y="1357298"/>
              <a:ext cx="642941" cy="64294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3200" b="1" dirty="0">
                  <a:solidFill>
                    <a:schemeClr val="tx2"/>
                  </a:solidFill>
                </a:rPr>
                <a:t>Б  </a:t>
              </a:r>
            </a:p>
          </p:txBody>
        </p:sp>
        <p:sp>
          <p:nvSpPr>
            <p:cNvPr id="83" name="Прямоугольник 82"/>
            <p:cNvSpPr/>
            <p:nvPr/>
          </p:nvSpPr>
          <p:spPr>
            <a:xfrm>
              <a:off x="1714479" y="1357298"/>
              <a:ext cx="642943" cy="64294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3200" b="1" dirty="0">
                  <a:solidFill>
                    <a:schemeClr val="tx2"/>
                  </a:solidFill>
                </a:rPr>
                <a:t>Е  </a:t>
              </a:r>
            </a:p>
          </p:txBody>
        </p:sp>
        <p:sp>
          <p:nvSpPr>
            <p:cNvPr id="84" name="Прямоугольник 83"/>
            <p:cNvSpPr/>
            <p:nvPr/>
          </p:nvSpPr>
          <p:spPr>
            <a:xfrm>
              <a:off x="1071538" y="1357298"/>
              <a:ext cx="642941" cy="64294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3200" b="1" dirty="0">
                  <a:solidFill>
                    <a:schemeClr val="tx2"/>
                  </a:solidFill>
                </a:rPr>
                <a:t>Р </a:t>
              </a:r>
            </a:p>
          </p:txBody>
        </p:sp>
      </p:grpSp>
      <p:sp>
        <p:nvSpPr>
          <p:cNvPr id="85" name="Прямоугольник 84"/>
          <p:cNvSpPr/>
          <p:nvPr/>
        </p:nvSpPr>
        <p:spPr>
          <a:xfrm>
            <a:off x="2357438" y="2071688"/>
            <a:ext cx="571500" cy="571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</a:rPr>
              <a:t>3</a:t>
            </a:r>
            <a:r>
              <a:rPr lang="ru-RU" sz="3200" b="1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714348" y="5572140"/>
            <a:ext cx="80724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Что хотела украсть киска?</a:t>
            </a:r>
          </a:p>
        </p:txBody>
      </p:sp>
      <p:grpSp>
        <p:nvGrpSpPr>
          <p:cNvPr id="5" name="Группа 87"/>
          <p:cNvGrpSpPr>
            <a:grpSpLocks/>
          </p:cNvGrpSpPr>
          <p:nvPr/>
        </p:nvGrpSpPr>
        <p:grpSpPr bwMode="auto">
          <a:xfrm>
            <a:off x="3000375" y="2000250"/>
            <a:ext cx="4500563" cy="642938"/>
            <a:chOff x="3000364" y="2000240"/>
            <a:chExt cx="4500594" cy="642942"/>
          </a:xfrm>
        </p:grpSpPr>
        <p:sp>
          <p:nvSpPr>
            <p:cNvPr id="89" name="Прямоугольник 88"/>
            <p:cNvSpPr/>
            <p:nvPr/>
          </p:nvSpPr>
          <p:spPr>
            <a:xfrm>
              <a:off x="4929190" y="2000240"/>
              <a:ext cx="642941" cy="64294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3200" b="1" dirty="0">
                  <a:solidFill>
                    <a:schemeClr val="tx2"/>
                  </a:solidFill>
                </a:rPr>
                <a:t>И  </a:t>
              </a:r>
            </a:p>
          </p:txBody>
        </p:sp>
        <p:sp>
          <p:nvSpPr>
            <p:cNvPr id="90" name="Прямоугольник 89"/>
            <p:cNvSpPr/>
            <p:nvPr/>
          </p:nvSpPr>
          <p:spPr>
            <a:xfrm>
              <a:off x="4286248" y="2000240"/>
              <a:ext cx="642942" cy="64294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3200" b="1" dirty="0">
                  <a:solidFill>
                    <a:srgbClr val="FF0000"/>
                  </a:solidFill>
                </a:rPr>
                <a:t>С</a:t>
              </a:r>
              <a:r>
                <a:rPr lang="ru-RU" sz="3200" b="1" dirty="0">
                  <a:solidFill>
                    <a:schemeClr val="tx2"/>
                  </a:solidFill>
                </a:rPr>
                <a:t>  </a:t>
              </a:r>
            </a:p>
          </p:txBody>
        </p:sp>
        <p:sp>
          <p:nvSpPr>
            <p:cNvPr id="91" name="Прямоугольник 90"/>
            <p:cNvSpPr/>
            <p:nvPr/>
          </p:nvSpPr>
          <p:spPr>
            <a:xfrm>
              <a:off x="3643306" y="2000240"/>
              <a:ext cx="642941" cy="64294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3200" b="1" dirty="0">
                  <a:solidFill>
                    <a:schemeClr val="tx2"/>
                  </a:solidFill>
                </a:rPr>
                <a:t>О  </a:t>
              </a:r>
            </a:p>
          </p:txBody>
        </p:sp>
        <p:sp>
          <p:nvSpPr>
            <p:cNvPr id="92" name="Прямоугольник 91"/>
            <p:cNvSpPr/>
            <p:nvPr/>
          </p:nvSpPr>
          <p:spPr>
            <a:xfrm>
              <a:off x="3000364" y="2000240"/>
              <a:ext cx="642942" cy="6429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3200" b="1" dirty="0">
                  <a:solidFill>
                    <a:schemeClr val="tx2"/>
                  </a:solidFill>
                </a:rPr>
                <a:t>С  </a:t>
              </a:r>
            </a:p>
          </p:txBody>
        </p:sp>
        <p:sp>
          <p:nvSpPr>
            <p:cNvPr id="93" name="Прямоугольник 92"/>
            <p:cNvSpPr/>
            <p:nvPr/>
          </p:nvSpPr>
          <p:spPr>
            <a:xfrm>
              <a:off x="6858016" y="2000240"/>
              <a:ext cx="642942" cy="64294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3200" b="1" dirty="0">
                  <a:solidFill>
                    <a:schemeClr val="tx2"/>
                  </a:solidFill>
                </a:rPr>
                <a:t>И  </a:t>
              </a:r>
            </a:p>
          </p:txBody>
        </p:sp>
        <p:sp>
          <p:nvSpPr>
            <p:cNvPr id="94" name="Прямоугольник 93"/>
            <p:cNvSpPr/>
            <p:nvPr/>
          </p:nvSpPr>
          <p:spPr>
            <a:xfrm>
              <a:off x="6215074" y="2000240"/>
              <a:ext cx="642941" cy="64294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3200" b="1" dirty="0">
                  <a:solidFill>
                    <a:schemeClr val="tx2"/>
                  </a:solidFill>
                </a:rPr>
                <a:t>К  </a:t>
              </a:r>
            </a:p>
          </p:txBody>
        </p:sp>
        <p:sp>
          <p:nvSpPr>
            <p:cNvPr id="95" name="Прямоугольник 94"/>
            <p:cNvSpPr/>
            <p:nvPr/>
          </p:nvSpPr>
          <p:spPr>
            <a:xfrm>
              <a:off x="5572132" y="2000240"/>
              <a:ext cx="642942" cy="64294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3200" b="1" dirty="0">
                  <a:solidFill>
                    <a:schemeClr val="tx2"/>
                  </a:solidFill>
                </a:rPr>
                <a:t>С  </a:t>
              </a:r>
            </a:p>
          </p:txBody>
        </p:sp>
      </p:grpSp>
      <p:sp>
        <p:nvSpPr>
          <p:cNvPr id="96" name="Прямоугольник 95"/>
          <p:cNvSpPr/>
          <p:nvPr/>
        </p:nvSpPr>
        <p:spPr>
          <a:xfrm>
            <a:off x="3643313" y="2714625"/>
            <a:ext cx="571500" cy="500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</a:rPr>
              <a:t> 4</a:t>
            </a:r>
          </a:p>
        </p:txBody>
      </p:sp>
      <p:sp>
        <p:nvSpPr>
          <p:cNvPr id="97" name="TextBox 96"/>
          <p:cNvSpPr txBox="1">
            <a:spLocks noChangeArrowheads="1"/>
          </p:cNvSpPr>
          <p:nvPr/>
        </p:nvSpPr>
        <p:spPr bwMode="auto">
          <a:xfrm>
            <a:off x="571472" y="5643578"/>
            <a:ext cx="80724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С кем поругался старик?</a:t>
            </a:r>
          </a:p>
        </p:txBody>
      </p:sp>
      <p:grpSp>
        <p:nvGrpSpPr>
          <p:cNvPr id="6" name="Группа 97"/>
          <p:cNvGrpSpPr>
            <a:grpSpLocks/>
          </p:cNvGrpSpPr>
          <p:nvPr/>
        </p:nvGrpSpPr>
        <p:grpSpPr bwMode="auto">
          <a:xfrm>
            <a:off x="4286250" y="2643188"/>
            <a:ext cx="2571750" cy="642937"/>
            <a:chOff x="4286248" y="2643182"/>
            <a:chExt cx="2571768" cy="642942"/>
          </a:xfrm>
        </p:grpSpPr>
        <p:sp>
          <p:nvSpPr>
            <p:cNvPr id="99" name="Прямоугольник 98"/>
            <p:cNvSpPr/>
            <p:nvPr/>
          </p:nvSpPr>
          <p:spPr>
            <a:xfrm>
              <a:off x="6215075" y="2643182"/>
              <a:ext cx="642941" cy="64294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3200" b="1" dirty="0">
                  <a:solidFill>
                    <a:schemeClr val="tx2"/>
                  </a:solidFill>
                </a:rPr>
                <a:t>А  </a:t>
              </a:r>
            </a:p>
          </p:txBody>
        </p:sp>
        <p:sp>
          <p:nvSpPr>
            <p:cNvPr id="100" name="Прямоугольник 99"/>
            <p:cNvSpPr/>
            <p:nvPr/>
          </p:nvSpPr>
          <p:spPr>
            <a:xfrm>
              <a:off x="5572132" y="2643182"/>
              <a:ext cx="642943" cy="64294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3200" b="1" dirty="0">
                  <a:solidFill>
                    <a:schemeClr val="tx2"/>
                  </a:solidFill>
                </a:rPr>
                <a:t>В  </a:t>
              </a:r>
            </a:p>
          </p:txBody>
        </p:sp>
        <p:sp>
          <p:nvSpPr>
            <p:cNvPr id="101" name="Прямоугольник 100"/>
            <p:cNvSpPr/>
            <p:nvPr/>
          </p:nvSpPr>
          <p:spPr>
            <a:xfrm>
              <a:off x="4929191" y="2643182"/>
              <a:ext cx="642941" cy="64294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3200" b="1" dirty="0">
                  <a:solidFill>
                    <a:schemeClr val="tx2"/>
                  </a:solidFill>
                </a:rPr>
                <a:t>О  </a:t>
              </a:r>
            </a:p>
          </p:txBody>
        </p:sp>
        <p:sp>
          <p:nvSpPr>
            <p:cNvPr id="102" name="Прямоугольник 101"/>
            <p:cNvSpPr/>
            <p:nvPr/>
          </p:nvSpPr>
          <p:spPr>
            <a:xfrm>
              <a:off x="4286248" y="2643182"/>
              <a:ext cx="642943" cy="64294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3200" b="1" dirty="0">
                  <a:solidFill>
                    <a:srgbClr val="FF0000"/>
                  </a:solidFill>
                </a:rPr>
                <a:t>С</a:t>
              </a:r>
              <a:r>
                <a:rPr lang="ru-RU" sz="3200" b="1" dirty="0">
                  <a:solidFill>
                    <a:schemeClr val="tx2"/>
                  </a:solidFill>
                </a:rPr>
                <a:t>  </a:t>
              </a:r>
            </a:p>
          </p:txBody>
        </p:sp>
      </p:grpSp>
      <p:sp>
        <p:nvSpPr>
          <p:cNvPr id="103" name="Прямоугольник 102"/>
          <p:cNvSpPr/>
          <p:nvPr/>
        </p:nvSpPr>
        <p:spPr>
          <a:xfrm>
            <a:off x="1071563" y="3286125"/>
            <a:ext cx="571500" cy="6429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</a:rPr>
              <a:t>5</a:t>
            </a:r>
            <a:r>
              <a:rPr lang="ru-RU" sz="3200" b="1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04" name="TextBox 103"/>
          <p:cNvSpPr txBox="1">
            <a:spLocks noChangeArrowheads="1"/>
          </p:cNvSpPr>
          <p:nvPr/>
        </p:nvSpPr>
        <p:spPr bwMode="auto">
          <a:xfrm>
            <a:off x="642910" y="5357826"/>
            <a:ext cx="807243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Как автор назвал медведя, который играл на щепке?</a:t>
            </a:r>
          </a:p>
        </p:txBody>
      </p:sp>
      <p:grpSp>
        <p:nvGrpSpPr>
          <p:cNvPr id="7" name="Группа 104"/>
          <p:cNvGrpSpPr>
            <a:grpSpLocks/>
          </p:cNvGrpSpPr>
          <p:nvPr/>
        </p:nvGrpSpPr>
        <p:grpSpPr bwMode="auto">
          <a:xfrm>
            <a:off x="1714500" y="3286125"/>
            <a:ext cx="5143500" cy="642938"/>
            <a:chOff x="1714480" y="3286124"/>
            <a:chExt cx="5143536" cy="642942"/>
          </a:xfrm>
        </p:grpSpPr>
        <p:sp>
          <p:nvSpPr>
            <p:cNvPr id="106" name="Прямоугольник 105"/>
            <p:cNvSpPr/>
            <p:nvPr/>
          </p:nvSpPr>
          <p:spPr>
            <a:xfrm>
              <a:off x="1714480" y="3286124"/>
              <a:ext cx="642943" cy="64294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3200" b="1" dirty="0">
                  <a:solidFill>
                    <a:schemeClr val="tx2"/>
                  </a:solidFill>
                </a:rPr>
                <a:t>М  </a:t>
              </a:r>
            </a:p>
          </p:txBody>
        </p:sp>
        <p:sp>
          <p:nvSpPr>
            <p:cNvPr id="107" name="Прямоугольник 106"/>
            <p:cNvSpPr/>
            <p:nvPr/>
          </p:nvSpPr>
          <p:spPr>
            <a:xfrm>
              <a:off x="2357423" y="3286124"/>
              <a:ext cx="642941" cy="64294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3200" b="1" dirty="0">
                  <a:solidFill>
                    <a:schemeClr val="tx2"/>
                  </a:solidFill>
                </a:rPr>
                <a:t>У  </a:t>
              </a:r>
            </a:p>
          </p:txBody>
        </p:sp>
        <p:sp>
          <p:nvSpPr>
            <p:cNvPr id="108" name="Прямоугольник 107"/>
            <p:cNvSpPr/>
            <p:nvPr/>
          </p:nvSpPr>
          <p:spPr>
            <a:xfrm>
              <a:off x="3000364" y="3286124"/>
              <a:ext cx="642943" cy="64294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3200" b="1" dirty="0">
                  <a:solidFill>
                    <a:schemeClr val="tx2"/>
                  </a:solidFill>
                </a:rPr>
                <a:t>З  </a:t>
              </a:r>
            </a:p>
          </p:txBody>
        </p:sp>
        <p:sp>
          <p:nvSpPr>
            <p:cNvPr id="109" name="Прямоугольник 108"/>
            <p:cNvSpPr/>
            <p:nvPr/>
          </p:nvSpPr>
          <p:spPr>
            <a:xfrm>
              <a:off x="3643307" y="3286124"/>
              <a:ext cx="642941" cy="64294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3200" b="1" dirty="0">
                  <a:solidFill>
                    <a:schemeClr val="tx2"/>
                  </a:solidFill>
                </a:rPr>
                <a:t>Ы  </a:t>
              </a:r>
            </a:p>
          </p:txBody>
        </p:sp>
        <p:sp>
          <p:nvSpPr>
            <p:cNvPr id="110" name="Прямоугольник 109"/>
            <p:cNvSpPr/>
            <p:nvPr/>
          </p:nvSpPr>
          <p:spPr>
            <a:xfrm>
              <a:off x="4286248" y="3286124"/>
              <a:ext cx="642943" cy="64294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3200" b="1" dirty="0">
                  <a:solidFill>
                    <a:srgbClr val="FF0000"/>
                  </a:solidFill>
                </a:rPr>
                <a:t>К</a:t>
              </a:r>
              <a:r>
                <a:rPr lang="ru-RU" sz="3200" b="1" dirty="0">
                  <a:solidFill>
                    <a:schemeClr val="tx2"/>
                  </a:solidFill>
                </a:rPr>
                <a:t>  </a:t>
              </a:r>
            </a:p>
          </p:txBody>
        </p:sp>
        <p:sp>
          <p:nvSpPr>
            <p:cNvPr id="111" name="Прямоугольник 110"/>
            <p:cNvSpPr/>
            <p:nvPr/>
          </p:nvSpPr>
          <p:spPr>
            <a:xfrm>
              <a:off x="6215075" y="3286124"/>
              <a:ext cx="642941" cy="64294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3200" b="1" dirty="0">
                  <a:solidFill>
                    <a:schemeClr val="tx2"/>
                  </a:solidFill>
                </a:rPr>
                <a:t>Т  </a:t>
              </a:r>
            </a:p>
          </p:txBody>
        </p:sp>
        <p:sp>
          <p:nvSpPr>
            <p:cNvPr id="112" name="Прямоугольник 111"/>
            <p:cNvSpPr/>
            <p:nvPr/>
          </p:nvSpPr>
          <p:spPr>
            <a:xfrm>
              <a:off x="5572132" y="3286124"/>
              <a:ext cx="642943" cy="64294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3200" b="1" dirty="0">
                  <a:solidFill>
                    <a:schemeClr val="tx2"/>
                  </a:solidFill>
                </a:rPr>
                <a:t>Н  </a:t>
              </a:r>
            </a:p>
          </p:txBody>
        </p:sp>
        <p:sp>
          <p:nvSpPr>
            <p:cNvPr id="113" name="Прямоугольник 112"/>
            <p:cNvSpPr/>
            <p:nvPr/>
          </p:nvSpPr>
          <p:spPr>
            <a:xfrm>
              <a:off x="4929191" y="3286124"/>
              <a:ext cx="642941" cy="64294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3200" b="1" dirty="0">
                  <a:solidFill>
                    <a:schemeClr val="tx2"/>
                  </a:solidFill>
                </a:rPr>
                <a:t>А  </a:t>
              </a:r>
            </a:p>
          </p:txBody>
        </p:sp>
      </p:grpSp>
      <p:sp>
        <p:nvSpPr>
          <p:cNvPr id="114" name="Прямоугольник 113"/>
          <p:cNvSpPr/>
          <p:nvPr/>
        </p:nvSpPr>
        <p:spPr>
          <a:xfrm>
            <a:off x="3643313" y="4000500"/>
            <a:ext cx="571500" cy="500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</a:rPr>
              <a:t>6 </a:t>
            </a:r>
          </a:p>
        </p:txBody>
      </p:sp>
      <p:sp>
        <p:nvSpPr>
          <p:cNvPr id="115" name="TextBox 114"/>
          <p:cNvSpPr txBox="1">
            <a:spLocks noChangeArrowheads="1"/>
          </p:cNvSpPr>
          <p:nvPr/>
        </p:nvSpPr>
        <p:spPr bwMode="auto">
          <a:xfrm>
            <a:off x="642910" y="5500702"/>
            <a:ext cx="80724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Как звали храброго утёнка?</a:t>
            </a:r>
          </a:p>
        </p:txBody>
      </p:sp>
      <p:grpSp>
        <p:nvGrpSpPr>
          <p:cNvPr id="8" name="Группа 115"/>
          <p:cNvGrpSpPr>
            <a:grpSpLocks/>
          </p:cNvGrpSpPr>
          <p:nvPr/>
        </p:nvGrpSpPr>
        <p:grpSpPr bwMode="auto">
          <a:xfrm>
            <a:off x="4286250" y="3929063"/>
            <a:ext cx="3214688" cy="642937"/>
            <a:chOff x="4286248" y="3929066"/>
            <a:chExt cx="3214710" cy="642942"/>
          </a:xfrm>
        </p:grpSpPr>
        <p:sp>
          <p:nvSpPr>
            <p:cNvPr id="117" name="Прямоугольник 116"/>
            <p:cNvSpPr/>
            <p:nvPr/>
          </p:nvSpPr>
          <p:spPr>
            <a:xfrm>
              <a:off x="4286248" y="3929066"/>
              <a:ext cx="642942" cy="64294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3200" b="1" dirty="0">
                  <a:solidFill>
                    <a:srgbClr val="FF0000"/>
                  </a:solidFill>
                </a:rPr>
                <a:t>А</a:t>
              </a:r>
              <a:r>
                <a:rPr lang="ru-RU" sz="3200" b="1" dirty="0">
                  <a:solidFill>
                    <a:schemeClr val="tx2"/>
                  </a:solidFill>
                </a:rPr>
                <a:t>  </a:t>
              </a:r>
            </a:p>
          </p:txBody>
        </p:sp>
        <p:sp>
          <p:nvSpPr>
            <p:cNvPr id="118" name="Прямоугольник 117"/>
            <p:cNvSpPr/>
            <p:nvPr/>
          </p:nvSpPr>
          <p:spPr>
            <a:xfrm>
              <a:off x="6858016" y="3929066"/>
              <a:ext cx="642942" cy="64294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3200" b="1" dirty="0">
                  <a:solidFill>
                    <a:schemeClr val="tx2"/>
                  </a:solidFill>
                </a:rPr>
                <a:t>А  </a:t>
              </a:r>
            </a:p>
          </p:txBody>
        </p:sp>
        <p:sp>
          <p:nvSpPr>
            <p:cNvPr id="119" name="Прямоугольник 118"/>
            <p:cNvSpPr/>
            <p:nvPr/>
          </p:nvSpPr>
          <p:spPr>
            <a:xfrm>
              <a:off x="6215074" y="3929066"/>
              <a:ext cx="642941" cy="64294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3200" b="1" dirty="0">
                  <a:solidFill>
                    <a:schemeClr val="tx2"/>
                  </a:solidFill>
                </a:rPr>
                <a:t>Ш  </a:t>
              </a:r>
            </a:p>
          </p:txBody>
        </p:sp>
        <p:sp>
          <p:nvSpPr>
            <p:cNvPr id="120" name="Прямоугольник 119"/>
            <p:cNvSpPr/>
            <p:nvPr/>
          </p:nvSpPr>
          <p:spPr>
            <a:xfrm>
              <a:off x="5572132" y="3929066"/>
              <a:ext cx="642942" cy="64294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3200" b="1" dirty="0">
                  <a:solidFill>
                    <a:schemeClr val="tx2"/>
                  </a:solidFill>
                </a:rPr>
                <a:t>Ё  </a:t>
              </a:r>
            </a:p>
          </p:txBody>
        </p:sp>
        <p:sp>
          <p:nvSpPr>
            <p:cNvPr id="121" name="Прямоугольник 120"/>
            <p:cNvSpPr/>
            <p:nvPr/>
          </p:nvSpPr>
          <p:spPr>
            <a:xfrm>
              <a:off x="4929190" y="3929066"/>
              <a:ext cx="642941" cy="64294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3200" b="1" dirty="0">
                  <a:solidFill>
                    <a:schemeClr val="tx2"/>
                  </a:solidFill>
                </a:rPr>
                <a:t>Л  </a:t>
              </a:r>
            </a:p>
          </p:txBody>
        </p:sp>
      </p:grpSp>
      <p:sp>
        <p:nvSpPr>
          <p:cNvPr id="122" name="Прямоугольник 121"/>
          <p:cNvSpPr/>
          <p:nvPr/>
        </p:nvSpPr>
        <p:spPr>
          <a:xfrm>
            <a:off x="1714500" y="4643438"/>
            <a:ext cx="571500" cy="571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</a:rPr>
              <a:t>7</a:t>
            </a:r>
            <a:r>
              <a:rPr lang="ru-RU" sz="3200" b="1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23" name="TextBox 122"/>
          <p:cNvSpPr txBox="1">
            <a:spLocks noChangeArrowheads="1"/>
          </p:cNvSpPr>
          <p:nvPr/>
        </p:nvSpPr>
        <p:spPr bwMode="auto">
          <a:xfrm>
            <a:off x="571472" y="5572140"/>
            <a:ext cx="80724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Что разоряли мыши на лугу?</a:t>
            </a:r>
          </a:p>
        </p:txBody>
      </p:sp>
      <p:grpSp>
        <p:nvGrpSpPr>
          <p:cNvPr id="9" name="Группа 123"/>
          <p:cNvGrpSpPr>
            <a:grpSpLocks/>
          </p:cNvGrpSpPr>
          <p:nvPr/>
        </p:nvGrpSpPr>
        <p:grpSpPr bwMode="auto">
          <a:xfrm>
            <a:off x="2357438" y="4572000"/>
            <a:ext cx="3857625" cy="642938"/>
            <a:chOff x="2357422" y="4572008"/>
            <a:chExt cx="3857652" cy="642942"/>
          </a:xfrm>
        </p:grpSpPr>
        <p:sp>
          <p:nvSpPr>
            <p:cNvPr id="125" name="Прямоугольник 124"/>
            <p:cNvSpPr/>
            <p:nvPr/>
          </p:nvSpPr>
          <p:spPr>
            <a:xfrm>
              <a:off x="4286247" y="4572008"/>
              <a:ext cx="642943" cy="64294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3200" b="1" dirty="0">
                  <a:solidFill>
                    <a:srgbClr val="FF0000"/>
                  </a:solidFill>
                </a:rPr>
                <a:t>З</a:t>
              </a:r>
              <a:r>
                <a:rPr lang="ru-RU" sz="3200" b="1" dirty="0">
                  <a:solidFill>
                    <a:schemeClr val="tx2"/>
                  </a:solidFill>
                </a:rPr>
                <a:t>  </a:t>
              </a:r>
            </a:p>
          </p:txBody>
        </p:sp>
        <p:sp>
          <p:nvSpPr>
            <p:cNvPr id="126" name="Прямоугольник 125"/>
            <p:cNvSpPr/>
            <p:nvPr/>
          </p:nvSpPr>
          <p:spPr>
            <a:xfrm>
              <a:off x="3000363" y="4572008"/>
              <a:ext cx="642943" cy="64294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3200" b="1" dirty="0">
                  <a:solidFill>
                    <a:schemeClr val="tx2"/>
                  </a:solidFill>
                </a:rPr>
                <a:t>Н  </a:t>
              </a:r>
            </a:p>
          </p:txBody>
        </p:sp>
        <p:sp>
          <p:nvSpPr>
            <p:cNvPr id="127" name="Прямоугольник 126"/>
            <p:cNvSpPr/>
            <p:nvPr/>
          </p:nvSpPr>
          <p:spPr>
            <a:xfrm>
              <a:off x="3643306" y="4572008"/>
              <a:ext cx="642941" cy="64294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3200" b="1" dirty="0">
                  <a:solidFill>
                    <a:schemeClr val="tx2"/>
                  </a:solidFill>
                </a:rPr>
                <a:t>Ё  </a:t>
              </a:r>
            </a:p>
          </p:txBody>
        </p:sp>
        <p:sp>
          <p:nvSpPr>
            <p:cNvPr id="128" name="Прямоугольник 127"/>
            <p:cNvSpPr/>
            <p:nvPr/>
          </p:nvSpPr>
          <p:spPr>
            <a:xfrm>
              <a:off x="5572131" y="4572008"/>
              <a:ext cx="642943" cy="64294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3200" b="1" dirty="0">
                  <a:solidFill>
                    <a:schemeClr val="tx2"/>
                  </a:solidFill>
                </a:rPr>
                <a:t>А  </a:t>
              </a:r>
            </a:p>
          </p:txBody>
        </p:sp>
        <p:sp>
          <p:nvSpPr>
            <p:cNvPr id="129" name="Прямоугольник 128"/>
            <p:cNvSpPr/>
            <p:nvPr/>
          </p:nvSpPr>
          <p:spPr>
            <a:xfrm>
              <a:off x="4929190" y="4572008"/>
              <a:ext cx="642941" cy="64294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3200" b="1" dirty="0">
                  <a:solidFill>
                    <a:schemeClr val="tx2"/>
                  </a:solidFill>
                </a:rPr>
                <a:t>Д  </a:t>
              </a:r>
            </a:p>
          </p:txBody>
        </p:sp>
        <p:sp>
          <p:nvSpPr>
            <p:cNvPr id="130" name="Прямоугольник 129"/>
            <p:cNvSpPr/>
            <p:nvPr/>
          </p:nvSpPr>
          <p:spPr>
            <a:xfrm>
              <a:off x="2357422" y="4572008"/>
              <a:ext cx="642941" cy="64294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3200" b="1" dirty="0">
                  <a:solidFill>
                    <a:schemeClr val="tx2"/>
                  </a:solidFill>
                </a:rPr>
                <a:t>Г 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76" grpId="0"/>
      <p:bldP spid="76" grpId="1"/>
      <p:bldP spid="76" grpId="2"/>
      <p:bldP spid="77" grpId="0" animBg="1"/>
      <p:bldP spid="85" grpId="0" animBg="1"/>
      <p:bldP spid="87" grpId="0"/>
      <p:bldP spid="87" grpId="1"/>
      <p:bldP spid="96" grpId="0" animBg="1"/>
      <p:bldP spid="97" grpId="0"/>
      <p:bldP spid="97" grpId="1"/>
      <p:bldP spid="103" grpId="0" animBg="1"/>
      <p:bldP spid="104" grpId="0"/>
      <p:bldP spid="104" grpId="1"/>
      <p:bldP spid="114" grpId="0" animBg="1"/>
      <p:bldP spid="115" grpId="0"/>
      <p:bldP spid="115" grpId="1"/>
      <p:bldP spid="122" grpId="0" animBg="1"/>
      <p:bldP spid="123" grpId="0"/>
      <p:bldP spid="12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285750" y="274638"/>
            <a:ext cx="8572500" cy="108267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Игра «Убери лишний персонаж»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000250" y="1285875"/>
            <a:ext cx="13573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сова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57188" y="1285875"/>
            <a:ext cx="2000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старик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14688" y="1285875"/>
            <a:ext cx="1857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мыши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714875" y="1285875"/>
            <a:ext cx="2000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лошадь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715125" y="1285875"/>
            <a:ext cx="2000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корова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28625" y="1928813"/>
            <a:ext cx="20002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latin typeface="Times New Roman" pitchFamily="18" charset="0"/>
                <a:cs typeface="Times New Roman" pitchFamily="18" charset="0"/>
              </a:rPr>
              <a:t>шмель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28625" y="2714625"/>
            <a:ext cx="2000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latin typeface="Times New Roman" pitchFamily="18" charset="0"/>
                <a:cs typeface="Times New Roman" pitchFamily="18" charset="0"/>
              </a:rPr>
              <a:t>ребята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143125" y="2714625"/>
            <a:ext cx="12144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latin typeface="Times New Roman" pitchFamily="18" charset="0"/>
                <a:cs typeface="Times New Roman" pitchFamily="18" charset="0"/>
              </a:rPr>
              <a:t>утка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286125" y="2714625"/>
            <a:ext cx="2000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latin typeface="Times New Roman" pitchFamily="18" charset="0"/>
                <a:cs typeface="Times New Roman" pitchFamily="18" charset="0"/>
              </a:rPr>
              <a:t>барсук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000625" y="2714625"/>
            <a:ext cx="2000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latin typeface="Times New Roman" pitchFamily="18" charset="0"/>
                <a:cs typeface="Times New Roman" pitchFamily="18" charset="0"/>
              </a:rPr>
              <a:t>утята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57188" y="3429000"/>
            <a:ext cx="1285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latin typeface="Times New Roman" pitchFamily="18" charset="0"/>
                <a:cs typeface="Times New Roman" pitchFamily="18" charset="0"/>
              </a:rPr>
              <a:t>Петя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571625" y="3429000"/>
            <a:ext cx="2000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latin typeface="Times New Roman" pitchFamily="18" charset="0"/>
                <a:cs typeface="Times New Roman" pitchFamily="18" charset="0"/>
              </a:rPr>
              <a:t>Шура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000375" y="3429000"/>
            <a:ext cx="857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latin typeface="Times New Roman" pitchFamily="18" charset="0"/>
                <a:cs typeface="Times New Roman" pitchFamily="18" charset="0"/>
              </a:rPr>
              <a:t>ёж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786188" y="3429000"/>
            <a:ext cx="16430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latin typeface="Times New Roman" pitchFamily="18" charset="0"/>
                <a:cs typeface="Times New Roman" pitchFamily="18" charset="0"/>
              </a:rPr>
              <a:t>тигр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929188" y="3429000"/>
            <a:ext cx="2000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latin typeface="Times New Roman" pitchFamily="18" charset="0"/>
                <a:cs typeface="Times New Roman" pitchFamily="18" charset="0"/>
              </a:rPr>
              <a:t>сова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57188" y="4071938"/>
            <a:ext cx="19288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latin typeface="Times New Roman" pitchFamily="18" charset="0"/>
                <a:cs typeface="Times New Roman" pitchFamily="18" charset="0"/>
              </a:rPr>
              <a:t>Алёша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071688" y="4071938"/>
            <a:ext cx="2286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latin typeface="Times New Roman" pitchFamily="18" charset="0"/>
                <a:cs typeface="Times New Roman" pitchFamily="18" charset="0"/>
              </a:rPr>
              <a:t>стрекоза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214813" y="4071938"/>
            <a:ext cx="20002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latin typeface="Times New Roman" pitchFamily="18" charset="0"/>
                <a:cs typeface="Times New Roman" pitchFamily="18" charset="0"/>
              </a:rPr>
              <a:t>кошка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786438" y="4071938"/>
            <a:ext cx="20002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latin typeface="Times New Roman" pitchFamily="18" charset="0"/>
                <a:cs typeface="Times New Roman" pitchFamily="18" charset="0"/>
              </a:rPr>
              <a:t>утята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57188" y="4643438"/>
            <a:ext cx="22145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latin typeface="Times New Roman" pitchFamily="18" charset="0"/>
                <a:cs typeface="Times New Roman" pitchFamily="18" charset="0"/>
              </a:rPr>
              <a:t>медведь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500313" y="4643438"/>
            <a:ext cx="20002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старик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214813" y="4643438"/>
            <a:ext cx="20002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latin typeface="Times New Roman" pitchFamily="18" charset="0"/>
                <a:cs typeface="Times New Roman" pitchFamily="18" charset="0"/>
              </a:rPr>
              <a:t>старуха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7" grpId="1"/>
      <p:bldP spid="8" grpId="0"/>
      <p:bldP spid="9" grpId="0"/>
      <p:bldP spid="10" grpId="0"/>
      <p:bldP spid="11" grpId="0"/>
      <p:bldP spid="12" grpId="0"/>
      <p:bldP spid="12" grpId="1"/>
      <p:bldP spid="13" grpId="0"/>
      <p:bldP spid="14" grpId="0"/>
      <p:bldP spid="15" grpId="0"/>
      <p:bldP spid="16" grpId="0"/>
      <p:bldP spid="17" grpId="0"/>
      <p:bldP spid="18" grpId="0"/>
      <p:bldP spid="18" grpId="1"/>
      <p:bldP spid="19" grpId="0"/>
      <p:bldP spid="20" grpId="0"/>
      <p:bldP spid="21" grpId="0"/>
      <p:bldP spid="21" grpId="1"/>
      <p:bldP spid="22" grpId="0"/>
      <p:bldP spid="23" grpId="0"/>
      <p:bldP spid="24" grpId="0"/>
      <p:bldP spid="25" grpId="0"/>
      <p:bldP spid="2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42875" y="274638"/>
            <a:ext cx="8715375" cy="1143000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Расшифруй персонажей рассказов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00063" y="2214563"/>
            <a:ext cx="32146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АБЕТРЯ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00063" y="1428750"/>
            <a:ext cx="31432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КОНЕУТ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00063" y="2928938"/>
            <a:ext cx="35004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НТУМАЗЫК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00063" y="3643313"/>
            <a:ext cx="33575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ОВАС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143375" y="1428750"/>
            <a:ext cx="31432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УТЁНОК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143375" y="2071688"/>
            <a:ext cx="32146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РЕБЯТА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143375" y="2857500"/>
            <a:ext cx="35718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МУЗЫКАНТ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143375" y="3643313"/>
            <a:ext cx="31432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СОВА</a:t>
            </a:r>
          </a:p>
        </p:txBody>
      </p:sp>
      <p:pic>
        <p:nvPicPr>
          <p:cNvPr id="11277" name="Picture 2" descr="C:\Documents and Settings\Admin\Мои документы\Мои рисунки\animal_995.gif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38875" y="4572000"/>
            <a:ext cx="2514600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813"/>
          </a:xfrm>
        </p:spPr>
        <p:txBody>
          <a:bodyPr/>
          <a:lstStyle/>
          <a:p>
            <a:pPr>
              <a:defRPr/>
            </a:pPr>
            <a:r>
              <a:rPr lang="ru-RU" sz="4800" dirty="0" smtClean="0"/>
              <a:t>Виталий Валентинович Бианки</a:t>
            </a:r>
            <a:endParaRPr lang="ru-RU" sz="4800" dirty="0"/>
          </a:p>
        </p:txBody>
      </p:sp>
      <p:pic>
        <p:nvPicPr>
          <p:cNvPr id="5124" name="Picture 2" descr="http://www.helpmammy.ru/images/text-images/18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750" y="1285875"/>
            <a:ext cx="3214688" cy="4251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143250" y="1628800"/>
            <a:ext cx="5173166" cy="44672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ru-RU" dirty="0" smtClean="0"/>
              <a:t>       </a:t>
            </a:r>
            <a:r>
              <a:rPr lang="ru-RU" b="1" dirty="0" smtClean="0"/>
              <a:t>Любовь к природе Бианки принёс из своего детства от своих родителей и родственников, среди которых были учёные и путешественники. </a:t>
            </a:r>
          </a:p>
        </p:txBody>
      </p:sp>
    </p:spTree>
    <p:extLst>
      <p:ext uri="{BB962C8B-B14F-4D97-AF65-F5344CB8AC3E}">
        <p14:creationId xmlns:p14="http://schemas.microsoft.com/office/powerpoint/2010/main" val="357402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t3.gstatic.com/images?q=tbn:ANd9GcS-vlrvYUC1umU6Kfu1OqnH6Xms8TGP-odNHDtA2lM24cghU_z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85750"/>
            <a:ext cx="2214562" cy="293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4" descr="http://t0.gstatic.com/images?q=tbn:ANd9GcQrfTG01R2XIuMnPg8NaznpQ54OnGcU8J0CKHuNmJ0HRjxLFfWuX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285750"/>
            <a:ext cx="2071688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6" descr="http://www.arhibook.ru/uploads/posts/2012-10/1349186776_bianki-kak-muravishka-domojj-speshi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3357563"/>
            <a:ext cx="2279650" cy="30003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8" descr="http://www.kniga.info/images/k_rasskazy_biank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3357563"/>
            <a:ext cx="193357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0" descr="http://mirknig.com/uploads/posts/2009-10/1256995683_bianki_pervaja_ohot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285750"/>
            <a:ext cx="2214562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2" descr="&amp;Vcy;&amp;icy;&amp;tcy;&amp;acy;&amp;lcy;&amp;icy;&amp;jcy; &amp;Bcy;&amp;icy;&amp;acy;&amp;ncy;&amp;kcy;&amp;icy; - &amp;Lcy;&amp;icy;&amp;scy; &amp;icy; &amp;mcy;&amp;ycy;&amp;shcy;&amp;ocy;&amp;ncy;&amp;ocy;&amp;kcy; &amp;ocy;&amp;bcy;&amp;lcy;&amp;ocy;&amp;zhcy;&amp;kcy;&amp;acy; &amp;kcy;&amp;ncy;&amp;icy;&amp;gcy;&amp;icy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2" b="5128"/>
          <a:stretch>
            <a:fillRect/>
          </a:stretch>
        </p:blipFill>
        <p:spPr bwMode="auto">
          <a:xfrm>
            <a:off x="7072313" y="285750"/>
            <a:ext cx="1966912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4" descr="&amp;Vcy;&amp;icy;&amp;tcy;&amp;acy;&amp;lcy;&amp;icy;&amp;jcy; &amp;Bcy;&amp;icy;&amp;acy;&amp;ncy;&amp;kcy;&amp;icy; - &amp;Pcy;&amp;tcy;&amp;icy;&amp;chcy;&amp;softcy;&amp;icy; &amp;rcy;&amp;acy;&amp;zcy;&amp;gcy;&amp;ocy;&amp;vcy;&amp;ocy;&amp;rcy;&amp;ycy; &amp;ocy;&amp;bcy;&amp;lcy;&amp;ocy;&amp;zhcy;&amp;kcy;&amp;acy; &amp;kcy;&amp;ncy;&amp;icy;&amp;gcy;&amp;icy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3" b="7143"/>
          <a:stretch>
            <a:fillRect/>
          </a:stretch>
        </p:blipFill>
        <p:spPr bwMode="auto">
          <a:xfrm>
            <a:off x="4929188" y="3357563"/>
            <a:ext cx="20002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6" descr="&amp;Vcy;&amp;icy;&amp;tcy;&amp;acy;&amp;lcy;&amp;icy;&amp;jcy; &amp;Bcy;&amp;icy;&amp;acy;&amp;ncy;&amp;kcy;&amp;icy; - &amp;CHcy;&amp;iecy;&amp;jcy; &amp;ncy;&amp;ocy;&amp;scy; &amp;lcy;&amp;ucy;&amp;chcy;&amp;shcy;&amp;iecy;? &amp;ocy;&amp;bcy;&amp;lcy;&amp;ocy;&amp;zhcy;&amp;kcy;&amp;acy; &amp;kcy;&amp;ncy;&amp;icy;&amp;gcy;&amp;icy;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8" b="7352"/>
          <a:stretch>
            <a:fillRect/>
          </a:stretch>
        </p:blipFill>
        <p:spPr bwMode="auto">
          <a:xfrm>
            <a:off x="123825" y="3357563"/>
            <a:ext cx="225742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733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88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Борис Степанович Житков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857250"/>
            <a:ext cx="4464496" cy="4121745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ru-RU" dirty="0" smtClean="0"/>
              <a:t>    </a:t>
            </a:r>
            <a:r>
              <a:rPr lang="ru-RU" b="1" dirty="0" smtClean="0"/>
              <a:t>Освоил несколько профессий. Работал штурманом на парусном судне, был капитаном научно-исследовательского судна, ихтиологом, инженером-судостроителем, преподавателем физики и черчения, путешественником. </a:t>
            </a:r>
            <a:endParaRPr lang="ru-RU" b="1" dirty="0"/>
          </a:p>
        </p:txBody>
      </p:sp>
      <p:pic>
        <p:nvPicPr>
          <p:cNvPr id="7172" name="Picture 8" descr="http://upload.wikimedia.org/wikipedia/commons/6/6c/Zhitkov_Bori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88224" y="1124744"/>
            <a:ext cx="2200449" cy="26642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949725"/>
            <a:ext cx="2335262" cy="2811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050" y="4077593"/>
            <a:ext cx="2032974" cy="2701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781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pPr>
              <a:defRPr/>
            </a:pPr>
            <a:r>
              <a:rPr lang="ru-RU" sz="4800" dirty="0" smtClean="0"/>
              <a:t>Евгений Иванович </a:t>
            </a:r>
            <a:r>
              <a:rPr lang="ru-RU" sz="4800" dirty="0" err="1" smtClean="0"/>
              <a:t>Чарушин</a:t>
            </a:r>
            <a:endParaRPr lang="ru-RU" sz="4800" dirty="0"/>
          </a:p>
        </p:txBody>
      </p:sp>
      <p:pic>
        <p:nvPicPr>
          <p:cNvPr id="9220" name="Picture 6" descr="http://baby-scool.narod.ru/media/book/prosa/charuschin/img/charushin_e._i.-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313" y="1500188"/>
            <a:ext cx="3103562" cy="4500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91880" y="857250"/>
            <a:ext cx="5184576" cy="57150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ru-RU" dirty="0" smtClean="0"/>
              <a:t>Неразделимы  в </a:t>
            </a:r>
            <a:r>
              <a:rPr lang="ru-RU" dirty="0" err="1" smtClean="0"/>
              <a:t>Чарушине</a:t>
            </a:r>
            <a:r>
              <a:rPr lang="ru-RU" dirty="0" smtClean="0"/>
              <a:t> писатель и художник. Но  умел не только рисовать, но и наблюдать за животными, их повадками. Коротенькие рассказы о животных содержат самые необходимые сведения о них, написаны ярко и занимательно.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025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http://mp3-kniga.ru/bibliofil/img/charushin-volchishk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57188"/>
            <a:ext cx="2306638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6" descr="http://graphic.org.ru/history/Charushin/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357188"/>
            <a:ext cx="2589212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8" descr="&amp;IEcy;&amp;vcy;&amp;gcy;&amp;iecy;&amp;ncy;&amp;icy;&amp;jcy; &amp;CHcy;&amp;acy;&amp;rcy;&amp;ucy;&amp;shcy;&amp;icy;&amp;ncy; - &amp;Rcy;&amp;acy;&amp;scy;&amp;scy;&amp;kcy;&amp;acy;&amp;zcy;&amp;ycy; &amp;pcy;&amp;rcy;&amp;ocy; &amp;zcy;&amp;vcy;&amp;iecy;&amp;rcy;&amp;iecy;&amp;jcy; &amp;icy; &amp;pcy;&amp;tcy;&amp;icy;&amp;tscy; &amp;ocy;&amp;bcy;&amp;lcy;&amp;ocy;&amp;zhcy;&amp;kcy;&amp;acy; &amp;kcy;&amp;ncy;&amp;icy;&amp;gcy;&amp;icy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429000"/>
            <a:ext cx="20955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0" descr="http://img1.labirint.ru/books38/373531/bi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7" b="6667"/>
          <a:stretch>
            <a:fillRect/>
          </a:stretch>
        </p:blipFill>
        <p:spPr bwMode="auto">
          <a:xfrm>
            <a:off x="2928938" y="3429000"/>
            <a:ext cx="2401887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2" descr="&amp;IEcy;&amp;vcy;&amp;gcy;&amp;iecy;&amp;ncy;&amp;icy;&amp;jcy; &amp;CHcy;&amp;acy;&amp;rcy;&amp;ucy;&amp;shcy;&amp;icy;&amp;ncy; - &amp;Pcy;&amp;rcy;&amp;ocy; &amp;Tcy;&amp;ocy;&amp;mcy;&amp;kcy;&amp;ucy; &amp;ocy;&amp;bcy;&amp;lcy;&amp;ocy;&amp;zhcy;&amp;kcy;&amp;acy; &amp;kcy;&amp;ncy;&amp;icy;&amp;gcy;&amp;icy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35" b="13971"/>
          <a:stretch>
            <a:fillRect/>
          </a:stretch>
        </p:blipFill>
        <p:spPr bwMode="auto">
          <a:xfrm>
            <a:off x="6072188" y="357188"/>
            <a:ext cx="2571750" cy="289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4" descr="http://img2.labirint.ru/books37/363126/big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66" b="12766"/>
          <a:stretch>
            <a:fillRect/>
          </a:stretch>
        </p:blipFill>
        <p:spPr bwMode="auto">
          <a:xfrm>
            <a:off x="6000750" y="3571875"/>
            <a:ext cx="2608263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526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8" y="357188"/>
            <a:ext cx="8358187" cy="3500437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Ребята!</a:t>
            </a:r>
          </a:p>
          <a:p>
            <a:pPr eaLnBrk="1" hangingPunct="1"/>
            <a:r>
              <a:rPr lang="ru-RU" sz="40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Сегодня мы должны вспомнить все произведения, которые изучили.</a:t>
            </a:r>
            <a:r>
              <a:rPr lang="ru-RU" sz="40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 eaLnBrk="1" hangingPunct="1"/>
            <a:endParaRPr lang="ru-RU" sz="4000" b="1" smtClean="0">
              <a:solidFill>
                <a:schemeClr val="tx2"/>
              </a:solidFill>
            </a:endParaRPr>
          </a:p>
        </p:txBody>
      </p:sp>
      <p:pic>
        <p:nvPicPr>
          <p:cNvPr id="15362" name="Picture 2" descr="C:\Documents and Settings\Admin\Мои документы\Мои рисунки\1245194466_basket-buddies_7056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5984" y="2571744"/>
            <a:ext cx="5028301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Игра «Отгадай название»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1285875"/>
            <a:ext cx="8572500" cy="1785938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опорным словам, </a:t>
            </a:r>
          </a:p>
          <a:p>
            <a:pPr algn="ctr" eaLnBrk="1" hangingPunct="1">
              <a:buFont typeface="Arial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отгадайте название рассказа.</a:t>
            </a:r>
          </a:p>
          <a:p>
            <a:pPr algn="ctr" eaLnBrk="1" hangingPunct="1">
              <a:buFont typeface="Arial" charset="0"/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скрипка   ручей  щепка  музыка   медведь</a:t>
            </a:r>
          </a:p>
          <a:p>
            <a:pPr eaLnBrk="1" hangingPunct="1">
              <a:buFont typeface="Arial" charset="0"/>
              <a:buNone/>
            </a:pPr>
            <a:endParaRPr lang="ru-RU" dirty="0" smtClean="0"/>
          </a:p>
        </p:txBody>
      </p:sp>
      <p:pic>
        <p:nvPicPr>
          <p:cNvPr id="16387" name="Picture 3" descr="C:\Documents and Settings\Admin\Мои документы\Мои рисунки\i_kalend2-fev2004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3357562"/>
            <a:ext cx="2928958" cy="3132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000500" y="5072063"/>
            <a:ext cx="47148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«Музыкант»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старик  мыши  клевер  корова</a:t>
            </a:r>
          </a:p>
        </p:txBody>
      </p:sp>
      <p:pic>
        <p:nvPicPr>
          <p:cNvPr id="17410" name="Picture 2" descr="C:\Documents and Settings\Admin\Мои документы\Мои рисунки\post-467168-12842821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28596" y="1785926"/>
            <a:ext cx="5857916" cy="4210377"/>
          </a:xfrm>
          <a:effectLst>
            <a:softEdge rad="112500"/>
          </a:effec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215063" y="5143500"/>
            <a:ext cx="23574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«Сова»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2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F497D"/>
      </a:hlink>
      <a:folHlink>
        <a:srgbClr val="17365D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</TotalTime>
  <Words>348</Words>
  <Application>Microsoft Office PowerPoint</Application>
  <PresentationFormat>Экран (4:3)</PresentationFormat>
  <Paragraphs>161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Виталий Валентинович Бианки</vt:lpstr>
      <vt:lpstr>Презентация PowerPoint</vt:lpstr>
      <vt:lpstr>Борис Степанович Житков</vt:lpstr>
      <vt:lpstr>Евгений Иванович Чарушин</vt:lpstr>
      <vt:lpstr>Презентация PowerPoint</vt:lpstr>
      <vt:lpstr>Презентация PowerPoint</vt:lpstr>
      <vt:lpstr>Игра «Отгадай название»</vt:lpstr>
      <vt:lpstr>старик  мыши  клевер  корова</vt:lpstr>
      <vt:lpstr>дача  мальчики  ёжик</vt:lpstr>
      <vt:lpstr>утята  стрекоза  Алёша</vt:lpstr>
      <vt:lpstr>утка   мальчики  утята</vt:lpstr>
      <vt:lpstr>Презентация PowerPoint</vt:lpstr>
      <vt:lpstr>Игра «Убери лишний персонаж»</vt:lpstr>
      <vt:lpstr>Расшифруй персонажей рассказов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25</cp:revision>
  <dcterms:created xsi:type="dcterms:W3CDTF">2010-07-29T19:06:21Z</dcterms:created>
  <dcterms:modified xsi:type="dcterms:W3CDTF">2016-01-03T08:20:45Z</dcterms:modified>
</cp:coreProperties>
</file>