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5" r:id="rId8"/>
    <p:sldId id="269" r:id="rId9"/>
    <p:sldId id="266" r:id="rId10"/>
    <p:sldId id="261" r:id="rId11"/>
    <p:sldId id="262" r:id="rId12"/>
    <p:sldId id="267" r:id="rId13"/>
    <p:sldId id="268" r:id="rId14"/>
    <p:sldId id="271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56D0-1B28-4BF6-A461-05A91D480D14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73FD-BF69-4C35-B44B-3AD7B3A4E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56D0-1B28-4BF6-A461-05A91D480D14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73FD-BF69-4C35-B44B-3AD7B3A4E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56D0-1B28-4BF6-A461-05A91D480D14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73FD-BF69-4C35-B44B-3AD7B3A4E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56D0-1B28-4BF6-A461-05A91D480D14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73FD-BF69-4C35-B44B-3AD7B3A4E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56D0-1B28-4BF6-A461-05A91D480D14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73FD-BF69-4C35-B44B-3AD7B3A4E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56D0-1B28-4BF6-A461-05A91D480D14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73FD-BF69-4C35-B44B-3AD7B3A4E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56D0-1B28-4BF6-A461-05A91D480D14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73FD-BF69-4C35-B44B-3AD7B3A4E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56D0-1B28-4BF6-A461-05A91D480D14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73FD-BF69-4C35-B44B-3AD7B3A4E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56D0-1B28-4BF6-A461-05A91D480D14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73FD-BF69-4C35-B44B-3AD7B3A4E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56D0-1B28-4BF6-A461-05A91D480D14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73FD-BF69-4C35-B44B-3AD7B3A4E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56D0-1B28-4BF6-A461-05A91D480D14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73FD-BF69-4C35-B44B-3AD7B3A4E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F56D0-1B28-4BF6-A461-05A91D480D14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973FD-BF69-4C35-B44B-3AD7B3A4E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13" Type="http://schemas.openxmlformats.org/officeDocument/2006/relationships/image" Target="../media/image27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12" Type="http://schemas.openxmlformats.org/officeDocument/2006/relationships/image" Target="../media/image2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11" Type="http://schemas.openxmlformats.org/officeDocument/2006/relationships/image" Target="../media/image25.jpeg"/><Relationship Id="rId5" Type="http://schemas.openxmlformats.org/officeDocument/2006/relationships/image" Target="../media/image19.jpeg"/><Relationship Id="rId10" Type="http://schemas.openxmlformats.org/officeDocument/2006/relationships/image" Target="../media/image24.jpeg"/><Relationship Id="rId4" Type="http://schemas.openxmlformats.org/officeDocument/2006/relationships/image" Target="../media/image18.jpeg"/><Relationship Id="rId9" Type="http://schemas.openxmlformats.org/officeDocument/2006/relationships/image" Target="../media/image23.jpeg"/><Relationship Id="rId14" Type="http://schemas.openxmlformats.org/officeDocument/2006/relationships/image" Target="../media/image2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7" Type="http://schemas.openxmlformats.org/officeDocument/2006/relationships/image" Target="../media/image3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071546"/>
            <a:ext cx="864399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Проект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Тема: «Развитие коммуникативных способностей детей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через интеграцию различных видов деятельности»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929190" y="4286256"/>
            <a:ext cx="335755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Автор проекта: Варламова Ю.П.</a:t>
            </a:r>
            <a:br>
              <a:rPr kumimoji="0" lang="ru-RU" sz="11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1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воспитатель 1 категории</a:t>
            </a:r>
            <a:endParaRPr kumimoji="0" lang="ru-RU" sz="11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26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5720" y="500042"/>
            <a:ext cx="821537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i="1" spc="150" dirty="0" smtClean="0">
                <a:ln w="11430"/>
                <a:blipFill>
                  <a:blip r:embed="rId3"/>
                  <a:tile tx="0" ty="0" sx="100000" sy="100000" flip="none" algn="tl"/>
                </a:blip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Работа с родителями: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000" b="1" spc="150" dirty="0" smtClean="0">
                <a:ln w="11430"/>
                <a:blipFill>
                  <a:blip r:embed="rId3"/>
                  <a:tile tx="0" ty="0" sx="100000" sy="100000" flip="none" algn="tl"/>
                </a:blip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Оформление рекомендации по развитию коммуникативных способностей детей.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000" b="1" spc="150" dirty="0" smtClean="0">
                <a:ln w="11430"/>
                <a:blipFill>
                  <a:blip r:embed="rId3"/>
                  <a:tile tx="0" ty="0" sx="100000" sy="100000" flip="none" algn="tl"/>
                </a:blip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Рисование дома вместе с детьми «Что такое дружба?»</a:t>
            </a:r>
            <a:endParaRPr lang="en-US" sz="2000" b="1" spc="150" dirty="0" smtClean="0">
              <a:ln w="11430"/>
              <a:blipFill>
                <a:blip r:embed="rId3"/>
                <a:tile tx="0" ty="0" sx="100000" sy="100000" flip="none" algn="tl"/>
              </a:blip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000" b="1" spc="150" dirty="0" smtClean="0">
              <a:ln w="11430"/>
              <a:blipFill>
                <a:blip r:embed="rId3"/>
                <a:tile tx="0" ty="0" sx="100000" sy="100000" flip="none" algn="tl"/>
              </a:blip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i="1" spc="150" dirty="0" smtClean="0">
                <a:ln w="11430"/>
                <a:blipFill>
                  <a:blip r:embed="rId3"/>
                  <a:tile tx="0" ty="0" sx="100000" sy="100000" flip="none" algn="tl"/>
                </a:blip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Ожидаемый результат для родителей: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000" b="1" spc="150" dirty="0" smtClean="0">
                <a:ln w="11430"/>
                <a:blipFill>
                  <a:blip r:embed="rId3"/>
                  <a:tile tx="0" ty="0" sx="100000" sy="100000" flip="none" algn="tl"/>
                </a:blip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Сформированные элементарные представления о развитии коммуникативных способностей детей.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000" b="1" spc="150" dirty="0" smtClean="0">
                <a:ln w="11430"/>
                <a:blipFill>
                  <a:blip r:embed="rId3"/>
                  <a:tile tx="0" ty="0" sx="100000" sy="100000" flip="none" algn="tl"/>
                </a:blip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Будут способствовать дальнейшему развитию коммуникативных способностей своего ребенка в различных видах деятельности в домашних условиях.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000" b="1" spc="150" dirty="0" smtClean="0">
                <a:ln w="11430"/>
                <a:blipFill>
                  <a:blip r:embed="rId3"/>
                  <a:tile tx="0" ty="0" sx="100000" sy="100000" flip="none" algn="tl"/>
                </a:blip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Будут активно интересоваться действиями, успехами ребенка в детском саду.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133694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Подготовительный</a:t>
            </a:r>
            <a:r>
              <a:rPr kumimoji="0" lang="ru-RU" sz="3200" b="1" i="1" u="none" strike="noStrike" normalizeH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этап</a:t>
            </a:r>
            <a:endParaRPr lang="ru-RU" sz="2400" b="1" baseline="0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14876" y="857232"/>
            <a:ext cx="44291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2.     Пополнение предметно-развивающей среды в группе</a:t>
            </a:r>
            <a:endParaRPr lang="ru-RU" sz="2000" b="1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DSCN833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42844" y="1643050"/>
            <a:ext cx="3786214" cy="407196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6" name="Рисунок 5" descr="DSCN8303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286380" y="1643050"/>
            <a:ext cx="3293240" cy="220203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7" name="Рисунок 6" descr="DSCN8304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286380" y="3929066"/>
            <a:ext cx="3286148" cy="220203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8" name="Прямоугольник 7"/>
          <p:cNvSpPr/>
          <p:nvPr/>
        </p:nvSpPr>
        <p:spPr>
          <a:xfrm>
            <a:off x="214282" y="928670"/>
            <a:ext cx="39190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Изучение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метод.литературы</a:t>
            </a:r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  <p:bldP spid="4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57422" y="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lvl="0" indent="-4572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Основной этап</a:t>
            </a:r>
          </a:p>
        </p:txBody>
      </p:sp>
      <p:pic>
        <p:nvPicPr>
          <p:cNvPr id="5" name="Рисунок 4" descr="DSCN838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20998339">
            <a:off x="131809" y="685971"/>
            <a:ext cx="2286016" cy="1714512"/>
          </a:xfrm>
          <a:prstGeom prst="rect">
            <a:avLst/>
          </a:prstGeom>
        </p:spPr>
      </p:pic>
      <p:pic>
        <p:nvPicPr>
          <p:cNvPr id="6" name="Рисунок 5" descr="DSCN8314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 rot="20839944">
            <a:off x="5511024" y="2365940"/>
            <a:ext cx="2214578" cy="1643074"/>
          </a:xfrm>
          <a:prstGeom prst="rect">
            <a:avLst/>
          </a:prstGeom>
        </p:spPr>
      </p:pic>
      <p:pic>
        <p:nvPicPr>
          <p:cNvPr id="7" name="Рисунок 6" descr="DSCN8323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 rot="420665">
            <a:off x="5804828" y="4844032"/>
            <a:ext cx="2214577" cy="1607355"/>
          </a:xfrm>
          <a:prstGeom prst="rect">
            <a:avLst/>
          </a:prstGeom>
        </p:spPr>
      </p:pic>
      <p:pic>
        <p:nvPicPr>
          <p:cNvPr id="8" name="Рисунок 7" descr="DSCN8329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 rot="20265445">
            <a:off x="2086823" y="4568322"/>
            <a:ext cx="2190765" cy="1643074"/>
          </a:xfrm>
          <a:prstGeom prst="rect">
            <a:avLst/>
          </a:prstGeom>
        </p:spPr>
      </p:pic>
      <p:pic>
        <p:nvPicPr>
          <p:cNvPr id="9" name="Рисунок 8" descr="DSCN8341.jp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 rot="380971">
            <a:off x="227895" y="3903555"/>
            <a:ext cx="2214578" cy="1660934"/>
          </a:xfrm>
          <a:prstGeom prst="rect">
            <a:avLst/>
          </a:prstGeom>
        </p:spPr>
      </p:pic>
      <p:pic>
        <p:nvPicPr>
          <p:cNvPr id="10" name="Рисунок 9" descr="DSCN8353.jpg"/>
          <p:cNvPicPr>
            <a:picLocks noChangeAspect="1"/>
          </p:cNvPicPr>
          <p:nvPr/>
        </p:nvPicPr>
        <p:blipFill>
          <a:blip r:embed="rId8" cstate="email"/>
          <a:stretch>
            <a:fillRect/>
          </a:stretch>
        </p:blipFill>
        <p:spPr>
          <a:xfrm rot="659627">
            <a:off x="3214678" y="2357430"/>
            <a:ext cx="2190765" cy="1643074"/>
          </a:xfrm>
          <a:prstGeom prst="rect">
            <a:avLst/>
          </a:prstGeom>
        </p:spPr>
      </p:pic>
      <p:pic>
        <p:nvPicPr>
          <p:cNvPr id="11" name="Рисунок 10" descr="DSCN8357.jpg"/>
          <p:cNvPicPr>
            <a:picLocks noChangeAspect="1"/>
          </p:cNvPicPr>
          <p:nvPr/>
        </p:nvPicPr>
        <p:blipFill>
          <a:blip r:embed="rId9" cstate="email"/>
          <a:stretch>
            <a:fillRect/>
          </a:stretch>
        </p:blipFill>
        <p:spPr>
          <a:xfrm rot="21228613">
            <a:off x="3796938" y="3899508"/>
            <a:ext cx="2190765" cy="1643074"/>
          </a:xfrm>
          <a:prstGeom prst="rect">
            <a:avLst/>
          </a:prstGeom>
        </p:spPr>
      </p:pic>
      <p:pic>
        <p:nvPicPr>
          <p:cNvPr id="12" name="Рисунок 11" descr="DSCN8362.jpg"/>
          <p:cNvPicPr>
            <a:picLocks noChangeAspect="1"/>
          </p:cNvPicPr>
          <p:nvPr/>
        </p:nvPicPr>
        <p:blipFill>
          <a:blip r:embed="rId10" cstate="email"/>
          <a:stretch>
            <a:fillRect/>
          </a:stretch>
        </p:blipFill>
        <p:spPr>
          <a:xfrm rot="1194396">
            <a:off x="6634396" y="980876"/>
            <a:ext cx="2286016" cy="1714512"/>
          </a:xfrm>
          <a:prstGeom prst="rect">
            <a:avLst/>
          </a:prstGeom>
        </p:spPr>
      </p:pic>
      <p:pic>
        <p:nvPicPr>
          <p:cNvPr id="13" name="Рисунок 12" descr="DSCN8365.jpg"/>
          <p:cNvPicPr>
            <a:picLocks noChangeAspect="1"/>
          </p:cNvPicPr>
          <p:nvPr/>
        </p:nvPicPr>
        <p:blipFill>
          <a:blip r:embed="rId11" cstate="email"/>
          <a:stretch>
            <a:fillRect/>
          </a:stretch>
        </p:blipFill>
        <p:spPr>
          <a:xfrm rot="369713">
            <a:off x="6846679" y="3543057"/>
            <a:ext cx="2214578" cy="1660934"/>
          </a:xfrm>
          <a:prstGeom prst="rect">
            <a:avLst/>
          </a:prstGeom>
        </p:spPr>
      </p:pic>
      <p:pic>
        <p:nvPicPr>
          <p:cNvPr id="14" name="Рисунок 13" descr="DSCN8367.jpg"/>
          <p:cNvPicPr>
            <a:picLocks noChangeAspect="1"/>
          </p:cNvPicPr>
          <p:nvPr/>
        </p:nvPicPr>
        <p:blipFill>
          <a:blip r:embed="rId12" cstate="email"/>
          <a:stretch>
            <a:fillRect/>
          </a:stretch>
        </p:blipFill>
        <p:spPr>
          <a:xfrm>
            <a:off x="2500298" y="571480"/>
            <a:ext cx="2143140" cy="1660934"/>
          </a:xfrm>
          <a:prstGeom prst="rect">
            <a:avLst/>
          </a:prstGeom>
        </p:spPr>
      </p:pic>
      <p:pic>
        <p:nvPicPr>
          <p:cNvPr id="15" name="Рисунок 14" descr="DSCN8368.jpg"/>
          <p:cNvPicPr>
            <a:picLocks noChangeAspect="1"/>
          </p:cNvPicPr>
          <p:nvPr/>
        </p:nvPicPr>
        <p:blipFill>
          <a:blip r:embed="rId13" cstate="email"/>
          <a:stretch>
            <a:fillRect/>
          </a:stretch>
        </p:blipFill>
        <p:spPr>
          <a:xfrm>
            <a:off x="1142976" y="2214554"/>
            <a:ext cx="2214578" cy="1660934"/>
          </a:xfrm>
          <a:prstGeom prst="rect">
            <a:avLst/>
          </a:prstGeom>
        </p:spPr>
      </p:pic>
      <p:pic>
        <p:nvPicPr>
          <p:cNvPr id="16" name="Рисунок 15" descr="DSCN8370.jpg"/>
          <p:cNvPicPr>
            <a:picLocks noChangeAspect="1"/>
          </p:cNvPicPr>
          <p:nvPr/>
        </p:nvPicPr>
        <p:blipFill>
          <a:blip r:embed="rId14" cstate="email"/>
          <a:stretch>
            <a:fillRect/>
          </a:stretch>
        </p:blipFill>
        <p:spPr>
          <a:xfrm>
            <a:off x="4786314" y="642918"/>
            <a:ext cx="2190765" cy="1714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28860" y="21429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lvl="0" indent="-4572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Завершающий этап</a:t>
            </a:r>
          </a:p>
          <a:p>
            <a:pPr marL="457200" lvl="0" indent="-457200" algn="ctr" fontAlgn="base">
              <a:spcBef>
                <a:spcPct val="0"/>
              </a:spcBef>
              <a:spcAft>
                <a:spcPct val="0"/>
              </a:spcAft>
            </a:pPr>
            <a:endParaRPr lang="ru-RU" sz="2400" b="1" i="1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1000108"/>
            <a:ext cx="26157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Открытый показ ОД</a:t>
            </a:r>
            <a:endParaRPr kumimoji="0" lang="ru-RU" sz="20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41624" y="1000108"/>
            <a:ext cx="5402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Оформление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фотоколлажа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Лучшие друзья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a typeface="Calibri" pitchFamily="34" charset="0"/>
                <a:cs typeface="Times New Roman" pitchFamily="18" charset="0"/>
              </a:rPr>
              <a:t>»</a:t>
            </a:r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</p:txBody>
      </p:sp>
      <p:pic>
        <p:nvPicPr>
          <p:cNvPr id="7" name="Рисунок 6" descr="P1110918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786314" y="4000504"/>
            <a:ext cx="3227317" cy="2143140"/>
          </a:xfrm>
          <a:prstGeom prst="rect">
            <a:avLst/>
          </a:prstGeom>
        </p:spPr>
      </p:pic>
      <p:pic>
        <p:nvPicPr>
          <p:cNvPr id="8" name="Рисунок 7" descr="P1110919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786314" y="1571612"/>
            <a:ext cx="3214710" cy="2134768"/>
          </a:xfrm>
          <a:prstGeom prst="rect">
            <a:avLst/>
          </a:prstGeom>
        </p:spPr>
      </p:pic>
      <p:pic>
        <p:nvPicPr>
          <p:cNvPr id="9" name="Рисунок 8" descr="P1110897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285720" y="4000504"/>
            <a:ext cx="3227316" cy="2143140"/>
          </a:xfrm>
          <a:prstGeom prst="rect">
            <a:avLst/>
          </a:prstGeom>
        </p:spPr>
      </p:pic>
      <p:pic>
        <p:nvPicPr>
          <p:cNvPr id="10" name="Рисунок 9" descr="P111089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7158" y="1571612"/>
            <a:ext cx="3227316" cy="2143140"/>
          </a:xfrm>
          <a:prstGeom prst="rect">
            <a:avLst/>
          </a:prstGeom>
        </p:spPr>
      </p:pic>
      <p:pic>
        <p:nvPicPr>
          <p:cNvPr id="11" name="Рисунок 10" descr="P1110891.JP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428596" y="1571612"/>
            <a:ext cx="3227316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2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06335" y="285728"/>
            <a:ext cx="41934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0" indent="-4572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Работа с родителями</a:t>
            </a:r>
          </a:p>
        </p:txBody>
      </p:sp>
      <p:pic>
        <p:nvPicPr>
          <p:cNvPr id="6" name="Рисунок 5" descr="DSCN911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714744" y="1571612"/>
            <a:ext cx="3928084" cy="435771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7" name="Прямоугольник 6"/>
          <p:cNvSpPr/>
          <p:nvPr/>
        </p:nvSpPr>
        <p:spPr>
          <a:xfrm>
            <a:off x="500034" y="1071546"/>
            <a:ext cx="426283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Консультация «Коммуникативные</a:t>
            </a:r>
            <a:b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навыки общения»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Домашнее рисование.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2214554"/>
            <a:ext cx="8728929" cy="101566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за внимание!</a:t>
            </a:r>
            <a:endParaRPr lang="ru-RU" sz="6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3108" y="2571744"/>
            <a:ext cx="50688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Название проекта: «Лучшие друзья»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71462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1169988" algn="l"/>
                <a:tab pos="1260475" algn="l"/>
              </a:tabLst>
            </a:pPr>
            <a:r>
              <a:rPr lang="ru-RU" sz="32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Срок реализации: краткосрочный </a:t>
            </a:r>
            <a:br>
              <a:rPr lang="ru-RU" sz="32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(с 31.03 по 14.04)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928670"/>
            <a:ext cx="9143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1169988" algn="l"/>
                <a:tab pos="1260475" algn="l"/>
              </a:tabLst>
            </a:pPr>
            <a:r>
              <a:rPr lang="ru-RU" sz="32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 проекта</a:t>
            </a:r>
            <a:r>
              <a:rPr lang="ru-RU" sz="3200" b="1" i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познавательно-игровой</a:t>
            </a:r>
            <a:endParaRPr lang="en-US" sz="3200" b="1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42844" y="285728"/>
            <a:ext cx="807249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1169988" algn="l"/>
                <a:tab pos="1260475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Участники проекта: дети средней группы (4-5 лет)</a:t>
            </a:r>
            <a:endParaRPr kumimoji="0" lang="en-US" sz="3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3" name="Рисунок 2" descr="DSCN838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547922" y="1714488"/>
            <a:ext cx="5524540" cy="4071966"/>
          </a:xfrm>
          <a:prstGeom prst="rect">
            <a:avLst/>
          </a:prstGeom>
          <a:ln w="3492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928926" y="1"/>
            <a:ext cx="621507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normalizeH="0" baseline="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Актуальность</a:t>
            </a:r>
            <a:endParaRPr kumimoji="0" lang="en-US" sz="2400" b="1" i="1" u="none" strike="noStrike" normalizeH="0" baseline="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i="1" u="none" strike="noStrike" normalizeH="0" baseline="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Современные дети стали меньше общаться не только со взрослыми, но и</a:t>
            </a:r>
            <a:r>
              <a:rPr kumimoji="0" lang="ru-RU" sz="1600" i="1" u="none" strike="noStrike" normalizeH="0" baseline="0" dirty="0" smtClean="0"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600" i="1" u="none" strike="noStrike" normalizeH="0" baseline="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 с</a:t>
            </a:r>
            <a:r>
              <a:rPr kumimoji="0" lang="ru-RU" sz="1600" i="1" u="none" strike="noStrike" normalizeH="0" baseline="0" dirty="0" smtClean="0"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600" i="1" u="none" strike="noStrike" normalizeH="0" baseline="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другом. У</a:t>
            </a:r>
            <a:r>
              <a:rPr kumimoji="0" lang="ru-RU" sz="1600" i="1" u="none" strike="noStrike" normalizeH="0" baseline="0" dirty="0" smtClean="0"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600" i="1" u="none" strike="noStrike" normalizeH="0" baseline="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ребенка лучший друг</a:t>
            </a:r>
            <a:r>
              <a:rPr kumimoji="0" lang="ru-RU" sz="1600" i="1" u="none" strike="noStrike" normalizeH="0" baseline="0" dirty="0" smtClean="0">
                <a:latin typeface="Calibri"/>
                <a:ea typeface="Calibri" pitchFamily="34" charset="0"/>
                <a:cs typeface="Times New Roman" pitchFamily="18" charset="0"/>
              </a:rPr>
              <a:t> —</a:t>
            </a:r>
            <a:r>
              <a:rPr kumimoji="0" lang="ru-RU" sz="1600" i="1" u="none" strike="noStrike" normalizeH="0" baseline="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телевизор или компьютер, а</a:t>
            </a:r>
            <a:r>
              <a:rPr kumimoji="0" lang="ru-RU" sz="1600" i="1" u="none" strike="noStrike" normalizeH="0" baseline="0" dirty="0" smtClean="0"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600" i="1" u="none" strike="noStrike" normalizeH="0" baseline="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любимое занятие</a:t>
            </a:r>
            <a:r>
              <a:rPr kumimoji="0" lang="ru-RU" sz="1600" i="1" u="none" strike="noStrike" normalizeH="0" baseline="0" dirty="0" smtClean="0">
                <a:latin typeface="Calibri"/>
                <a:ea typeface="Calibri" pitchFamily="34" charset="0"/>
                <a:cs typeface="Times New Roman" pitchFamily="18" charset="0"/>
              </a:rPr>
              <a:t> —</a:t>
            </a:r>
            <a:r>
              <a:rPr kumimoji="0" lang="ru-RU" sz="1600" i="1" u="none" strike="noStrike" normalizeH="0" baseline="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просмотр мультиков или компьютерные игры. </a:t>
            </a:r>
            <a:br>
              <a:rPr kumimoji="0" lang="ru-RU" sz="1600" i="1" u="none" strike="noStrike" normalizeH="0" baseline="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600" i="1" u="none" strike="noStrike" normalizeH="0" baseline="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последнее время педагоги и родители все чаще с тревогой отмечают, что многие дошкольники испытывают серьезные трудности в общении с окружающими, особенно со сверстниками. Многие дети не умеют по собственной инициативе обратиться к другому человеку, порой даже стесняются ответить соответствующим образом, если к ним обращается кто-либо. Они не могут поддержать и развить установившийся контакт, адекватно выражать свою симпатию, сопереживание, поэтому часто конфликтуют или замыкаются в одиночестве. В то же время общительность, умение контактировать с окружающими людьми </a:t>
            </a:r>
            <a:r>
              <a:rPr kumimoji="0" lang="ru-RU" sz="1600" i="1" u="none" strike="noStrike" normalizeH="0" baseline="0" dirty="0" smtClean="0"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600" i="1" u="none" strike="noStrike" normalizeH="0" baseline="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необходимая составляющая самореализации человека, его успешности в различных видах деятельности, расположенности и любви к нему окружающих людей. Формирование этой способности </a:t>
            </a:r>
            <a:r>
              <a:rPr kumimoji="0" lang="ru-RU" sz="1600" i="1" u="none" strike="noStrike" normalizeH="0" baseline="0" dirty="0" smtClean="0"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600" i="1" u="none" strike="noStrike" normalizeH="0" baseline="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важное условие нормального психологического развития ребенка, а также одна из основных задач подготовки его к дальнейшей жизни. Для детей дошкольного возраста общение включает знание того, что сказать и в какой форме выразить свою мысль, понимание того, как другие будут воспринимать сказанное, умение слушать и слышать собеседника. Чем выше уровень </a:t>
            </a:r>
            <a:r>
              <a:rPr kumimoji="0" lang="ru-RU" sz="1600" i="1" u="none" strike="noStrike" normalizeH="0" baseline="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сформированности</a:t>
            </a:r>
            <a:r>
              <a:rPr kumimoji="0" lang="ru-RU" sz="1600" i="1" u="none" strike="noStrike" normalizeH="0" baseline="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коммуникативных навыков у детей в детском саду, тем будет успешнее адаптация ребенка в школе, и в окружающем его мире.</a:t>
            </a:r>
            <a:endParaRPr kumimoji="0" lang="ru-RU" sz="1600" i="1" u="none" strike="noStrike" normalizeH="0" baseline="0" dirty="0" smtClean="0">
              <a:latin typeface="Arial" pitchFamily="34" charset="0"/>
            </a:endParaRPr>
          </a:p>
        </p:txBody>
      </p:sp>
      <p:pic>
        <p:nvPicPr>
          <p:cNvPr id="3" name="Рисунок 2" descr="rebenok_laptop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flipH="1">
            <a:off x="285720" y="214290"/>
            <a:ext cx="2428892" cy="1821669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5" name="Рисунок 4" descr="55112.jpe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 flipH="1">
            <a:off x="285720" y="4143380"/>
            <a:ext cx="2428892" cy="185738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6" name="Рисунок 5" descr="c912c5b9cba0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 flipH="1">
            <a:off x="285720" y="2214554"/>
            <a:ext cx="2428892" cy="176042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14282" y="183513"/>
            <a:ext cx="778674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Цель: повышение речевой активности  и коммуникативных способностей детей через организацию игровой, художественно-творческой деятельности и познавательно-речевого развития.</a:t>
            </a:r>
            <a:endParaRPr lang="en-US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3" name="Рисунок 2" descr="DSCN833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285720" y="2000240"/>
            <a:ext cx="2643206" cy="2657430"/>
          </a:xfrm>
          <a:prstGeom prst="rect">
            <a:avLst/>
          </a:prstGeom>
        </p:spPr>
      </p:pic>
      <p:pic>
        <p:nvPicPr>
          <p:cNvPr id="4" name="Рисунок 3" descr="DSCN8311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5929322" y="2000240"/>
            <a:ext cx="3000396" cy="2657430"/>
          </a:xfrm>
          <a:prstGeom prst="rect">
            <a:avLst/>
          </a:prstGeom>
        </p:spPr>
      </p:pic>
      <p:pic>
        <p:nvPicPr>
          <p:cNvPr id="6" name="Рисунок 5" descr="DSCN8347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>
          <a:xfrm>
            <a:off x="3071802" y="3286124"/>
            <a:ext cx="2714644" cy="26253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285728"/>
            <a:ext cx="72866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развивать навыки речевого общения в совместной деятельности;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обогащать и активизировать словарь, повышать его выразительность;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формировать умение свободно общаться, выбирать партнера по своему желанию, высказывать и выслушивать друг друга;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расширить представление о дружбе;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развивать творческие способности, самостоятельность, самоорганизацию;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формировать положительные взаимоотношения между сверстниками.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108474"/>
            <a:ext cx="5143536" cy="65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spc="150" normalizeH="0" baseline="0" dirty="0" smtClean="0">
                <a:ln w="11430"/>
                <a:blipFill>
                  <a:blip r:embed="rId3"/>
                  <a:tile tx="0" ty="0" sx="100000" sy="100000" flip="none" algn="tl"/>
                </a:blip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Ожидаемый результат: </a:t>
            </a:r>
            <a:endParaRPr kumimoji="0" lang="ru-RU" sz="2400" b="1" i="0" u="none" strike="noStrike" spc="150" normalizeH="0" baseline="0" dirty="0" smtClean="0">
              <a:ln w="11430"/>
              <a:blipFill>
                <a:blip r:embed="rId3"/>
                <a:tile tx="0" ty="0" sx="100000" sy="100000" flip="none" algn="tl"/>
              </a:blip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spc="150" normalizeH="0" baseline="0" dirty="0" smtClean="0">
                <a:ln w="11430"/>
                <a:blipFill>
                  <a:blip r:embed="rId3"/>
                  <a:tile tx="0" ty="0" sx="100000" sy="100000" flip="none" algn="tl"/>
                </a:blip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Повышение речевой активности и коммуникативных способностей детей.</a:t>
            </a:r>
            <a:endParaRPr kumimoji="0" lang="ru-RU" sz="2000" b="1" i="0" u="none" strike="noStrike" spc="150" normalizeH="0" baseline="0" dirty="0" smtClean="0">
              <a:ln w="11430"/>
              <a:blipFill>
                <a:blip r:embed="rId3"/>
                <a:tile tx="0" ty="0" sx="100000" sy="100000" flip="none" algn="tl"/>
              </a:blip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spc="150" normalizeH="0" baseline="0" dirty="0" smtClean="0">
                <a:ln w="11430"/>
                <a:blipFill>
                  <a:blip r:embed="rId3"/>
                  <a:tile tx="0" ty="0" sx="100000" sy="100000" flip="none" algn="tl"/>
                </a:blip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Готовность детей к участию в различных видах деятельности.</a:t>
            </a:r>
            <a:endParaRPr kumimoji="0" lang="ru-RU" sz="2000" b="1" i="0" u="none" strike="noStrike" spc="150" normalizeH="0" baseline="0" dirty="0" smtClean="0">
              <a:ln w="11430"/>
              <a:blipFill>
                <a:blip r:embed="rId3"/>
                <a:tile tx="0" ty="0" sx="100000" sy="100000" flip="none" algn="tl"/>
              </a:blip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spc="150" normalizeH="0" baseline="0" dirty="0" smtClean="0">
                <a:ln w="11430"/>
                <a:blipFill>
                  <a:blip r:embed="rId3"/>
                  <a:tile tx="0" ty="0" sx="100000" sy="100000" flip="none" algn="tl"/>
                </a:blip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Повышение умения детей решать конфликтные ситуации и преодоление конфликтов в общении друг с другом.</a:t>
            </a:r>
            <a:endParaRPr kumimoji="0" lang="ru-RU" sz="2000" b="1" i="0" u="none" strike="noStrike" spc="150" normalizeH="0" baseline="0" dirty="0" smtClean="0">
              <a:ln w="11430"/>
              <a:blipFill>
                <a:blip r:embed="rId3"/>
                <a:tile tx="0" ty="0" sx="100000" sy="100000" flip="none" algn="tl"/>
              </a:blip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spc="150" normalizeH="0" baseline="0" dirty="0" smtClean="0">
                <a:ln w="11430"/>
                <a:blipFill>
                  <a:blip r:embed="rId3"/>
                  <a:tile tx="0" ty="0" sx="100000" sy="100000" flip="none" algn="tl"/>
                </a:blip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станут более уверенными в себе, внимательными и заботливыми по отношению к сверстникам и взрослым; способными к взаимопониманию и сотрудничеству.</a:t>
            </a:r>
            <a:endParaRPr kumimoji="0" lang="ru-RU" sz="2000" b="1" i="0" u="none" strike="noStrike" spc="150" normalizeH="0" baseline="0" dirty="0" smtClean="0">
              <a:ln w="11430"/>
              <a:blipFill>
                <a:blip r:embed="rId3"/>
                <a:tile tx="0" ty="0" sx="100000" sy="100000" flip="none" algn="tl"/>
              </a:blip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spc="150" normalizeH="0" baseline="0" dirty="0" smtClean="0">
                <a:ln w="11430"/>
                <a:blipFill>
                  <a:blip r:embed="rId3"/>
                  <a:tile tx="0" ty="0" sx="100000" sy="100000" flip="none" algn="tl"/>
                </a:blip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Появление у детей желания активного и постоянного участия во всех мероприятиях общеобразовательного процесса.</a:t>
            </a:r>
            <a:endParaRPr kumimoji="0" lang="en-US" sz="2000" b="1" i="0" u="none" strike="noStrike" spc="150" normalizeH="0" baseline="0" dirty="0" smtClean="0">
              <a:ln w="11430"/>
              <a:blipFill>
                <a:blip r:embed="rId3"/>
                <a:tile tx="0" ty="0" sx="100000" sy="100000" flip="none" algn="tl"/>
              </a:blip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1" i="0" u="none" strike="noStrike" spc="150" normalizeH="0" baseline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spc="150" normalizeH="0" baseline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</a:endParaRPr>
          </a:p>
        </p:txBody>
      </p:sp>
      <p:pic>
        <p:nvPicPr>
          <p:cNvPr id="5" name="Рисунок 4" descr="DSCN8317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286380" y="3143248"/>
            <a:ext cx="3514744" cy="2636058"/>
          </a:xfrm>
          <a:prstGeom prst="rect">
            <a:avLst/>
          </a:prstGeom>
        </p:spPr>
      </p:pic>
      <p:pic>
        <p:nvPicPr>
          <p:cNvPr id="6" name="Рисунок 5" descr="DSCN8326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286380" y="285728"/>
            <a:ext cx="3514744" cy="26360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785794"/>
            <a:ext cx="842968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spc="150" dirty="0" smtClean="0">
                <a:ln w="11430"/>
                <a:blipFill>
                  <a:blip r:embed="rId3"/>
                  <a:tile tx="0" ty="0" sx="100000" sy="100000" flip="none" algn="tl"/>
                </a:blip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Итоговый продукт: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b="1" spc="150" dirty="0" smtClean="0">
                <a:ln w="11430"/>
                <a:blipFill>
                  <a:blip r:embed="rId3"/>
                  <a:tile tx="0" ty="0" sx="100000" sy="100000" flip="none" algn="tl"/>
                </a:blip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Создание картотеки игр на развитие коммуникативных способностей детей.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b="1" spc="150" dirty="0" smtClean="0">
                <a:ln w="11430"/>
                <a:blipFill>
                  <a:blip r:embed="rId3"/>
                  <a:tile tx="0" ty="0" sx="100000" sy="100000" flip="none" algn="tl"/>
                </a:blip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Повышение своего профессионального уровня в области методики развития коммуникативных способностей детей.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b="1" spc="150" dirty="0" smtClean="0">
                <a:ln w="11430"/>
                <a:blipFill>
                  <a:blip r:embed="rId3"/>
                  <a:tile tx="0" ty="0" sx="100000" sy="100000" flip="none" algn="tl"/>
                </a:blip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Представленным опытом работы могут воспользоваться коллеги.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320</Words>
  <Application>Microsoft Office PowerPoint</Application>
  <PresentationFormat>Экран (4:3)</PresentationFormat>
  <Paragraphs>46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GREEN</dc:creator>
  <cp:lastModifiedBy>GREEN</cp:lastModifiedBy>
  <cp:revision>37</cp:revision>
  <dcterms:created xsi:type="dcterms:W3CDTF">2014-04-21T10:45:34Z</dcterms:created>
  <dcterms:modified xsi:type="dcterms:W3CDTF">2014-10-29T20:16:44Z</dcterms:modified>
</cp:coreProperties>
</file>