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8" r:id="rId3"/>
    <p:sldId id="260" r:id="rId4"/>
    <p:sldId id="262" r:id="rId5"/>
    <p:sldId id="263" r:id="rId6"/>
    <p:sldId id="264" r:id="rId7"/>
    <p:sldId id="267" r:id="rId8"/>
    <p:sldId id="268" r:id="rId9"/>
    <p:sldId id="272" r:id="rId10"/>
    <p:sldId id="279" r:id="rId11"/>
    <p:sldId id="280" r:id="rId12"/>
    <p:sldId id="281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180" autoAdjust="0"/>
    <p:restoredTop sz="86409" autoAdjust="0"/>
  </p:normalViewPr>
  <p:slideViewPr>
    <p:cSldViewPr>
      <p:cViewPr varScale="1">
        <p:scale>
          <a:sx n="78" d="100"/>
          <a:sy n="78" d="100"/>
        </p:scale>
        <p:origin x="-1068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CDACD-5509-422A-8BA9-416817A729C2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3C616-165D-48FE-931A-1FCB56763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C616-165D-48FE-931A-1FCB56763DE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036-9747-4727-BC95-2E753B0A112D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0275-DC09-42EA-ADDC-A53D4EBFC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036-9747-4727-BC95-2E753B0A112D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0275-DC09-42EA-ADDC-A53D4EBFC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036-9747-4727-BC95-2E753B0A112D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0275-DC09-42EA-ADDC-A53D4EBFC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036-9747-4727-BC95-2E753B0A112D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0275-DC09-42EA-ADDC-A53D4EBFC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036-9747-4727-BC95-2E753B0A112D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0275-DC09-42EA-ADDC-A53D4EBFC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036-9747-4727-BC95-2E753B0A112D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0275-DC09-42EA-ADDC-A53D4EBFC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036-9747-4727-BC95-2E753B0A112D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0275-DC09-42EA-ADDC-A53D4EBFC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036-9747-4727-BC95-2E753B0A112D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0275-DC09-42EA-ADDC-A53D4EBFC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036-9747-4727-BC95-2E753B0A112D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0275-DC09-42EA-ADDC-A53D4EBFC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036-9747-4727-BC95-2E753B0A112D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0275-DC09-42EA-ADDC-A53D4EBFC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036-9747-4727-BC95-2E753B0A112D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0275-DC09-42EA-ADDC-A53D4EBFC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3036-9747-4727-BC95-2E753B0A112D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30275-DC09-42EA-ADDC-A53D4EBFC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886200"/>
            <a:ext cx="8001056" cy="2757510"/>
          </a:xfrm>
        </p:spPr>
        <p:txBody>
          <a:bodyPr>
            <a:normAutofit fontScale="85000" lnSpcReduction="10000"/>
          </a:bodyPr>
          <a:lstStyle/>
          <a:p>
            <a:r>
              <a:rPr lang="ru-RU" smtClean="0"/>
              <a:t>	       Презентация на тему:		 «Развитие коммуникативных навыков у детей дошкольного возраста при помощи игры» 		МДОУ «Детский сад комбинированного 		            вида № 246»		                   Вторая младшая ортопедическая группа «Василёк»  Воспитатели: Кагакова О.Н., Герасименко Е.С.</a:t>
            </a:r>
            <a:endParaRPr lang="ru-RU" dirty="0"/>
          </a:p>
        </p:txBody>
      </p:sp>
      <p:pic>
        <p:nvPicPr>
          <p:cNvPr id="1027" name="Picture 3" descr="D:\документы\Desktop\мамина работа\100_3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290"/>
            <a:ext cx="5643602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4. </a:t>
            </a:r>
            <a:r>
              <a:rPr lang="ru-RU" b="1" dirty="0" smtClean="0"/>
              <a:t>Блок    Игры </a:t>
            </a:r>
            <a:r>
              <a:rPr lang="ru-RU" b="1" dirty="0"/>
              <a:t>на развитие умения конструировать «текст для другого» (умение говорить самому)																 </a:t>
            </a:r>
            <a:r>
              <a:rPr lang="ru-RU" sz="2800" b="1" dirty="0" smtClean="0"/>
              <a:t>Задачи</a:t>
            </a:r>
            <a:r>
              <a:rPr lang="ru-RU" sz="2800" b="1" dirty="0"/>
              <a:t>																					</a:t>
            </a:r>
            <a:r>
              <a:rPr lang="ru-RU" sz="2800" dirty="0"/>
              <a:t>* учить детей излагать свои мысли точно, кратко, без искажений смысла;				</a:t>
            </a:r>
            <a:r>
              <a:rPr lang="ru-RU" sz="2800" dirty="0" smtClean="0"/>
              <a:t>		* </a:t>
            </a:r>
            <a:r>
              <a:rPr lang="ru-RU" sz="2800" dirty="0"/>
              <a:t>развивать умение оценивать других с позиции доброжелательности, учитывать личностные особенности слушателя;				</a:t>
            </a:r>
            <a:r>
              <a:rPr lang="ru-RU" sz="2800" dirty="0" smtClean="0"/>
              <a:t>             	* </a:t>
            </a:r>
            <a:r>
              <a:rPr lang="ru-RU" sz="2800" dirty="0"/>
              <a:t>научить детей устанавливать «обратную связь» при взаимодействии друг с другом, а также с другими людьми.	</a:t>
            </a:r>
          </a:p>
          <a:p>
            <a:r>
              <a:rPr lang="ru-RU" sz="2800" dirty="0"/>
              <a:t> 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Четвёртый блок состоит из следующих дидактических игр: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/>
              <a:t>«Давайте познакомимся!» № </a:t>
            </a:r>
            <a:r>
              <a:rPr lang="ru-RU" sz="2400" b="1" dirty="0" smtClean="0"/>
              <a:t>40	 		 «</a:t>
            </a:r>
            <a:r>
              <a:rPr lang="ru-RU" sz="2400" b="1" dirty="0"/>
              <a:t>Пальцы — звери добрые, </a:t>
            </a:r>
            <a:r>
              <a:rPr lang="ru-RU" sz="2400" b="1" dirty="0" smtClean="0"/>
              <a:t>пальцы </a:t>
            </a:r>
            <a:r>
              <a:rPr lang="ru-RU" sz="2400" b="1" dirty="0"/>
              <a:t>— звери злые» № 41</a:t>
            </a:r>
            <a:endParaRPr lang="ru-RU" sz="2400" dirty="0"/>
          </a:p>
          <a:p>
            <a:r>
              <a:rPr lang="ru-RU" sz="2400" b="1" dirty="0" smtClean="0"/>
              <a:t>«Интервью</a:t>
            </a:r>
            <a:r>
              <a:rPr lang="ru-RU" sz="2400" b="1" dirty="0"/>
              <a:t>» № 42</a:t>
            </a:r>
            <a:endParaRPr lang="ru-RU" sz="2400" dirty="0"/>
          </a:p>
          <a:p>
            <a:r>
              <a:rPr lang="ru-RU" sz="2400" b="1" dirty="0" smtClean="0"/>
              <a:t>«Давай </a:t>
            </a:r>
            <a:r>
              <a:rPr lang="ru-RU" sz="2400" b="1" dirty="0"/>
              <a:t>поговорим» № 43</a:t>
            </a:r>
            <a:endParaRPr lang="ru-RU" sz="2400" dirty="0"/>
          </a:p>
          <a:p>
            <a:r>
              <a:rPr lang="ru-RU" sz="2400" b="1" dirty="0" smtClean="0"/>
              <a:t>«Клубочек</a:t>
            </a:r>
            <a:r>
              <a:rPr lang="ru-RU" sz="2400" b="1" dirty="0"/>
              <a:t>» № 44</a:t>
            </a:r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Дидактическая игра «Давайте познакомимся!» № 40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/>
              <a:t>Цель:</a:t>
            </a:r>
            <a:r>
              <a:rPr lang="ru-RU" sz="2400" dirty="0"/>
              <a:t> закреплять умение детей знакомиться, называть свое имя, употреблять в своей речи вежливые слова, находить общий язык со сверстниками </a:t>
            </a:r>
          </a:p>
        </p:txBody>
      </p:sp>
      <p:pic>
        <p:nvPicPr>
          <p:cNvPr id="16386" name="Picture 2" descr="D:\документы\Desktop\мамина работа\100_37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9" y="1600200"/>
            <a:ext cx="7000923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Спасибо за внимание !</a:t>
            </a:r>
            <a:endParaRPr lang="ru-RU" sz="3200" b="1" dirty="0"/>
          </a:p>
        </p:txBody>
      </p:sp>
      <p:pic>
        <p:nvPicPr>
          <p:cNvPr id="1026" name="Picture 2" descr="D:\документы\Desktop\мамина работа\100_3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6858048" cy="46347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511288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Коммуникативная компетентность дошкольника включает распознавание эмоциональных переживаний и состояний окружающих, умение выражать собственные эмоции вербальными и невербальными способами, умение решать конфликтные ситуации и преодоление конфликтов в общении друг с другом.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57364"/>
            <a:ext cx="7429553" cy="457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																																																																																																																								</a:t>
            </a:r>
            <a:r>
              <a:rPr lang="ru-RU" sz="2700" dirty="0" smtClean="0"/>
              <a:t>Любая игра многофункциональна, она реализует разные цели, но в предложенной картотеке игр есть общая </a:t>
            </a:r>
            <a:r>
              <a:rPr lang="ru-RU" sz="2700" b="1" dirty="0" smtClean="0"/>
              <a:t>цель – развитие коммуникативных навыков у дошкольников.						 </a:t>
            </a:r>
            <a:r>
              <a:rPr lang="ru-RU" sz="2700" b="1" dirty="0"/>
              <a:t>Картотека состоит из четырёх блоков:					</a:t>
            </a:r>
            <a:r>
              <a:rPr lang="ru-RU" sz="2700" b="1" dirty="0" smtClean="0"/>
              <a:t>						           1</a:t>
            </a:r>
            <a:r>
              <a:rPr lang="ru-RU" sz="2700" b="1" dirty="0"/>
              <a:t>. Игры на развитие умения сотрудничать;		</a:t>
            </a:r>
            <a:r>
              <a:rPr lang="ru-RU" sz="2700" b="1" dirty="0" smtClean="0"/>
              <a:t>                 						                                   2</a:t>
            </a:r>
            <a:r>
              <a:rPr lang="ru-RU" sz="2700" b="1" dirty="0"/>
              <a:t>. Игры на развитие умения активно слушать;									 </a:t>
            </a:r>
            <a:r>
              <a:rPr lang="ru-RU" sz="2700" b="1" dirty="0" smtClean="0"/>
              <a:t>                                       3</a:t>
            </a:r>
            <a:r>
              <a:rPr lang="ru-RU" sz="2700" b="1" dirty="0"/>
              <a:t>. Игры на развитие умения перерабатывать информацию;								</a:t>
            </a:r>
            <a:r>
              <a:rPr lang="ru-RU" sz="2700" b="1" dirty="0" smtClean="0"/>
              <a:t>         4</a:t>
            </a:r>
            <a:r>
              <a:rPr lang="ru-RU" sz="2700" b="1" dirty="0"/>
              <a:t>. Игры на развитие умения конструировать «текст для другого» (умение говорить самому).	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 smtClean="0"/>
              <a:t>	</a:t>
            </a:r>
            <a:endParaRPr lang="ru-RU" sz="27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25000" lnSpcReduction="20000"/>
          </a:bodyPr>
          <a:lstStyle/>
          <a:p>
            <a:pPr lvl="8">
              <a:buNone/>
            </a:pPr>
            <a:r>
              <a:rPr lang="ru-RU" sz="8000" dirty="0" smtClean="0"/>
              <a:t>Игра позволяет выявить задатки ребёнка и превратить их в способности, развивает умения и навыки, стимулирует развитие дошкольника в целом.                   </a:t>
            </a:r>
            <a:r>
              <a:rPr lang="ru-RU" sz="7400" b="1" dirty="0"/>
              <a:t>	</a:t>
            </a:r>
            <a:r>
              <a:rPr lang="ru-RU" sz="7400" b="1" dirty="0" smtClean="0"/>
              <a:t>1.Блок    Игры на развитие умения сотрудничать </a:t>
            </a:r>
            <a:r>
              <a:rPr lang="ru-RU" sz="7400" b="1" dirty="0"/>
              <a:t>				</a:t>
            </a:r>
            <a:r>
              <a:rPr lang="ru-RU" sz="7400" b="1" dirty="0" smtClean="0"/>
              <a:t>Задачи</a:t>
            </a:r>
            <a:r>
              <a:rPr lang="ru-RU" sz="7400" b="1" dirty="0"/>
              <a:t>						 </a:t>
            </a:r>
            <a:r>
              <a:rPr lang="ru-RU" sz="7400" b="1" dirty="0" smtClean="0"/>
              <a:t>           </a:t>
            </a:r>
            <a:r>
              <a:rPr lang="ru-RU" sz="7400" dirty="0" smtClean="0"/>
              <a:t>* </a:t>
            </a:r>
            <a:r>
              <a:rPr lang="ru-RU" sz="7400" dirty="0"/>
              <a:t>учить слышать, понимать и соблюдать правила игры;									</a:t>
            </a:r>
            <a:r>
              <a:rPr lang="ru-RU" sz="7400" dirty="0" smtClean="0"/>
              <a:t>                                               * </a:t>
            </a:r>
            <a:r>
              <a:rPr lang="ru-RU" sz="7400" dirty="0"/>
              <a:t>развивать контроль за движениями и умение работать по инструкции;					</a:t>
            </a:r>
            <a:r>
              <a:rPr lang="ru-RU" sz="7400" dirty="0" smtClean="0"/>
              <a:t>								             * </a:t>
            </a:r>
            <a:r>
              <a:rPr lang="ru-RU" sz="7400" dirty="0"/>
              <a:t>воспитывать доверительное отношение друг к другу;						 </a:t>
            </a:r>
            <a:r>
              <a:rPr lang="ru-RU" sz="7400" dirty="0" smtClean="0"/>
              <a:t>            * </a:t>
            </a:r>
            <a:r>
              <a:rPr lang="ru-RU" sz="7400" dirty="0"/>
              <a:t>развивать чувство ответственности за другого человека.														</a:t>
            </a:r>
          </a:p>
          <a:p>
            <a:r>
              <a:rPr lang="ru-RU" sz="6700" dirty="0"/>
              <a:t> </a:t>
            </a:r>
          </a:p>
          <a:p>
            <a:r>
              <a:rPr lang="ru-RU" sz="6700" dirty="0"/>
              <a:t> </a:t>
            </a:r>
            <a:r>
              <a:rPr lang="ru-RU" sz="1800" b="1" dirty="0" smtClean="0"/>
              <a:t>«</a:t>
            </a:r>
            <a:endParaRPr lang="ru-RU" sz="8000" dirty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/>
              <a:t>Первый блок состоит из следующих дидактических игр: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«Ладонь </a:t>
            </a:r>
            <a:r>
              <a:rPr lang="ru-RU" sz="2000" b="1" dirty="0"/>
              <a:t>в ладонь» № 1</a:t>
            </a:r>
            <a:r>
              <a:rPr lang="ru-RU" sz="2000" dirty="0"/>
              <a:t>	</a:t>
            </a:r>
            <a:r>
              <a:rPr lang="ru-RU" sz="2000" dirty="0" smtClean="0"/>
              <a:t>	</a:t>
            </a:r>
            <a:r>
              <a:rPr lang="ru-RU" sz="2000" b="1" dirty="0" smtClean="0"/>
              <a:t>«Пошёл козёл по лесу» № 11 «Газета</a:t>
            </a:r>
            <a:r>
              <a:rPr lang="ru-RU" sz="2000" b="1" dirty="0"/>
              <a:t>» № 2 </a:t>
            </a:r>
            <a:r>
              <a:rPr lang="ru-RU" sz="2000" b="1" dirty="0" smtClean="0"/>
              <a:t>			«Слон» № 12		           «Зеркала</a:t>
            </a:r>
            <a:r>
              <a:rPr lang="ru-RU" sz="2000" b="1" dirty="0"/>
              <a:t>» № </a:t>
            </a:r>
            <a:r>
              <a:rPr lang="ru-RU" sz="2000" b="1" dirty="0" smtClean="0"/>
              <a:t>3			«Мячик» № 13	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 «Поварята</a:t>
            </a:r>
            <a:r>
              <a:rPr lang="ru-RU" sz="2000" b="1" dirty="0"/>
              <a:t>» </a:t>
            </a:r>
            <a:r>
              <a:rPr lang="ru-RU" sz="2000" b="1" dirty="0" smtClean="0"/>
              <a:t>№ 4                                          « Паучок и мушки» № 14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 «Дотронься</a:t>
            </a:r>
            <a:r>
              <a:rPr lang="ru-RU" sz="2000" b="1" dirty="0"/>
              <a:t>...» № </a:t>
            </a:r>
            <a:r>
              <a:rPr lang="ru-RU" sz="2000" b="1" dirty="0" smtClean="0"/>
              <a:t>5		«Пошёл гулять наш милый гном» № 15</a:t>
            </a:r>
            <a:endParaRPr lang="ru-RU" sz="2000" dirty="0"/>
          </a:p>
          <a:p>
            <a:r>
              <a:rPr lang="ru-RU" sz="2000" b="1" dirty="0"/>
              <a:t>«Скучно, скучно так сидеть» № </a:t>
            </a:r>
            <a:r>
              <a:rPr lang="ru-RU" sz="2000" b="1" dirty="0" smtClean="0"/>
              <a:t>6	«Иголка и нитка» № 16 «Волшебные </a:t>
            </a:r>
            <a:r>
              <a:rPr lang="ru-RU" sz="2000" b="1" dirty="0"/>
              <a:t>водоросли» № </a:t>
            </a:r>
            <a:r>
              <a:rPr lang="ru-RU" sz="2000" b="1" dirty="0" smtClean="0"/>
              <a:t>7  	«Путаница» № 17</a:t>
            </a:r>
            <a:r>
              <a:rPr lang="ru-RU" sz="2000" b="1" dirty="0"/>
              <a:t> </a:t>
            </a:r>
            <a:r>
              <a:rPr lang="ru-RU" sz="2000" b="1" dirty="0" smtClean="0"/>
              <a:t>        «Подарок </a:t>
            </a:r>
            <a:r>
              <a:rPr lang="ru-RU" sz="2000" b="1" dirty="0"/>
              <a:t>на всех» № </a:t>
            </a:r>
            <a:r>
              <a:rPr lang="ru-RU" sz="2000" b="1" dirty="0" smtClean="0"/>
              <a:t>8                             « Хвост дракона» № 18</a:t>
            </a:r>
            <a:endParaRPr lang="ru-RU" sz="2000" dirty="0"/>
          </a:p>
          <a:p>
            <a:r>
              <a:rPr lang="ru-RU" sz="2000" b="1" dirty="0"/>
              <a:t>«Серебряный колокольчик» № </a:t>
            </a:r>
            <a:r>
              <a:rPr lang="ru-RU" sz="2000" b="1" dirty="0" smtClean="0"/>
              <a:t>9	«Рыбаки и рыбки» № 19</a:t>
            </a:r>
            <a:r>
              <a:rPr lang="ru-RU" sz="2000" b="1" dirty="0"/>
              <a:t> </a:t>
            </a:r>
            <a:r>
              <a:rPr lang="ru-RU" sz="2000" b="1" dirty="0" smtClean="0"/>
              <a:t>«Весёлый </a:t>
            </a:r>
            <a:r>
              <a:rPr lang="ru-RU" sz="2000" b="1" dirty="0"/>
              <a:t>паровозик» № </a:t>
            </a:r>
            <a:r>
              <a:rPr lang="ru-RU" sz="2000" b="1" dirty="0" smtClean="0"/>
              <a:t>10		«Машка» № 20		</a:t>
            </a:r>
            <a:r>
              <a:rPr lang="ru-RU" sz="2000" b="1" dirty="0"/>
              <a:t> </a:t>
            </a:r>
            <a:r>
              <a:rPr lang="ru-RU" sz="2000" b="1" dirty="0" smtClean="0"/>
              <a:t>           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										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														     Дидактическая </a:t>
            </a:r>
            <a:r>
              <a:rPr lang="ru-RU" sz="2800" b="1" dirty="0"/>
              <a:t>игра </a:t>
            </a:r>
            <a:r>
              <a:rPr lang="ru-RU" sz="2800" b="1" dirty="0" smtClean="0"/>
              <a:t>«Ладонь </a:t>
            </a:r>
            <a:r>
              <a:rPr lang="ru-RU" sz="2800" b="1" dirty="0"/>
              <a:t>в ладонь» №   </a:t>
            </a:r>
            <a:r>
              <a:rPr lang="ru-RU" sz="2800" b="1" dirty="0" smtClean="0"/>
              <a:t>1	</a:t>
            </a:r>
            <a:r>
              <a:rPr lang="ru-RU" sz="2800" dirty="0" smtClean="0"/>
              <a:t> </a:t>
            </a:r>
            <a:r>
              <a:rPr lang="ru-RU" sz="2400" b="1" dirty="0"/>
              <a:t>Цель</a:t>
            </a:r>
            <a:r>
              <a:rPr lang="ru-RU" sz="2400" dirty="0"/>
              <a:t>: развитие коммуникативных навыков, получение опыта взаимодействия в парах, преодоление боязни тактильного контакта. </a:t>
            </a:r>
          </a:p>
        </p:txBody>
      </p:sp>
      <p:pic>
        <p:nvPicPr>
          <p:cNvPr id="1026" name="Picture 2" descr="D:\документы\Desktop\мамина работа\100_3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00240"/>
            <a:ext cx="7215238" cy="42148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25000" lnSpcReduction="20000"/>
          </a:bodyPr>
          <a:lstStyle/>
          <a:p>
            <a:r>
              <a:rPr lang="ru-RU" sz="8600" b="1" dirty="0" smtClean="0"/>
              <a:t>2 .Блок	 Игры </a:t>
            </a:r>
            <a:r>
              <a:rPr lang="ru-RU" sz="8600" b="1" dirty="0"/>
              <a:t>на развитие умения активно </a:t>
            </a:r>
            <a:r>
              <a:rPr lang="ru-RU" sz="8600" b="1" dirty="0" smtClean="0"/>
              <a:t>					слушать.</a:t>
            </a:r>
            <a:r>
              <a:rPr lang="ru-RU" sz="8600" b="1" dirty="0"/>
              <a:t>	</a:t>
            </a:r>
            <a:r>
              <a:rPr lang="ru-RU" sz="5100" b="1" dirty="0"/>
              <a:t>																		</a:t>
            </a:r>
            <a:r>
              <a:rPr lang="ru-RU" sz="5100" b="1" dirty="0" smtClean="0"/>
              <a:t>				</a:t>
            </a:r>
            <a:r>
              <a:rPr lang="ru-RU" sz="7400" b="1" dirty="0" smtClean="0"/>
              <a:t>Задачи</a:t>
            </a:r>
            <a:r>
              <a:rPr lang="ru-RU" sz="7400" b="1" dirty="0"/>
              <a:t>																					</a:t>
            </a:r>
            <a:r>
              <a:rPr lang="ru-RU" sz="7400" b="1" dirty="0" smtClean="0"/>
              <a:t> 	* </a:t>
            </a:r>
            <a:r>
              <a:rPr lang="ru-RU" sz="7400" b="1" dirty="0"/>
              <a:t>развивать вербальную и невербальную коммуникацию;									</a:t>
            </a:r>
            <a:r>
              <a:rPr lang="ru-RU" sz="7400" b="1" dirty="0" smtClean="0"/>
              <a:t>	* </a:t>
            </a:r>
            <a:r>
              <a:rPr lang="ru-RU" sz="7400" b="1" dirty="0"/>
              <a:t>учить определять эмоциональное состояние и отражать его с помощью выразительных движений и речи;								</a:t>
            </a:r>
            <a:r>
              <a:rPr lang="ru-RU" sz="7400" b="1" dirty="0" smtClean="0"/>
              <a:t>		 	 	* </a:t>
            </a:r>
            <a:r>
              <a:rPr lang="ru-RU" sz="7400" b="1" dirty="0"/>
              <a:t>развивать слуховое восприятие и память;		</a:t>
            </a:r>
            <a:r>
              <a:rPr lang="ru-RU" sz="7400" b="1" dirty="0" smtClean="0"/>
              <a:t>	  	* </a:t>
            </a:r>
            <a:r>
              <a:rPr lang="ru-RU" sz="7400" b="1" dirty="0"/>
              <a:t>учить задавать открытые и закрытые вопросы и отвечать на них;							</a:t>
            </a:r>
            <a:r>
              <a:rPr lang="ru-RU" sz="7400" b="1" dirty="0" smtClean="0"/>
              <a:t>		  * </a:t>
            </a:r>
            <a:r>
              <a:rPr lang="ru-RU" sz="7400" b="1" dirty="0"/>
              <a:t>учить перефразировать сказанное, уловив его главный смысл</a:t>
            </a:r>
            <a:r>
              <a:rPr lang="ru-RU" sz="7400" b="1" dirty="0" smtClean="0"/>
              <a:t>; </a:t>
            </a:r>
            <a:r>
              <a:rPr lang="ru-RU" sz="7400" b="1" dirty="0"/>
              <a:t>						</a:t>
            </a:r>
            <a:r>
              <a:rPr lang="ru-RU" sz="7400" b="1" dirty="0" smtClean="0"/>
              <a:t>		 	* </a:t>
            </a:r>
            <a:r>
              <a:rPr lang="ru-RU" sz="7400" b="1" dirty="0"/>
              <a:t>учить понимать смысл сообщений, выделять основную идею высказывания, подводить итог мысли собеседника;			</a:t>
            </a:r>
            <a:r>
              <a:rPr lang="ru-RU" sz="7400" b="1" dirty="0" smtClean="0"/>
              <a:t>								* </a:t>
            </a:r>
            <a:r>
              <a:rPr lang="ru-RU" sz="7400" b="1" dirty="0"/>
              <a:t>учить использовать приём активного слушания: дальнейшее развитие мыслей собеседника.	</a:t>
            </a:r>
          </a:p>
          <a:p>
            <a:r>
              <a:rPr lang="ru-RU" sz="7400" b="1" dirty="0"/>
              <a:t> </a:t>
            </a:r>
          </a:p>
          <a:p>
            <a:endParaRPr lang="ru-RU" sz="7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Второй блок состоит из следующих дидактических игр: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«Ау</a:t>
            </a:r>
            <a:r>
              <a:rPr lang="ru-RU" sz="2400" b="1" dirty="0"/>
              <a:t>!» №21</a:t>
            </a:r>
            <a:endParaRPr lang="ru-RU" sz="2400" dirty="0"/>
          </a:p>
          <a:p>
            <a:r>
              <a:rPr lang="ru-RU" sz="2400" b="1" dirty="0"/>
              <a:t>«Коза рогатая» № 22</a:t>
            </a:r>
            <a:r>
              <a:rPr lang="ru-RU" sz="2400" dirty="0"/>
              <a:t>					</a:t>
            </a:r>
            <a:r>
              <a:rPr lang="ru-RU" sz="2400" b="1" dirty="0" smtClean="0"/>
              <a:t> </a:t>
            </a:r>
            <a:r>
              <a:rPr lang="ru-RU" sz="2400" b="1" dirty="0"/>
              <a:t>«Если «да» — похлопай, если «нет» — потопай» № 23</a:t>
            </a:r>
            <a:endParaRPr lang="ru-RU" sz="2400" dirty="0"/>
          </a:p>
          <a:p>
            <a:r>
              <a:rPr lang="ru-RU" sz="2400" b="1" dirty="0"/>
              <a:t>«Мы на карусели сели» № 24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</a:t>
            </a:r>
            <a:r>
              <a:rPr lang="ru-RU" sz="2400" dirty="0"/>
              <a:t>«</a:t>
            </a:r>
            <a:r>
              <a:rPr lang="ru-RU" sz="2400" b="1" dirty="0"/>
              <a:t>Звёздочки» № 25</a:t>
            </a:r>
            <a:endParaRPr lang="ru-RU" sz="2400" dirty="0"/>
          </a:p>
          <a:p>
            <a:r>
              <a:rPr lang="ru-RU" sz="2400" b="1" dirty="0" smtClean="0"/>
              <a:t>«</a:t>
            </a:r>
            <a:r>
              <a:rPr lang="ru-RU" sz="2400" b="1" dirty="0"/>
              <a:t>Угадай, чей голосок» № 26 </a:t>
            </a:r>
            <a:endParaRPr lang="ru-RU" sz="2400" dirty="0"/>
          </a:p>
          <a:p>
            <a:r>
              <a:rPr lang="ru-RU" sz="2400" b="1" dirty="0"/>
              <a:t>«Зимой во дворе» № 27</a:t>
            </a:r>
            <a:endParaRPr lang="ru-RU" sz="2400" dirty="0"/>
          </a:p>
          <a:p>
            <a:r>
              <a:rPr lang="ru-RU" sz="2400" b="1" dirty="0" smtClean="0"/>
              <a:t> </a:t>
            </a:r>
            <a:r>
              <a:rPr lang="ru-RU" sz="2400" b="1" dirty="0"/>
              <a:t>«Ромашки на лугу» № 28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</a:t>
            </a:r>
            <a:r>
              <a:rPr lang="ru-RU" sz="2400" b="1" dirty="0" smtClean="0"/>
              <a:t>«</a:t>
            </a:r>
            <a:r>
              <a:rPr lang="ru-RU" sz="2400" b="1" dirty="0"/>
              <a:t>Звёзды» № 29 </a:t>
            </a:r>
            <a:r>
              <a:rPr lang="ru-RU" sz="2400" dirty="0"/>
              <a:t>				</a:t>
            </a:r>
            <a:r>
              <a:rPr lang="ru-RU" sz="2400" dirty="0" smtClean="0"/>
              <a:t>		         </a:t>
            </a:r>
            <a:r>
              <a:rPr lang="ru-RU" sz="2400" b="1" dirty="0" smtClean="0"/>
              <a:t> « Птицы </a:t>
            </a:r>
            <a:r>
              <a:rPr lang="ru-RU" sz="2400" b="1" dirty="0"/>
              <a:t>и автомобиль» №  </a:t>
            </a:r>
            <a:r>
              <a:rPr lang="ru-RU" sz="2400" b="1" dirty="0" smtClean="0"/>
              <a:t>30          «</a:t>
            </a:r>
            <a:r>
              <a:rPr lang="ru-RU" sz="2400" b="1" dirty="0"/>
              <a:t>Вороны» № 31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Третий блок состоит из следующих дидактических игр: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/>
              <a:t>    </a:t>
            </a:r>
            <a:r>
              <a:rPr lang="ru-RU" sz="2400" b="1" dirty="0" smtClean="0"/>
              <a:t>«</a:t>
            </a:r>
            <a:r>
              <a:rPr lang="ru-RU" sz="2400" b="1" dirty="0"/>
              <a:t>Давай дружить» № 32</a:t>
            </a:r>
            <a:endParaRPr lang="ru-RU" sz="2400" dirty="0"/>
          </a:p>
          <a:p>
            <a:pPr>
              <a:buNone/>
            </a:pPr>
            <a:r>
              <a:rPr lang="ru-RU" sz="2400" b="1" dirty="0" smtClean="0"/>
              <a:t>    «</a:t>
            </a:r>
            <a:r>
              <a:rPr lang="ru-RU" sz="2400" b="1" dirty="0"/>
              <a:t>Яблочко настроения» № 33</a:t>
            </a:r>
            <a:endParaRPr lang="ru-RU" sz="2400" dirty="0"/>
          </a:p>
          <a:p>
            <a:pPr>
              <a:buNone/>
            </a:pPr>
            <a:r>
              <a:rPr lang="ru-RU" sz="2400" b="1" dirty="0" smtClean="0"/>
              <a:t>    «</a:t>
            </a:r>
            <a:r>
              <a:rPr lang="ru-RU" sz="2400" b="1" dirty="0"/>
              <a:t>Прыгали мышки» № </a:t>
            </a:r>
            <a:r>
              <a:rPr lang="ru-RU" sz="2400" b="1" dirty="0" smtClean="0"/>
              <a:t>34		          			 «</a:t>
            </a:r>
            <a:r>
              <a:rPr lang="ru-RU" sz="2400" b="1" dirty="0"/>
              <a:t>Вежливые слова» № 35</a:t>
            </a:r>
            <a:endParaRPr lang="ru-RU" sz="2400" dirty="0"/>
          </a:p>
          <a:p>
            <a:pPr>
              <a:buNone/>
            </a:pPr>
            <a:r>
              <a:rPr lang="ru-RU" sz="2400" b="1" dirty="0" smtClean="0"/>
              <a:t>     «</a:t>
            </a:r>
            <a:r>
              <a:rPr lang="ru-RU" sz="2400" b="1" dirty="0"/>
              <a:t>Молчок» № </a:t>
            </a:r>
            <a:r>
              <a:rPr lang="ru-RU" sz="2400" b="1" dirty="0" smtClean="0"/>
              <a:t>36 			</a:t>
            </a:r>
            <a:r>
              <a:rPr lang="ru-RU" sz="2400" b="1" dirty="0"/>
              <a:t> </a:t>
            </a:r>
            <a:r>
              <a:rPr lang="ru-RU" sz="2400" b="1" dirty="0" smtClean="0"/>
              <a:t>     			 «</a:t>
            </a:r>
            <a:r>
              <a:rPr lang="ru-RU" sz="2400" b="1" dirty="0"/>
              <a:t>Волшебный букет цветов» № 37</a:t>
            </a:r>
            <a:endParaRPr lang="ru-RU" sz="2400" dirty="0"/>
          </a:p>
          <a:p>
            <a:pPr>
              <a:buNone/>
            </a:pPr>
            <a:r>
              <a:rPr lang="ru-RU" sz="2400" b="1" dirty="0" smtClean="0"/>
              <a:t>     «</a:t>
            </a:r>
            <a:r>
              <a:rPr lang="ru-RU" sz="2400" b="1" dirty="0" err="1"/>
              <a:t>Обзывалки</a:t>
            </a:r>
            <a:r>
              <a:rPr lang="ru-RU" sz="2400" b="1" dirty="0"/>
              <a:t>» № 38</a:t>
            </a:r>
            <a:endParaRPr lang="ru-RU" sz="2400" dirty="0"/>
          </a:p>
          <a:p>
            <a:pPr>
              <a:buNone/>
            </a:pPr>
            <a:r>
              <a:rPr lang="ru-RU" sz="2400" b="1" dirty="0" smtClean="0"/>
              <a:t>     «</a:t>
            </a:r>
            <a:r>
              <a:rPr lang="ru-RU" sz="2400" b="1" dirty="0"/>
              <a:t>Чьё платье лучше?» № 39</a:t>
            </a:r>
            <a:r>
              <a:rPr lang="ru-RU" sz="2800" b="1" dirty="0"/>
              <a:t>	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167</Words>
  <Application>Microsoft Office PowerPoint</Application>
  <PresentationFormat>Экран (4:3)</PresentationFormat>
  <Paragraphs>37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Коммуникативная компетентность дошкольника включает распознавание эмоциональных переживаний и состояний окружающих, умение выражать собственные эмоции вербальными и невербальными способами, умение решать конфликтные ситуации и преодоление конфликтов в общении друг с другом.</vt:lpstr>
      <vt:lpstr>                                                                                                                        Любая игра многофункциональна, она реализует разные цели, но в предложенной картотеке игр есть общая цель – развитие коммуникативных навыков у дошкольников.       Картотека состоит из четырёх блоков:                      1. Игры на развитие умения сотрудничать;                                                            2. Игры на развитие умения активно слушать;                                                 3. Игры на развитие умения перерабатывать информацию;                 4. Игры на развитие умения конструировать «текст для другого» (умение говорить самому).   </vt:lpstr>
      <vt:lpstr>Слайд 4</vt:lpstr>
      <vt:lpstr> Первый блок состоит из следующих дидактических игр:</vt:lpstr>
      <vt:lpstr>                   Дидактическая игра «Ладонь в ладонь» №   1  Цель: развитие коммуникативных навыков, получение опыта взаимодействия в парах, преодоление боязни тактильного контакта. </vt:lpstr>
      <vt:lpstr>Слайд 7</vt:lpstr>
      <vt:lpstr>Второй блок состоит из следующих дидактических игр:</vt:lpstr>
      <vt:lpstr>Третий блок состоит из следующих дидактических игр:</vt:lpstr>
      <vt:lpstr>Слайд 10</vt:lpstr>
      <vt:lpstr>Четвёртый блок состоит из следующих дидактических игр:</vt:lpstr>
      <vt:lpstr>Дидактическая игра «Давайте познакомимся!» № 40 Цель: закреплять умение детей знакомиться, называть свое имя, употреблять в своей речи вежливые слова, находить общий язык со сверстниками 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73</cp:revision>
  <dcterms:created xsi:type="dcterms:W3CDTF">2015-11-11T13:45:53Z</dcterms:created>
  <dcterms:modified xsi:type="dcterms:W3CDTF">2015-12-30T20:51:02Z</dcterms:modified>
</cp:coreProperties>
</file>