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59" r:id="rId3"/>
    <p:sldId id="258" r:id="rId4"/>
    <p:sldId id="261" r:id="rId5"/>
    <p:sldId id="278" r:id="rId6"/>
    <p:sldId id="284" r:id="rId7"/>
    <p:sldId id="286" r:id="rId8"/>
    <p:sldId id="264" r:id="rId9"/>
    <p:sldId id="263" r:id="rId10"/>
    <p:sldId id="266" r:id="rId11"/>
    <p:sldId id="279" r:id="rId12"/>
    <p:sldId id="282" r:id="rId13"/>
    <p:sldId id="269" r:id="rId14"/>
    <p:sldId id="271" r:id="rId15"/>
    <p:sldId id="287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693DC-04A7-4FF5-945F-B9601622B459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B9F12-F24F-4929-9240-89CBBED79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62DD2-2BC2-4BBD-94DD-B413A5AFD85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9774-C91A-438B-A4EA-34FE9FE81FF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2BC2-BE2D-4DB3-9CD3-E0D5E53C6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9774-C91A-438B-A4EA-34FE9FE81FF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2BC2-BE2D-4DB3-9CD3-E0D5E53C6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9774-C91A-438B-A4EA-34FE9FE81FF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2BC2-BE2D-4DB3-9CD3-E0D5E53C6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9774-C91A-438B-A4EA-34FE9FE81FF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2BC2-BE2D-4DB3-9CD3-E0D5E53C6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9774-C91A-438B-A4EA-34FE9FE81FF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2BC2-BE2D-4DB3-9CD3-E0D5E53C6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9774-C91A-438B-A4EA-34FE9FE81FF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2BC2-BE2D-4DB3-9CD3-E0D5E53C6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9774-C91A-438B-A4EA-34FE9FE81FF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2BC2-BE2D-4DB3-9CD3-E0D5E53C6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9774-C91A-438B-A4EA-34FE9FE81FF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2BC2-BE2D-4DB3-9CD3-E0D5E53C6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9774-C91A-438B-A4EA-34FE9FE81FF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2BC2-BE2D-4DB3-9CD3-E0D5E53C6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9774-C91A-438B-A4EA-34FE9FE81FF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2BC2-BE2D-4DB3-9CD3-E0D5E53C6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9774-C91A-438B-A4EA-34FE9FE81FF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2BC2-BE2D-4DB3-9CD3-E0D5E53C6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9774-C91A-438B-A4EA-34FE9FE81FFB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B2BC2-BE2D-4DB3-9CD3-E0D5E53C6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0.wmf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1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Урок математики во 2 классе 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«</a:t>
            </a:r>
            <a:r>
              <a:rPr lang="ru-RU" sz="5300" b="1" dirty="0" smtClean="0">
                <a:latin typeface="Monotype Corsiva" pitchFamily="66" charset="0"/>
              </a:rPr>
              <a:t>Трехзначные числа. Закрепление»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УМК «Гармония»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00800" cy="2063080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endParaRPr lang="ru-RU" sz="2400" dirty="0">
              <a:solidFill>
                <a:schemeClr val="tx1"/>
              </a:solidFill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 МКОУ «СОШ №5 г.Ершова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Саратовской области»»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 Болотина А.С.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4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25266" flipH="1">
            <a:off x="743458" y="3638738"/>
            <a:ext cx="2672282" cy="257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4"/>
          <p:cNvSpPr>
            <a:spLocks noChangeArrowheads="1"/>
          </p:cNvSpPr>
          <p:nvPr/>
        </p:nvSpPr>
        <p:spPr bwMode="auto">
          <a:xfrm>
            <a:off x="6372225" y="188913"/>
            <a:ext cx="2447925" cy="1081087"/>
          </a:xfrm>
          <a:prstGeom prst="cloudCallout">
            <a:avLst>
              <a:gd name="adj1" fmla="val 18157"/>
              <a:gd name="adj2" fmla="val 28412"/>
            </a:avLst>
          </a:prstGeom>
          <a:solidFill>
            <a:schemeClr val="bg1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3315" name="AutoShape 13"/>
          <p:cNvSpPr>
            <a:spLocks noChangeArrowheads="1"/>
          </p:cNvSpPr>
          <p:nvPr/>
        </p:nvSpPr>
        <p:spPr bwMode="auto">
          <a:xfrm>
            <a:off x="3924300" y="1268413"/>
            <a:ext cx="1873250" cy="936625"/>
          </a:xfrm>
          <a:prstGeom prst="cloudCallout">
            <a:avLst>
              <a:gd name="adj1" fmla="val 25509"/>
              <a:gd name="adj2" fmla="val 34574"/>
            </a:avLst>
          </a:prstGeom>
          <a:solidFill>
            <a:schemeClr val="bg1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3316" name="AutoShape 12"/>
          <p:cNvSpPr>
            <a:spLocks noChangeArrowheads="1"/>
          </p:cNvSpPr>
          <p:nvPr/>
        </p:nvSpPr>
        <p:spPr bwMode="auto">
          <a:xfrm>
            <a:off x="539750" y="476250"/>
            <a:ext cx="2447925" cy="1081088"/>
          </a:xfrm>
          <a:prstGeom prst="cloudCallout">
            <a:avLst>
              <a:gd name="adj1" fmla="val 18157"/>
              <a:gd name="adj2" fmla="val 28412"/>
            </a:avLst>
          </a:prstGeom>
          <a:solidFill>
            <a:schemeClr val="bg1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pic>
        <p:nvPicPr>
          <p:cNvPr id="16404" name="Picture 20" descr="j03985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2636838"/>
            <a:ext cx="2016125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 descr="30c5bf45d70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t="60089"/>
          <a:stretch>
            <a:fillRect/>
          </a:stretch>
        </p:blipFill>
        <p:spPr bwMode="auto">
          <a:xfrm>
            <a:off x="0" y="5157788"/>
            <a:ext cx="914400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2137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0222" r="46965"/>
          <a:stretch>
            <a:fillRect/>
          </a:stretch>
        </p:blipFill>
        <p:spPr bwMode="auto">
          <a:xfrm>
            <a:off x="250825" y="4652963"/>
            <a:ext cx="1692275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5" descr="2137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965" t="30222"/>
          <a:stretch>
            <a:fillRect/>
          </a:stretch>
        </p:blipFill>
        <p:spPr bwMode="auto">
          <a:xfrm>
            <a:off x="3708400" y="4076700"/>
            <a:ext cx="17272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6" descr="2137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0222" r="46965"/>
          <a:stretch>
            <a:fillRect/>
          </a:stretch>
        </p:blipFill>
        <p:spPr bwMode="auto">
          <a:xfrm>
            <a:off x="3059113" y="3933825"/>
            <a:ext cx="1692275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5" name="Picture 21" descr="2137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965" t="30222"/>
          <a:stretch>
            <a:fillRect/>
          </a:stretch>
        </p:blipFill>
        <p:spPr bwMode="auto">
          <a:xfrm>
            <a:off x="5364163" y="4005263"/>
            <a:ext cx="1655762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2137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278" r="68335"/>
          <a:stretch>
            <a:fillRect/>
          </a:stretch>
        </p:blipFill>
        <p:spPr bwMode="auto">
          <a:xfrm>
            <a:off x="3419475" y="4149725"/>
            <a:ext cx="865188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1" descr="Bee06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275" y="4149725"/>
            <a:ext cx="64928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9" name="Picture 25" descr="Bee06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877243">
            <a:off x="3203575" y="2708275"/>
            <a:ext cx="6477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7" name="Picture 23" descr="87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5013325"/>
            <a:ext cx="6492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0" name="Picture 26" descr="Bee06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982442" flipH="1">
            <a:off x="5867400" y="2924175"/>
            <a:ext cx="6477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1" name="01 -296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1 - винни пух.wav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675688" y="6381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4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49 -0.00023 L 0.72656 -0.00023 L 0.72656 -0.41828 L 0.04149 -0.41828 L 0.04149 -0.00023 Z " pathEditMode="relative" rAng="0" ptsTypes="FFFFF">
                                      <p:cBhvr>
                                        <p:cTn id="8" dur="3000" spd="-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" y="-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4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3000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8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4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4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5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6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0.16927 0.07361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9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2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7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79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path" presetSubtype="0" repeatCount="3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C -0.02865 0.12708 0.02552 0.26157 0.12135 0.30046 C 0.21736 0.33958 0.31875 0.26875 0.34809 0.14097 C 0.37708 0.01458 0.32257 -0.12107 0.22708 -0.15995 C 0.13125 -0.19908 0.02916 -0.12708 1.94444E-6 1.11111E-6 Z " pathEditMode="relative" rAng="-4378185" ptsTypes="fffff">
                                      <p:cBhvr>
                                        <p:cTn id="81" dur="2000" spd="-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8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8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3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9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9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200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20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10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8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1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Учебник </a:t>
            </a:r>
            <a:r>
              <a:rPr lang="ru-RU" sz="6600" b="1" dirty="0" smtClean="0">
                <a:solidFill>
                  <a:srgbClr val="C00000"/>
                </a:solidFill>
              </a:rPr>
              <a:t>– с.42 №</a:t>
            </a:r>
            <a:r>
              <a:rPr lang="ru-RU" sz="6600" b="1" dirty="0" smtClean="0">
                <a:solidFill>
                  <a:srgbClr val="C00000"/>
                </a:solidFill>
              </a:rPr>
              <a:t>135</a:t>
            </a:r>
          </a:p>
          <a:p>
            <a:pPr algn="ctr">
              <a:buNone/>
            </a:pPr>
            <a:endParaRPr lang="ru-RU" sz="66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rgbClr val="7030A0"/>
                </a:solidFill>
              </a:rPr>
              <a:t>1 вариант – 1 столбик,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7030A0"/>
                </a:solidFill>
              </a:rPr>
              <a:t>2 вариант – 2 столбик.</a:t>
            </a:r>
            <a:endParaRPr lang="ru-RU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325" y="-891480"/>
            <a:ext cx="8777163" cy="761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600"/>
              </a:spcAft>
              <a:defRPr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вариант           2 вариант</a:t>
            </a:r>
          </a:p>
          <a:p>
            <a:pPr marL="342900" indent="-342900">
              <a:spcAft>
                <a:spcPts val="600"/>
              </a:spcAft>
              <a:defRPr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 384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374             791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790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508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518          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632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642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	998 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996	         800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799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	274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284 	         499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500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	472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428    	   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    236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249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Оцените друг друга: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«5»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правильно;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«4»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одна ошибка;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«3»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две ошибки;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«2»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три и более ошибки.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548680"/>
            <a:ext cx="280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100л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420888"/>
            <a:ext cx="2952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100лб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5157192"/>
            <a:ext cx="42351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100лица</a:t>
            </a:r>
            <a:endParaRPr lang="ru-RU" sz="8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87824" y="3861048"/>
            <a:ext cx="46265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мо100вая</a:t>
            </a:r>
            <a:endParaRPr lang="ru-RU" sz="8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2348880"/>
            <a:ext cx="35283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100рож</a:t>
            </a:r>
            <a:endParaRPr lang="ru-RU" sz="8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620688"/>
            <a:ext cx="4248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100рона</a:t>
            </a:r>
            <a:endParaRPr lang="ru-RU" sz="8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5" descr="j03433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11086"/>
            <a:ext cx="2664296" cy="2771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Домашнее задание:</a:t>
            </a:r>
            <a:endParaRPr lang="ru-RU" sz="6000" dirty="0">
              <a:solidFill>
                <a:srgbClr val="0070C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ru-RU" sz="4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ТПО – с.28.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(любые два задания)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05475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Я понял, что…</a:t>
            </a:r>
          </a:p>
          <a:p>
            <a:pPr>
              <a:buFontTx/>
              <a:buChar char="-"/>
            </a:pPr>
            <a:r>
              <a:rPr lang="ru-RU" sz="6600" dirty="0" smtClean="0">
                <a:latin typeface="Monotype Corsiva" pitchFamily="66" charset="0"/>
              </a:rPr>
              <a:t> </a:t>
            </a:r>
            <a:r>
              <a:rPr lang="ru-RU" sz="6600" dirty="0" smtClean="0">
                <a:solidFill>
                  <a:srgbClr val="0070C0"/>
                </a:solidFill>
                <a:latin typeface="Monotype Corsiva" pitchFamily="66" charset="0"/>
              </a:rPr>
              <a:t>Было интересно…</a:t>
            </a:r>
          </a:p>
          <a:p>
            <a:pPr>
              <a:buFontTx/>
              <a:buChar char="-"/>
            </a:pPr>
            <a:r>
              <a:rPr lang="ru-RU" sz="6600" dirty="0" smtClean="0">
                <a:solidFill>
                  <a:srgbClr val="00B050"/>
                </a:solidFill>
                <a:latin typeface="Monotype Corsiva" pitchFamily="66" charset="0"/>
              </a:rPr>
              <a:t>Мне захотелось…</a:t>
            </a:r>
          </a:p>
          <a:p>
            <a:pPr>
              <a:buFontTx/>
              <a:buChar char="-"/>
            </a:pPr>
            <a:r>
              <a:rPr lang="ru-RU" sz="6600" dirty="0" smtClean="0">
                <a:solidFill>
                  <a:srgbClr val="FFC000"/>
                </a:solidFill>
                <a:latin typeface="Monotype Corsiva" pitchFamily="66" charset="0"/>
              </a:rPr>
              <a:t>У меня получилось…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Поставь себя на лесенку успеха!!!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704856" cy="470912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760" y="3933056"/>
            <a:ext cx="11239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3968" y="2852936"/>
            <a:ext cx="10953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28184" y="1844824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F:\Учительская\ЖОНКИНА ПИСАНИНА\532258041203022.jpg"/>
          <p:cNvPicPr/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12668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Document" r:id="rId4" imgW="1933438" imgH="943038" progId="Word.Document.8">
              <p:embed/>
            </p:oleObj>
          </a:graphicData>
        </a:graphic>
      </p:graphicFrame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395288" y="1125538"/>
            <a:ext cx="3748087" cy="2303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435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Monotype Corsiva"/>
              </a:rPr>
              <a:t>Прозвенел звонок  ,</a:t>
            </a:r>
          </a:p>
          <a:p>
            <a:pPr algn="ctr"/>
            <a:r>
              <a:rPr lang="ru-RU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Monotype Corsiva"/>
              </a:rPr>
              <a:t>Пора начать урок!</a:t>
            </a:r>
          </a:p>
        </p:txBody>
      </p:sp>
    </p:spTree>
  </p:cSld>
  <p:clrMapOvr>
    <a:masterClrMapping/>
  </p:clrMapOvr>
  <p:transition spd="med">
    <p:strips dir="r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</a:rPr>
              <a:t>Отлично поработали!!!</a:t>
            </a:r>
            <a:endParaRPr lang="ru-RU" sz="8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F:\Учительская\ЖОНКИНА ПИСАНИНА\532258041203022.jpg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04664"/>
            <a:ext cx="18002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4419E1"/>
                </a:solidFill>
              </a:rPr>
              <a:t>Спасибо за работу</a:t>
            </a:r>
            <a:br>
              <a:rPr lang="ru-RU" b="1" dirty="0" smtClean="0">
                <a:solidFill>
                  <a:srgbClr val="4419E1"/>
                </a:solidFill>
              </a:rPr>
            </a:br>
            <a:r>
              <a:rPr lang="ru-RU" b="1" dirty="0" smtClean="0">
                <a:solidFill>
                  <a:srgbClr val="4419E1"/>
                </a:solidFill>
              </a:rPr>
              <a:t> ребятам 2 класса!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837859"/>
            <a:ext cx="2025452" cy="287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12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5"/>
          <p:cNvGraphicFramePr>
            <a:graphicFrameLocks noGrp="1"/>
          </p:cNvGraphicFramePr>
          <p:nvPr>
            <p:ph idx="1"/>
          </p:nvPr>
        </p:nvGraphicFramePr>
        <p:xfrm>
          <a:off x="3" y="-2"/>
          <a:ext cx="9143999" cy="6858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400062"/>
                <a:gridCol w="331457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  <a:gridCol w="365760"/>
              </a:tblGrid>
              <a:tr h="5275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5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36004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28 февраля.</a:t>
            </a:r>
            <a:br>
              <a:rPr lang="ru-RU" sz="5400" dirty="0" smtClean="0">
                <a:latin typeface="Monotype Corsiva" pitchFamily="66" charset="0"/>
              </a:rPr>
            </a:br>
            <a:r>
              <a:rPr lang="ru-RU" sz="5400" dirty="0" smtClean="0">
                <a:latin typeface="Monotype Corsiva" pitchFamily="66" charset="0"/>
              </a:rPr>
              <a:t>Классная работа.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«Найди ошибки»</a:t>
            </a:r>
            <a:endParaRPr lang="ru-RU" sz="54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4) 90-40=28</a:t>
            </a:r>
          </a:p>
          <a:p>
            <a:pPr algn="ctr">
              <a:buNone/>
            </a:pPr>
            <a:r>
              <a:rPr lang="ru-RU" dirty="0" smtClean="0"/>
              <a:t>5) 37+5=42</a:t>
            </a:r>
            <a:endParaRPr lang="ru-RU" sz="6000" dirty="0" smtClean="0"/>
          </a:p>
          <a:p>
            <a:pPr algn="ctr">
              <a:buNone/>
            </a:pPr>
            <a:r>
              <a:rPr lang="ru-RU" dirty="0" smtClean="0"/>
              <a:t>6) 42-8=30</a:t>
            </a:r>
            <a:endParaRPr lang="ru-RU" dirty="0"/>
          </a:p>
          <a:p>
            <a:pPr>
              <a:buNone/>
            </a:pPr>
            <a:r>
              <a:rPr lang="ru-RU" dirty="0" smtClean="0"/>
              <a:t>1) 87-20=53</a:t>
            </a:r>
          </a:p>
          <a:p>
            <a:pPr>
              <a:buNone/>
            </a:pPr>
            <a:r>
              <a:rPr lang="ru-RU" dirty="0" smtClean="0"/>
              <a:t>2) 57+8=63</a:t>
            </a:r>
          </a:p>
          <a:p>
            <a:pPr>
              <a:buNone/>
            </a:pPr>
            <a:r>
              <a:rPr lang="ru-RU" dirty="0" smtClean="0"/>
              <a:t>3) 62-7=58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592" y="5157192"/>
            <a:ext cx="1728192" cy="936104"/>
          </a:xfrm>
          <a:prstGeom prst="rect">
            <a:avLst/>
          </a:prstGeom>
          <a:solidFill>
            <a:srgbClr val="F4BA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dirty="0" smtClean="0"/>
              <a:t>67</a:t>
            </a:r>
            <a:endParaRPr lang="ru-RU" sz="5400" dirty="0"/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3275856" y="4797152"/>
            <a:ext cx="1800200" cy="1512168"/>
          </a:xfrm>
          <a:prstGeom prst="triangle">
            <a:avLst>
              <a:gd name="adj" fmla="val 50000"/>
            </a:avLst>
          </a:prstGeom>
          <a:solidFill>
            <a:srgbClr val="38803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6000" dirty="0" smtClean="0"/>
              <a:t>55</a:t>
            </a:r>
            <a:endParaRPr lang="ru-RU" sz="6000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948264" y="4653136"/>
            <a:ext cx="1752600" cy="1752600"/>
          </a:xfrm>
          <a:prstGeom prst="rect">
            <a:avLst/>
          </a:prstGeom>
          <a:solidFill>
            <a:srgbClr val="DCEA2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dirty="0" smtClean="0"/>
              <a:t>34</a:t>
            </a:r>
            <a:endParaRPr lang="ru-RU" sz="6600" dirty="0"/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4716016" y="3645024"/>
            <a:ext cx="1584176" cy="1440160"/>
          </a:xfrm>
          <a:prstGeom prst="pentagon">
            <a:avLst/>
          </a:prstGeom>
          <a:solidFill>
            <a:srgbClr val="50D4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6600" dirty="0" smtClean="0"/>
              <a:t>50</a:t>
            </a:r>
            <a:endParaRPr lang="ru-RU" sz="6600" dirty="0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76256" y="2060848"/>
            <a:ext cx="1630288" cy="1872208"/>
          </a:xfrm>
          <a:prstGeom prst="rtTriangle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6600" dirty="0" smtClean="0"/>
              <a:t>65</a:t>
            </a:r>
            <a:endParaRPr lang="ru-RU" sz="6600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000000" cy="24863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cxnSp>
        <p:nvCxnSpPr>
          <p:cNvPr id="11" name="Прямая со стрелкой 10"/>
          <p:cNvCxnSpPr/>
          <p:nvPr/>
        </p:nvCxnSpPr>
        <p:spPr>
          <a:xfrm>
            <a:off x="2483768" y="3573016"/>
            <a:ext cx="72008" cy="17281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411760" y="3212976"/>
            <a:ext cx="4536504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339752" y="4941168"/>
            <a:ext cx="144016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436096" y="2060848"/>
            <a:ext cx="216024" cy="16561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436096" y="3212976"/>
            <a:ext cx="1728192" cy="1440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«Проверяем!»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16216" y="2420888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7030A0"/>
                </a:solidFill>
              </a:rPr>
              <a:t>27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492896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00B0F0"/>
                </a:solidFill>
              </a:rPr>
              <a:t>47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3573016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1988840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FFC000"/>
                </a:solidFill>
              </a:rPr>
              <a:t>10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4653136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0070C0"/>
                </a:solidFill>
              </a:rPr>
              <a:t>99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4005064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4365104"/>
            <a:ext cx="190148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100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5157192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9</a:t>
            </a:r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12" name="Picture 8" descr="1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11560" y="476672"/>
            <a:ext cx="1728192" cy="241946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588224" y="908720"/>
            <a:ext cx="190148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121</a:t>
            </a:r>
            <a:endParaRPr lang="ru-RU" sz="8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Оцените себя: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«5»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правильно;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«4»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одна ошибка;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«3»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две ошибки;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«2» 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три ошибки и более.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16216" y="2420888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7030A0"/>
                </a:solidFill>
              </a:rPr>
              <a:t>27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492896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chemeClr val="bg2">
                    <a:lumMod val="50000"/>
                  </a:schemeClr>
                </a:solidFill>
              </a:rPr>
              <a:t>47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3573016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1988840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FFC000"/>
                </a:solidFill>
              </a:rPr>
              <a:t>10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4653136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0070C0"/>
                </a:solidFill>
              </a:rPr>
              <a:t>99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4005064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4365104"/>
            <a:ext cx="190148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100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5157192"/>
            <a:ext cx="75693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9</a:t>
            </a:r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12" name="Picture 8" descr="1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11560" y="476672"/>
            <a:ext cx="1728192" cy="241946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588224" y="908720"/>
            <a:ext cx="190148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121</a:t>
            </a:r>
            <a:endParaRPr lang="ru-RU" sz="8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264696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0, 9, 8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однозначные числа;</a:t>
            </a:r>
          </a:p>
          <a:p>
            <a:pPr algn="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27, 45, 99, 10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двузначные числа; </a:t>
            </a:r>
          </a:p>
          <a:p>
            <a:pPr algn="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algn="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100, 121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трехзначные числа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9794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636912"/>
            <a:ext cx="162083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0" descr="BL0013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653136"/>
            <a:ext cx="273630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4" name="Группа 16"/>
          <p:cNvGrpSpPr>
            <a:grpSpLocks noGrp="1"/>
          </p:cNvGrpSpPr>
          <p:nvPr>
            <p:ph idx="1"/>
          </p:nvPr>
        </p:nvGrpSpPr>
        <p:grpSpPr bwMode="auto">
          <a:xfrm>
            <a:off x="251520" y="1988840"/>
            <a:ext cx="8446194" cy="3672408"/>
            <a:chOff x="357158" y="2500306"/>
            <a:chExt cx="8225971" cy="2253595"/>
          </a:xfrm>
        </p:grpSpPr>
        <p:grpSp>
          <p:nvGrpSpPr>
            <p:cNvPr id="10" name="Группа 30"/>
            <p:cNvGrpSpPr>
              <a:grpSpLocks/>
            </p:cNvGrpSpPr>
            <p:nvPr/>
          </p:nvGrpSpPr>
          <p:grpSpPr bwMode="auto">
            <a:xfrm>
              <a:off x="835239" y="2852916"/>
              <a:ext cx="7747890" cy="485264"/>
              <a:chOff x="621102" y="845537"/>
              <a:chExt cx="7676205" cy="433660"/>
            </a:xfrm>
          </p:grpSpPr>
          <p:cxnSp>
            <p:nvCxnSpPr>
              <p:cNvPr id="11" name="Прямая со стрелкой 10"/>
              <p:cNvCxnSpPr>
                <a:endCxn id="14" idx="2"/>
              </p:cNvCxnSpPr>
              <p:nvPr/>
            </p:nvCxnSpPr>
            <p:spPr bwMode="auto">
              <a:xfrm>
                <a:off x="621102" y="845537"/>
                <a:ext cx="4358279" cy="283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/>
              <p:nvPr/>
            </p:nvCxnSpPr>
            <p:spPr bwMode="auto">
              <a:xfrm>
                <a:off x="642882" y="856798"/>
                <a:ext cx="7643894" cy="14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AutoShape 6"/>
              <p:cNvSpPr>
                <a:spLocks/>
              </p:cNvSpPr>
              <p:nvPr/>
            </p:nvSpPr>
            <p:spPr bwMode="auto">
              <a:xfrm rot="16200000">
                <a:off x="6437706" y="-580405"/>
                <a:ext cx="433054" cy="3286149"/>
              </a:xfrm>
              <a:prstGeom prst="leftBracket">
                <a:avLst>
                  <a:gd name="adj" fmla="val 272722"/>
                </a:avLst>
              </a:prstGeom>
              <a:noFill/>
              <a:ln w="317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4" name="AutoShape 6"/>
              <p:cNvSpPr>
                <a:spLocks/>
              </p:cNvSpPr>
              <p:nvPr/>
            </p:nvSpPr>
            <p:spPr bwMode="auto">
              <a:xfrm rot="16200000">
                <a:off x="4119379" y="348290"/>
                <a:ext cx="361617" cy="1357323"/>
              </a:xfrm>
              <a:prstGeom prst="leftBracket">
                <a:avLst>
                  <a:gd name="adj" fmla="val 272718"/>
                </a:avLst>
              </a:prstGeom>
              <a:noFill/>
              <a:ln w="317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cxnSp>
            <p:nvCxnSpPr>
              <p:cNvPr id="17" name="Прямая со стрелкой 16"/>
              <p:cNvCxnSpPr/>
              <p:nvPr/>
            </p:nvCxnSpPr>
            <p:spPr bwMode="auto">
              <a:xfrm>
                <a:off x="642882" y="849704"/>
                <a:ext cx="7643894" cy="14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1"/>
            <p:cNvSpPr txBox="1">
              <a:spLocks noChangeArrowheads="1"/>
            </p:cNvSpPr>
            <p:nvPr/>
          </p:nvSpPr>
          <p:spPr bwMode="auto">
            <a:xfrm>
              <a:off x="357158" y="4429132"/>
              <a:ext cx="583660" cy="324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51"/>
            <p:cNvSpPr txBox="1">
              <a:spLocks noChangeArrowheads="1"/>
            </p:cNvSpPr>
            <p:nvPr/>
          </p:nvSpPr>
          <p:spPr bwMode="auto">
            <a:xfrm>
              <a:off x="357158" y="3429000"/>
              <a:ext cx="583660" cy="324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51"/>
            <p:cNvSpPr txBox="1">
              <a:spLocks noChangeArrowheads="1"/>
            </p:cNvSpPr>
            <p:nvPr/>
          </p:nvSpPr>
          <p:spPr bwMode="auto">
            <a:xfrm>
              <a:off x="357158" y="2500306"/>
              <a:ext cx="583660" cy="324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4283968" y="3284984"/>
            <a:ext cx="720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763688" y="3356992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43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660232" y="3212976"/>
            <a:ext cx="7040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24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499992" y="1196752"/>
            <a:ext cx="421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?</a:t>
            </a:r>
          </a:p>
        </p:txBody>
      </p:sp>
      <p:sp>
        <p:nvSpPr>
          <p:cNvPr id="41" name="Правая фигурная скобка 40"/>
          <p:cNvSpPr/>
          <p:nvPr/>
        </p:nvSpPr>
        <p:spPr>
          <a:xfrm rot="-5400000">
            <a:off x="4319972" y="-1791580"/>
            <a:ext cx="792088" cy="79208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6" descr="Bee0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982442" flipH="1">
            <a:off x="7600388" y="4048677"/>
            <a:ext cx="1044309" cy="90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5" descr="Bee0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77243">
            <a:off x="5680295" y="3981909"/>
            <a:ext cx="1077174" cy="93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1" descr="Bee0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085184"/>
            <a:ext cx="1080120" cy="93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3" descr="87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5589240"/>
            <a:ext cx="105472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AutoShape 6"/>
          <p:cNvSpPr>
            <a:spLocks/>
          </p:cNvSpPr>
          <p:nvPr/>
        </p:nvSpPr>
        <p:spPr bwMode="auto">
          <a:xfrm rot="16200000">
            <a:off x="1883295" y="1437186"/>
            <a:ext cx="790157" cy="3045592"/>
          </a:xfrm>
          <a:prstGeom prst="leftBracket">
            <a:avLst>
              <a:gd name="adj" fmla="val 272722"/>
            </a:avLst>
          </a:prstGeom>
          <a:noFill/>
          <a:ln w="317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262</Words>
  <Application>Microsoft Office PowerPoint</Application>
  <PresentationFormat>Экран (4:3)</PresentationFormat>
  <Paragraphs>97</Paragraphs>
  <Slides>20</Slides>
  <Notes>1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Document</vt:lpstr>
      <vt:lpstr>Урок математики во 2 классе  «Трехзначные числа. Закрепление» УМК «Гармония» </vt:lpstr>
      <vt:lpstr>Слайд 2</vt:lpstr>
      <vt:lpstr>28 февраля. Классная работа.  </vt:lpstr>
      <vt:lpstr>«Найди ошибки»</vt:lpstr>
      <vt:lpstr>«Проверяем!»</vt:lpstr>
      <vt:lpstr>Оцените себя:</vt:lpstr>
      <vt:lpstr>Слайд 7</vt:lpstr>
      <vt:lpstr>Слайд 8</vt:lpstr>
      <vt:lpstr>Задача </vt:lpstr>
      <vt:lpstr>Слайд 10</vt:lpstr>
      <vt:lpstr>Слайд 11</vt:lpstr>
      <vt:lpstr>Слайд 12</vt:lpstr>
      <vt:lpstr>Слайд 13</vt:lpstr>
      <vt:lpstr>Оцените друг друга:</vt:lpstr>
      <vt:lpstr>Слайд 15</vt:lpstr>
      <vt:lpstr>Слайд 16</vt:lpstr>
      <vt:lpstr>Домашнее задание:</vt:lpstr>
      <vt:lpstr>Слайд 18</vt:lpstr>
      <vt:lpstr>Поставь себя на лесенку успеха!!!</vt:lpstr>
      <vt:lpstr>Спасибо за работу  ребятам 2 класса!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во 2 классе  «Трехзначные числа. Закрепление» УМК «Гармония»</dc:title>
  <dc:creator>Ася</dc:creator>
  <cp:lastModifiedBy>Ася</cp:lastModifiedBy>
  <cp:revision>21</cp:revision>
  <dcterms:created xsi:type="dcterms:W3CDTF">2013-02-26T18:49:04Z</dcterms:created>
  <dcterms:modified xsi:type="dcterms:W3CDTF">2013-02-27T21:04:09Z</dcterms:modified>
</cp:coreProperties>
</file>