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hyperlink" Target="http://ru.wikipedia.org/wiki/%D0%A3%D0%BD%D0%B8%D0%B2%D0%B5%D1%80%D1%81%D0%B8%D1%82%D0%B5%D1%82%D1%81%D0%BA%D0%B0%D1%8F_%D1%80%D0%BE%D1%89%D0%B0_%D0%A2%D0%93%D0%A3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8%D0%B1%D0%B8%D1%80%D1%81%D0%BA%D0%B8%D0%B9_%D0%B1%D0%BE%D1%82%D0%B0%D0%BD%D0%B8%D1%87%D0%B5%D1%81%D0%BA%D0%B8%D0%B9_%D1%81%D0%B0%D0%B4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1%80%D0%BE%D0%BB%D1%91%D0%B2%D1%8B_(%D0%BA%D1%83%D0%BF%D0%B5%D1%87%D0%B5%D1%81%D0%BA%D0%B0%D1%8F_%D1%84%D0%B0%D0%BC%D0%B8%D0%BB%D0%B8%D1%8F)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D%D0%B0%D1%80%D0%B0%D0%BD%D0%BE%D0%B2%D0%B8%D1%87,_%D0%9F%D0%B0%D0%B2%D0%B5%D0%BB_%D0%9F%D0%B5%D1%82%D1%80%D0%BE%D0%B2%D0%B8%D1%87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0%D0%B5%D0%BF%D0%BE%D1%81%D1%82%D1%8C" TargetMode="External"/><Relationship Id="rId3" Type="http://schemas.openxmlformats.org/officeDocument/2006/relationships/hyperlink" Target="http://ru.wikipedia.org/wiki/1604_%D0%B3%D0%BE%D0%B4" TargetMode="External"/><Relationship Id="rId7" Type="http://schemas.openxmlformats.org/officeDocument/2006/relationships/hyperlink" Target="http://ru.wikipedia.org/wiki/%D0%A2%D0%BE%D0%B1%D0%BE%D0%BB%D1%8C%D1%81%D0%BA" TargetMode="External"/><Relationship Id="rId2" Type="http://schemas.openxmlformats.org/officeDocument/2006/relationships/hyperlink" Target="http://ru.wikipedia.org/wiki/25_%D0%BC%D0%B0%D1%80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1%82%D1%80%D0%B5%D0%BB%D1%8C%D1%86%D1%8B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ru.wikipedia.org/wiki/%D0%A1%D1%83%D1%80%D0%B3%D1%83%D1%82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ru.wikipedia.org/wiki/%D0%9A%D0%B0%D0%B7%D0%B0%D0%BA%D0%B8" TargetMode="External"/><Relationship Id="rId9" Type="http://schemas.openxmlformats.org/officeDocument/2006/relationships/hyperlink" Target="http://ru.wikipedia.org/wiki/%D0%A2%D0%BE%D0%BC%D1%8C_(%D0%BF%D1%80%D0%B8%D1%82%D0%BE%D0%BA_%D0%9E%D0%B1%D0%B8)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92%D0%BE%D1%81%D0%BA%D1%80%D0%B5%D1%81%D0%B5%D0%BD%D1%81%D0%BA%D0%B0%D1%8F_%D0%B3%D0%BE%D1%80%D0%B0_(%D0%A2%D0%BE%D0%BC%D1%81%D0%BA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XVII_%D0%B2%D0%B5%D0%BA" TargetMode="External"/><Relationship Id="rId2" Type="http://schemas.openxmlformats.org/officeDocument/2006/relationships/hyperlink" Target="http://ru.wikipedia.org/wiki/7_%D0%BE%D0%BA%D1%82%D1%8F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1%81%D1%8B%D0%BB%D0%BA%D0%B0_(%D0%BD%D0%B0%D0%BA%D0%B0%D0%B7%D0%B0%D0%BD%D0%B8%D0%B5)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ru.wikipedia.org/wiki/XVIII_%D0%B2%D0%B5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E%D0%BC%D1%81%D0%BA%D0%B0%D1%8F_%D0%BE%D0%B1%D0%BB%D0%B0%D1%81%D1%82%D1%8C" TargetMode="External"/><Relationship Id="rId13" Type="http://schemas.openxmlformats.org/officeDocument/2006/relationships/image" Target="../media/image15.jpeg"/><Relationship Id="rId3" Type="http://schemas.openxmlformats.org/officeDocument/2006/relationships/hyperlink" Target="http://ru.wikipedia.org/wiki/%D0%A2%D0%BE%D0%BC%D1%81%D0%BA%D0%B0%D1%8F_%D0%B3%D1%83%D0%B1%D0%B5%D1%80%D0%BD%D0%B8%D1%8F" TargetMode="External"/><Relationship Id="rId7" Type="http://schemas.openxmlformats.org/officeDocument/2006/relationships/hyperlink" Target="http://ru.wikipedia.org/wiki/%D0%9D%D0%BE%D0%B2%D0%BE%D1%81%D0%B8%D0%B1%D0%B8%D1%80%D1%81%D0%BA%D0%B0%D1%8F_%D0%BE%D0%B1%D0%BB%D0%B0%D1%81%D1%82%D1%8C" TargetMode="External"/><Relationship Id="rId12" Type="http://schemas.openxmlformats.org/officeDocument/2006/relationships/hyperlink" Target="http://ru.wikipedia.org/wiki/%D0%9A%D1%80%D0%B0%D1%81%D0%BD%D0%BE%D1%8F%D1%80%D1%81%D0%BA%D0%B8%D0%B9_%D0%BA%D1%80%D0%B0%D0%B9" TargetMode="External"/><Relationship Id="rId2" Type="http://schemas.openxmlformats.org/officeDocument/2006/relationships/hyperlink" Target="http://ru.wikipedia.org/wiki/1804_%D0%B3%D0%BE%D0%B4" TargetMode="Externa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5%D0%BC%D0%B5%D1%80%D0%BE%D0%B2%D1%81%D0%BA%D0%B0%D1%8F_%D0%BE%D0%B1%D0%BB%D0%B0%D1%81%D1%82%D1%8C" TargetMode="External"/><Relationship Id="rId11" Type="http://schemas.openxmlformats.org/officeDocument/2006/relationships/hyperlink" Target="http://ru.wikipedia.org/wiki/%D0%A5%D0%B0%D0%BA%D0%B0%D1%81%D0%B8%D1%8F" TargetMode="External"/><Relationship Id="rId5" Type="http://schemas.openxmlformats.org/officeDocument/2006/relationships/hyperlink" Target="http://ru.wikipedia.org/wiki/%D0%90%D0%BB%D1%82%D0%B0%D0%B9%D1%81%D0%BA%D0%B8%D0%B9_%D0%BA%D1%80%D0%B0%D0%B9" TargetMode="External"/><Relationship Id="rId15" Type="http://schemas.openxmlformats.org/officeDocument/2006/relationships/image" Target="../media/image17.jpeg"/><Relationship Id="rId10" Type="http://schemas.openxmlformats.org/officeDocument/2006/relationships/hyperlink" Target="http://ru.wikipedia.org/wiki/%D0%9A%D0%B0%D0%B7%D0%B0%D1%85%D1%81%D1%82%D0%B0%D0%BD" TargetMode="External"/><Relationship Id="rId4" Type="http://schemas.openxmlformats.org/officeDocument/2006/relationships/hyperlink" Target="http://ru.wikipedia.org/wiki/%D0%A0%D0%B5%D1%81%D0%BF%D1%83%D0%B1%D0%BB%D0%B8%D0%BA%D0%B0_%D0%90%D0%BB%D1%82%D0%B0%D0%B9" TargetMode="External"/><Relationship Id="rId9" Type="http://schemas.openxmlformats.org/officeDocument/2006/relationships/hyperlink" Target="http://ru.wikipedia.org/wiki/%D0%92%D0%BE%D1%81%D1%82%D0%BE%D1%87%D0%BD%D0%BE-%D0%9A%D0%B0%D0%B7%D0%B0%D1%85%D1%81%D1%82%D0%B0%D0%BD%D1%81%D0%BA%D0%B0%D1%8F_%D0%BE%D0%B1%D0%BB%D0%B0%D1%81%D1%82%D1%8C" TargetMode="External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D%D0%B0%D1%80%D0%B0%D0%BD%D0%BE%D0%B2%D0%B8%D1%87,_%D0%9F%D0%B0%D0%B2%D0%B5%D0%BB_%D0%9F%D0%B5%D1%82%D1%80%D0%BE%D0%B2%D0%B8%D1%87" TargetMode="External"/><Relationship Id="rId4" Type="http://schemas.openxmlformats.org/officeDocument/2006/relationships/hyperlink" Target="http://ru.wikipedia.org/wiki/%D0%91%D1%80%D1%83%D0%BD%D0%B8,_%D0%90%D0%BB%D0%B5%D0%BA%D1%81%D0%B0%D0%BD%D0%B4%D1%80_%D0%9A%D0%BE%D0%BD%D1%81%D1%82%D0%B0%D0%BD%D1%82%D0%B8%D0%BD%D0%BE%D0%B2%D0%B8%D1%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Ивановский охотник - Томск первым в РФ разработает схему охотустрой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702"/>
            <a:ext cx="9144000" cy="69347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3214686"/>
            <a:ext cx="5500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</a:rPr>
              <a:t>История  города Томска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eacher\Рабочий стол\imgpreview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247650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teacher\Рабочий стол\imgpreview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214554"/>
            <a:ext cx="2333625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Documents and Settings\teacher\Рабочий стол\imgpreview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143116"/>
            <a:ext cx="2571768" cy="2266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Documents and Settings\teacher\Рабочий стол\imgpreview4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786322"/>
            <a:ext cx="342902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57290" y="500042"/>
            <a:ext cx="7358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Одновременно с университетом был заложен первый в Сибири </a:t>
            </a:r>
            <a:r>
              <a:rPr lang="ru-RU" sz="2800" dirty="0" smtClean="0">
                <a:hlinkClick r:id="rId6" tooltip="Сибирский ботанический сад"/>
              </a:rPr>
              <a:t>ботанический сад</a:t>
            </a:r>
            <a:r>
              <a:rPr lang="ru-RU" sz="2800" dirty="0" smtClean="0"/>
              <a:t>, включая </a:t>
            </a:r>
            <a:r>
              <a:rPr lang="ru-RU" sz="2800" dirty="0" smtClean="0">
                <a:hlinkClick r:id="rId7" tooltip="Университетская роща ТГУ"/>
              </a:rPr>
              <a:t>Университетскую рощу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00948" cy="1714512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Герб Томска – принят в 1804 году. На нём изображена скачущая лошадь на зелёном щите. Зелёный цвет символизирует обширные леса, а белый – зиму.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teacher\Рабочий стол\imgpreview2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71744"/>
            <a:ext cx="3357586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Documents and Settings\teacher\Рабочий стол\imgpreview9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000372"/>
            <a:ext cx="1628775" cy="2228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teacher\Рабочий стол\11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2643182"/>
            <a:ext cx="1476375" cy="2466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464344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 конце XIX века Томск продолжал сохранять значение торгового центра Сибири. В Томской губернии в течение года проходило более 60 ярмарок, на которых сумма проданных товаров превышала 50 миллионов рублей в год. Рост торговли сказывался на развитии транспорта. При слабой промышленности особое место в Томске занимали ремесленники, представлявшие 35 различных видов промыслов, среди которых извозный стоял на первом месте. Быстро развивался речной транспорт. К концу столетия по рекам Западной Сибири ходило свыше 100 пароходов, большая часть которых принадлежала томским компаниям и купцам.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teacher\Рабочий стол\imgpreview99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636"/>
            <a:ext cx="2200275" cy="1647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Documents and Settings\teacher\Рабочий стол\imgpreview5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929198"/>
            <a:ext cx="2200275" cy="1647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72386" cy="192882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В 1891 году российское правительство решает строить </a:t>
            </a:r>
            <a:r>
              <a:rPr lang="ru-RU" sz="2800" dirty="0" smtClean="0"/>
              <a:t>Сибирскую</a:t>
            </a:r>
            <a:r>
              <a:rPr lang="ru-RU" sz="3200" dirty="0" smtClean="0"/>
              <a:t> железную дорогу. В 1896 году в Томск протягивают железнодорожную ветку.</a:t>
            </a:r>
            <a:endParaRPr lang="ru-RU" sz="3200" dirty="0"/>
          </a:p>
        </p:txBody>
      </p:sp>
      <p:pic>
        <p:nvPicPr>
          <p:cNvPr id="2050" name="Picture 2" descr="C:\Documents and Settings\teacher\Рабочий стол\imgpreview11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5836" y="3143248"/>
            <a:ext cx="3834792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Documents and Settings\teacher\Рабочий стол\imgpreview22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786" y="2643182"/>
            <a:ext cx="3786214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В 1911 году в Томске появились первые самолёты, а в 1967 году открылся аэропорт.</a:t>
            </a:r>
            <a:endParaRPr lang="ru-RU" sz="2800" dirty="0"/>
          </a:p>
        </p:txBody>
      </p:sp>
      <p:pic>
        <p:nvPicPr>
          <p:cNvPr id="3074" name="Picture 2" descr="C:\Documents and Settings\teacher\Рабочий стол\imgpreview5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2928958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teacher\Рабочий стол\imgpreview33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85926"/>
            <a:ext cx="3571900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Documents and Settings\teacher\Рабочий стол\imgpreview88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714884"/>
            <a:ext cx="3571900" cy="1909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teacher\Рабочий стол\250px-Королёвский_театр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28926" y="3214686"/>
            <a:ext cx="4769962" cy="3300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1538" y="428604"/>
            <a:ext cx="7929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 1884 году  купцом </a:t>
            </a:r>
            <a:r>
              <a:rPr lang="ru-RU" sz="4000" dirty="0" smtClean="0">
                <a:hlinkClick r:id="rId3" tooltip="Королёвы (купеческая фамилия)"/>
              </a:rPr>
              <a:t>Евграфом Королёвым</a:t>
            </a:r>
            <a:r>
              <a:rPr lang="ru-RU" sz="4000" dirty="0" smtClean="0"/>
              <a:t> по проекту томского архитектора </a:t>
            </a:r>
            <a:r>
              <a:rPr lang="ru-RU" sz="4000" dirty="0" smtClean="0">
                <a:hlinkClick r:id="rId4" tooltip="Наранович, Павел Петрович"/>
              </a:rPr>
              <a:t>П. П. </a:t>
            </a:r>
            <a:r>
              <a:rPr lang="ru-RU" sz="4000" dirty="0" err="1" smtClean="0">
                <a:hlinkClick r:id="rId4" tooltip="Наранович, Павел Петрович"/>
              </a:rPr>
              <a:t>Нарановича</a:t>
            </a:r>
            <a:r>
              <a:rPr lang="ru-RU" sz="4000" dirty="0" smtClean="0"/>
              <a:t>. построен первый в Томске театр.</a:t>
            </a:r>
            <a:endParaRPr lang="ru-RU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teacher\Рабочий стол\тгу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3148200" cy="25717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teacher\Рабочий стол\политех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04" y="0"/>
            <a:ext cx="3000396" cy="2336847"/>
          </a:xfrm>
          <a:prstGeom prst="rect">
            <a:avLst/>
          </a:prstGeom>
          <a:noFill/>
        </p:spPr>
      </p:pic>
      <p:pic>
        <p:nvPicPr>
          <p:cNvPr id="6" name="Picture 2" descr="C:\Documents and Settings\teacher\Рабочий стол\драм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594065"/>
            <a:ext cx="3000396" cy="2263935"/>
          </a:xfrm>
          <a:prstGeom prst="rect">
            <a:avLst/>
          </a:prstGeom>
          <a:noFill/>
        </p:spPr>
      </p:pic>
      <p:pic>
        <p:nvPicPr>
          <p:cNvPr id="7" name="Picture 2" descr="C:\Documents and Settings\teacher\Рабочий стол\собор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571744"/>
            <a:ext cx="2857520" cy="2066599"/>
          </a:xfrm>
          <a:prstGeom prst="rect">
            <a:avLst/>
          </a:prstGeom>
          <a:noFill/>
        </p:spPr>
      </p:pic>
      <p:pic>
        <p:nvPicPr>
          <p:cNvPr id="8" name="Picture 2" descr="C:\Documents and Settings\teacher\Рабочий стол\бел дом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450633"/>
            <a:ext cx="3357586" cy="2575236"/>
          </a:xfrm>
          <a:prstGeom prst="rect">
            <a:avLst/>
          </a:prstGeom>
          <a:noFill/>
        </p:spPr>
      </p:pic>
      <p:pic>
        <p:nvPicPr>
          <p:cNvPr id="7170" name="Picture 2" descr="Расписание поездов туймазы тюмен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1"/>
            <a:ext cx="3588425" cy="2643182"/>
          </a:xfrm>
          <a:prstGeom prst="rect">
            <a:avLst/>
          </a:prstGeom>
          <a:noFill/>
        </p:spPr>
      </p:pic>
      <p:pic>
        <p:nvPicPr>
          <p:cNvPr id="7172" name="Picture 4" descr="Томск фотографии, фотографии города Томск - Страница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1714488"/>
            <a:ext cx="4286280" cy="3214710"/>
          </a:xfrm>
          <a:prstGeom prst="rect">
            <a:avLst/>
          </a:prstGeom>
          <a:noFill/>
        </p:spPr>
      </p:pic>
      <p:pic>
        <p:nvPicPr>
          <p:cNvPr id="7174" name="Picture 6" descr="Страницы: Туризм и путешествия - Город-Семилуки.рф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2143116"/>
            <a:ext cx="3333773" cy="2500330"/>
          </a:xfrm>
          <a:prstGeom prst="rect">
            <a:avLst/>
          </a:prstGeom>
          <a:noFill/>
        </p:spPr>
      </p:pic>
      <p:pic>
        <p:nvPicPr>
          <p:cNvPr id="7176" name="Picture 8" descr="ТГУ занял 58 место в рейтинге университетов стран БРИКС - Городской портал tomsk.r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9322" y="4419589"/>
            <a:ext cx="3460273" cy="2438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malahov19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714744" cy="6809227"/>
          </a:xfrm>
          <a:noFill/>
        </p:spPr>
      </p:pic>
      <p:sp>
        <p:nvSpPr>
          <p:cNvPr id="4099" name="Rectangle 9"/>
          <p:cNvSpPr>
            <a:spLocks noGrp="1" noChangeArrowheads="1"/>
          </p:cNvSpPr>
          <p:nvPr>
            <p:ph sz="half" idx="4294967295"/>
          </p:nvPr>
        </p:nvSpPr>
        <p:spPr>
          <a:xfrm>
            <a:off x="5327650" y="765175"/>
            <a:ext cx="3816350" cy="5759450"/>
          </a:xfrm>
        </p:spPr>
        <p:txBody>
          <a:bodyPr anchor="ctr" anchorCtr="1"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sz="140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400" smtClean="0"/>
          </a:p>
        </p:txBody>
      </p:sp>
      <p:sp>
        <p:nvSpPr>
          <p:cNvPr id="4100" name="Text Box 13"/>
          <p:cNvSpPr txBox="1">
            <a:spLocks noChangeArrowheads="1"/>
          </p:cNvSpPr>
          <p:nvPr/>
        </p:nvSpPr>
        <p:spPr bwMode="auto">
          <a:xfrm>
            <a:off x="4767263" y="784225"/>
            <a:ext cx="419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01" name="Text Box 18"/>
          <p:cNvSpPr txBox="1">
            <a:spLocks noChangeArrowheads="1"/>
          </p:cNvSpPr>
          <p:nvPr/>
        </p:nvSpPr>
        <p:spPr bwMode="auto">
          <a:xfrm>
            <a:off x="3714744" y="0"/>
            <a:ext cx="542925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История основания Томского города уводит нас в глубь веков. Летом 1603 г. </a:t>
            </a:r>
            <a:r>
              <a:rPr lang="ru-RU" sz="2000" b="1" dirty="0" err="1"/>
              <a:t>князец</a:t>
            </a:r>
            <a:r>
              <a:rPr lang="ru-RU" sz="2000" b="1" dirty="0"/>
              <a:t> </a:t>
            </a:r>
            <a:r>
              <a:rPr lang="ru-RU" sz="2000" b="1" dirty="0" err="1"/>
              <a:t>эуштинских</a:t>
            </a:r>
            <a:r>
              <a:rPr lang="ru-RU" sz="2000" b="1" dirty="0"/>
              <a:t> татар </a:t>
            </a:r>
            <a:r>
              <a:rPr lang="ru-RU" sz="2000" b="1" dirty="0" err="1"/>
              <a:t>Тоян</a:t>
            </a:r>
            <a:r>
              <a:rPr lang="ru-RU" sz="2000" b="1" dirty="0"/>
              <a:t> поехал в Москву и, добравшись туда лишь в январе 1604 г., попросил у царя Бориса Годунова принять </a:t>
            </a:r>
            <a:r>
              <a:rPr lang="ru-RU" sz="2000" b="1" dirty="0" err="1"/>
              <a:t>эуштинцев</a:t>
            </a:r>
            <a:r>
              <a:rPr lang="ru-RU" sz="2000" b="1" dirty="0"/>
              <a:t> в русское подданство и построить на их земле русский город. В марте 1604 г. царское правительство приняло окончательное решение о возведении русской крепости на р. Томи. Город начали строить на самом высоком, хорошо защищенном от нападения врагов естественными преградами юго-западном мысу горы. Только с севера никаких естественных преград на подступах к русской крепости не было, поэтому при строительстве города главное внимание уделялось созданию укреплений с северной стороны.  Днем рождения       г. Томска принято считать 27 сентября 7113 г. (по новому стилю - 7 октября 1604 г.).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929618" cy="3357586"/>
          </a:xfrm>
        </p:spPr>
        <p:txBody>
          <a:bodyPr>
            <a:normAutofit/>
          </a:bodyPr>
          <a:lstStyle/>
          <a:p>
            <a:r>
              <a:rPr lang="ru-RU" sz="2400" dirty="0" smtClean="0">
                <a:hlinkClick r:id="rId2" tooltip="25 марта"/>
              </a:rPr>
              <a:t>25 марта</a:t>
            </a:r>
            <a:r>
              <a:rPr lang="ru-RU" sz="2400" dirty="0" smtClean="0"/>
              <a:t> </a:t>
            </a:r>
            <a:r>
              <a:rPr lang="ru-RU" sz="2400" dirty="0" smtClean="0">
                <a:hlinkClick r:id="rId3" tooltip="1604 год"/>
              </a:rPr>
              <a:t>1604 года</a:t>
            </a:r>
            <a:r>
              <a:rPr lang="ru-RU" sz="2400" dirty="0" smtClean="0"/>
              <a:t> Борис Годунов послал </a:t>
            </a:r>
            <a:r>
              <a:rPr lang="ru-RU" sz="2400" dirty="0" smtClean="0">
                <a:hlinkClick r:id="rId4" tooltip="Казаки"/>
              </a:rPr>
              <a:t>казачьего</a:t>
            </a:r>
            <a:r>
              <a:rPr lang="ru-RU" sz="2400" dirty="0" smtClean="0"/>
              <a:t> голову Гаврилу Писемского из </a:t>
            </a:r>
            <a:r>
              <a:rPr lang="ru-RU" sz="2400" dirty="0" smtClean="0">
                <a:hlinkClick r:id="rId5" tooltip="Сургут"/>
              </a:rPr>
              <a:t>Сургута</a:t>
            </a:r>
            <a:r>
              <a:rPr lang="ru-RU" sz="2400" dirty="0" smtClean="0"/>
              <a:t> и </a:t>
            </a:r>
            <a:r>
              <a:rPr lang="ru-RU" sz="2400" dirty="0" smtClean="0">
                <a:hlinkClick r:id="rId6" tooltip="Стрельцы"/>
              </a:rPr>
              <a:t>стрелецкого</a:t>
            </a:r>
            <a:r>
              <a:rPr lang="ru-RU" sz="2400" dirty="0" smtClean="0"/>
              <a:t> голову Василия </a:t>
            </a:r>
            <a:r>
              <a:rPr lang="ru-RU" sz="2400" dirty="0" err="1" smtClean="0"/>
              <a:t>Тыркова</a:t>
            </a:r>
            <a:r>
              <a:rPr lang="ru-RU" sz="2400" dirty="0" smtClean="0"/>
              <a:t> из </a:t>
            </a:r>
            <a:r>
              <a:rPr lang="ru-RU" sz="2400" dirty="0" smtClean="0">
                <a:hlinkClick r:id="rId7" tooltip="Тобольск"/>
              </a:rPr>
              <a:t>Тобольска</a:t>
            </a:r>
            <a:r>
              <a:rPr lang="ru-RU" sz="2400" dirty="0" smtClean="0"/>
              <a:t> с заданием основать </a:t>
            </a:r>
            <a:r>
              <a:rPr lang="ru-RU" sz="2400" dirty="0" smtClean="0">
                <a:hlinkClick r:id="rId8" tooltip="Крепость"/>
              </a:rPr>
              <a:t>крепость</a:t>
            </a:r>
            <a:r>
              <a:rPr lang="ru-RU" sz="2400" dirty="0" smtClean="0"/>
              <a:t> на берегу реки </a:t>
            </a:r>
            <a:r>
              <a:rPr lang="ru-RU" sz="2400" dirty="0" smtClean="0">
                <a:hlinkClick r:id="rId9" tooltip="Томь (приток Оби)"/>
              </a:rPr>
              <a:t>Томи</a:t>
            </a:r>
            <a:r>
              <a:rPr lang="ru-RU" sz="2400" dirty="0" smtClean="0"/>
              <a:t>, в татарской земле, завести вокруг него государеву пашню и привести в подданство российскому царю окрестные народы.</a:t>
            </a:r>
            <a:endParaRPr lang="ru-RU" sz="2400" dirty="0"/>
          </a:p>
        </p:txBody>
      </p:sp>
      <p:pic>
        <p:nvPicPr>
          <p:cNvPr id="2050" name="Picture 2" descr="C:\Documents and Settings\teacher\Рабочий стол\imgpreview7.jpeg"/>
          <p:cNvPicPr>
            <a:picLocks noGrp="1" noChangeAspect="1" noChangeArrowheads="1"/>
          </p:cNvPicPr>
          <p:nvPr>
            <p:ph idx="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57158" y="3714752"/>
            <a:ext cx="3500462" cy="2857520"/>
          </a:xfrm>
          <a:prstGeom prst="rect">
            <a:avLst/>
          </a:prstGeom>
          <a:noFill/>
        </p:spPr>
      </p:pic>
      <p:pic>
        <p:nvPicPr>
          <p:cNvPr id="2051" name="Picture 3" descr="C:\Documents and Settings\teacher\Рабочий стол\imgpreview8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3504" y="3643314"/>
            <a:ext cx="328614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429552" cy="2000264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Томский острог был основан на южном мысу </a:t>
            </a:r>
            <a:r>
              <a:rPr lang="ru-RU" sz="3600" dirty="0" smtClean="0">
                <a:hlinkClick r:id="rId2" tooltip="Воскресенская гора (Томск)"/>
              </a:rPr>
              <a:t>Воскресенской горы</a:t>
            </a:r>
            <a:r>
              <a:rPr lang="ru-RU" sz="3600" dirty="0" smtClean="0"/>
              <a:t>, возвышающейся над правым берегом Томи.</a:t>
            </a:r>
            <a:endParaRPr lang="ru-RU" sz="3600" dirty="0"/>
          </a:p>
        </p:txBody>
      </p:sp>
      <p:pic>
        <p:nvPicPr>
          <p:cNvPr id="3074" name="Picture 2" descr="C:\Documents and Settings\teacher\Рабочий стол\imgpreview9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4071966" cy="40719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7" name="Picture 5" descr="C:\Documents and Settings\teacher\Рабочий стол\imgpreview1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000372"/>
            <a:ext cx="3857620" cy="3619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654164"/>
          </a:xfrm>
        </p:spPr>
        <p:txBody>
          <a:bodyPr>
            <a:noAutofit/>
          </a:bodyPr>
          <a:lstStyle/>
          <a:p>
            <a:r>
              <a:rPr lang="ru-RU" sz="2800" dirty="0" smtClean="0"/>
              <a:t>К </a:t>
            </a:r>
            <a:r>
              <a:rPr lang="ru-RU" sz="2800" dirty="0" smtClean="0">
                <a:hlinkClick r:id="rId2" tooltip="7 октября"/>
              </a:rPr>
              <a:t>7 октября</a:t>
            </a:r>
            <a:r>
              <a:rPr lang="ru-RU" sz="2800" dirty="0" smtClean="0"/>
              <a:t> 1604 года все строительные работы были завершены. Томск стал важным стратегическим военным центром, в течение всего </a:t>
            </a:r>
            <a:r>
              <a:rPr lang="ru-RU" sz="2800" dirty="0" smtClean="0">
                <a:hlinkClick r:id="rId3" tooltip="XVII век"/>
              </a:rPr>
              <a:t>XVII века</a:t>
            </a:r>
            <a:r>
              <a:rPr lang="ru-RU" sz="2800" dirty="0" smtClean="0"/>
              <a:t> обеспечивавшим безопасность местного населения </a:t>
            </a:r>
            <a:endParaRPr lang="ru-RU" sz="2800" dirty="0"/>
          </a:p>
        </p:txBody>
      </p:sp>
      <p:pic>
        <p:nvPicPr>
          <p:cNvPr id="4098" name="Picture 2" descr="C:\Documents and Settings\teacher\Рабочий стол\imgpreview12.jpe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428868"/>
            <a:ext cx="3000396" cy="25003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0" name="Picture 4" descr="C:\Documents and Settings\teacher\Рабочий стол\imgpreview1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00" y="3857628"/>
            <a:ext cx="3571900" cy="27860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1" name="Picture 5" descr="C:\Documents and Settings\teacher\Рабочий стол\imgpreview16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164594"/>
            <a:ext cx="3214710" cy="26934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071546"/>
            <a:ext cx="7586658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Начиная с середины </a:t>
            </a:r>
            <a:r>
              <a:rPr lang="ru-RU" sz="3600" dirty="0" smtClean="0">
                <a:hlinkClick r:id="rId2" tooltip="XVIII век"/>
              </a:rPr>
              <a:t>XVIII века</a:t>
            </a:r>
            <a:r>
              <a:rPr lang="ru-RU" sz="3600" dirty="0" smtClean="0"/>
              <a:t> и вплоть до советских времён Томск становится местом </a:t>
            </a:r>
            <a:r>
              <a:rPr lang="ru-RU" sz="3600" dirty="0" smtClean="0">
                <a:hlinkClick r:id="rId3" tooltip="Ссылка (наказание)"/>
              </a:rPr>
              <a:t>ссылки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5122" name="Picture 2" descr="C:\Documents and Settings\teacher\Рабочий стол\imgpreview33.jpe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638675"/>
            <a:ext cx="1638300" cy="2219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28662" y="385762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Ибрагим Ганнибал</a:t>
            </a:r>
            <a:endParaRPr lang="ru-RU" dirty="0"/>
          </a:p>
        </p:txBody>
      </p:sp>
      <p:pic>
        <p:nvPicPr>
          <p:cNvPr id="5123" name="Picture 3" descr="C:\Documents and Settings\teacher\Рабочий стол\imgpreview2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286124"/>
            <a:ext cx="1609725" cy="2257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488" y="264318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Гавриил </a:t>
            </a:r>
            <a:r>
              <a:rPr lang="ru-RU" dirty="0" err="1" smtClean="0"/>
              <a:t>Батеньков</a:t>
            </a:r>
            <a:endParaRPr lang="ru-RU" dirty="0"/>
          </a:p>
        </p:txBody>
      </p:sp>
      <p:pic>
        <p:nvPicPr>
          <p:cNvPr id="5124" name="Picture 4" descr="C:\Documents and Settings\teacher\Рабочий стол\imgpreview66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500306"/>
            <a:ext cx="2200275" cy="1647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 flipH="1">
            <a:off x="6715112" y="4286256"/>
            <a:ext cx="242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Николай </a:t>
            </a:r>
            <a:r>
              <a:rPr lang="ru-RU" dirty="0" err="1" smtClean="0"/>
              <a:t>Эрдман</a:t>
            </a:r>
            <a:endParaRPr lang="ru-RU" dirty="0"/>
          </a:p>
        </p:txBody>
      </p:sp>
      <p:pic>
        <p:nvPicPr>
          <p:cNvPr id="5125" name="Picture 5" descr="C:\Documents and Settings\teacher\Рабочий стол\imgpreview111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2714620"/>
            <a:ext cx="1590675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714876" y="507207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Михаил Бакунин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8001024" cy="28574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Постепенно город вырос до статуса регионального административного центра и в </a:t>
            </a:r>
            <a:r>
              <a:rPr lang="ru-RU" sz="2400" dirty="0" smtClean="0">
                <a:hlinkClick r:id="rId2" tooltip="1804 год"/>
              </a:rPr>
              <a:t>1804 году</a:t>
            </a:r>
            <a:r>
              <a:rPr lang="ru-RU" sz="2400" dirty="0" smtClean="0"/>
              <a:t> стал центром огромной </a:t>
            </a:r>
            <a:r>
              <a:rPr lang="ru-RU" sz="2400" dirty="0" smtClean="0">
                <a:hlinkClick r:id="rId3" tooltip="Томская губерния"/>
              </a:rPr>
              <a:t>Томской губернии</a:t>
            </a:r>
            <a:r>
              <a:rPr lang="ru-RU" sz="2400" dirty="0" smtClean="0"/>
              <a:t>, которая включала в себя территории нынешних </a:t>
            </a:r>
            <a:r>
              <a:rPr lang="ru-RU" sz="2400" dirty="0" smtClean="0">
                <a:hlinkClick r:id="rId4" tooltip="Республика Алтай"/>
              </a:rPr>
              <a:t>Республики Алтай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5" tooltip="Алтайский край"/>
              </a:rPr>
              <a:t>Алтайского края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6" tooltip="Кемеровская область"/>
              </a:rPr>
              <a:t>Кемеровской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7" tooltip="Новосибирская область"/>
              </a:rPr>
              <a:t>Новосибирской</a:t>
            </a:r>
            <a:r>
              <a:rPr lang="ru-RU" sz="2400" dirty="0" smtClean="0"/>
              <a:t> и </a:t>
            </a:r>
            <a:r>
              <a:rPr lang="ru-RU" sz="2400" dirty="0" smtClean="0">
                <a:hlinkClick r:id="rId8" tooltip="Томская область"/>
              </a:rPr>
              <a:t>Томской</a:t>
            </a:r>
            <a:r>
              <a:rPr lang="ru-RU" sz="2400" dirty="0" smtClean="0"/>
              <a:t> областей, </a:t>
            </a:r>
            <a:r>
              <a:rPr lang="ru-RU" sz="2400" dirty="0" smtClean="0">
                <a:hlinkClick r:id="rId9" tooltip="Восточно-Казахстанская область"/>
              </a:rPr>
              <a:t>Восточно-Казахстанской области</a:t>
            </a:r>
            <a:r>
              <a:rPr lang="ru-RU" sz="2400" dirty="0" smtClean="0"/>
              <a:t> (</a:t>
            </a:r>
            <a:r>
              <a:rPr lang="ru-RU" sz="2400" dirty="0" smtClean="0">
                <a:hlinkClick r:id="rId10" tooltip="Казахстан"/>
              </a:rPr>
              <a:t>Казахстан</a:t>
            </a:r>
            <a:r>
              <a:rPr lang="ru-RU" sz="2400" dirty="0" smtClean="0"/>
              <a:t>), западные части </a:t>
            </a:r>
            <a:r>
              <a:rPr lang="ru-RU" sz="2400" dirty="0" smtClean="0">
                <a:hlinkClick r:id="rId11" tooltip="Хакасия"/>
              </a:rPr>
              <a:t>Хакасии</a:t>
            </a:r>
            <a:r>
              <a:rPr lang="ru-RU" sz="2400" dirty="0" smtClean="0"/>
              <a:t> и </a:t>
            </a:r>
            <a:r>
              <a:rPr lang="ru-RU" sz="2400" dirty="0" smtClean="0">
                <a:hlinkClick r:id="rId12" tooltip="Красноярский край"/>
              </a:rPr>
              <a:t>Красноярского края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146" name="Picture 2" descr="C:\Documents and Settings\teacher\Рабочий стол\imgpreview77.jpeg"/>
          <p:cNvPicPr>
            <a:picLocks noGrp="1" noChangeAspect="1" noChangeArrowheads="1"/>
          </p:cNvPicPr>
          <p:nvPr>
            <p:ph idx="1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0" y="2643182"/>
            <a:ext cx="2286016" cy="21574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7" name="Picture 3" descr="C:\Documents and Settings\teacher\Рабочий стол\imgpreview88.jpe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5720" y="4714884"/>
            <a:ext cx="264320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8" name="Picture 4" descr="C:\Documents and Settings\teacher\Рабочий стол\imgpreview99.jpe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00826" y="3143248"/>
            <a:ext cx="2357454" cy="29289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9" name="Picture 5" descr="C:\Documents and Settings\teacher\Рабочий стол\imgpreview444.jpe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000364" y="3214686"/>
            <a:ext cx="2928958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22 июля 1888года открывается первый  в Сибири Университет</a:t>
            </a:r>
            <a:endParaRPr lang="ru-RU" dirty="0"/>
          </a:p>
        </p:txBody>
      </p:sp>
      <p:pic>
        <p:nvPicPr>
          <p:cNvPr id="1026" name="Picture 2" descr="C:\Documents and Settings\teacher\Рабочий стол\300px-Главный_корпус_ТГ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585791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acher\Рабочий стол\imgpreview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333873"/>
            <a:ext cx="2357454" cy="25241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Documents and Settings\teacher\Рабочий стол\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85926"/>
            <a:ext cx="2714644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643174" y="392906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</a:t>
            </a:r>
            <a:r>
              <a:rPr lang="ru-RU" dirty="0" err="1" smtClean="0"/>
              <a:t>К.Бруни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500063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П. </a:t>
            </a:r>
            <a:r>
              <a:rPr lang="ru-RU" dirty="0" err="1" smtClean="0"/>
              <a:t>Наранович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85852" y="1000108"/>
            <a:ext cx="4071966" cy="20002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зданий Университета был выполнен петербургским академиком архитекторы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 tooltip="Бруни, Александр Константинович"/>
              </a:rPr>
              <a:t>А. К. 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 tooltip="Бруни, Александр Константинович"/>
              </a:rPr>
              <a:t>Бруни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творчески воплощен томским архитектором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 tooltip="Наранович, Павел Петрович"/>
              </a:rPr>
              <a:t>П. П. 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 tooltip="Наранович, Павел Петрович"/>
              </a:rPr>
              <a:t>Нарановичем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234</TotalTime>
  <Words>376</Words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25 марта 1604 года Борис Годунов послал казачьего голову Гаврилу Писемского из Сургута и стрелецкого голову Василия Тыркова из Тобольска с заданием основать крепость на берегу реки Томи, в татарской земле, завести вокруг него государеву пашню и привести в подданство российскому царю окрестные народы.</vt:lpstr>
      <vt:lpstr>Томский острог был основан на южном мысу Воскресенской горы, возвышающейся над правым берегом Томи.</vt:lpstr>
      <vt:lpstr>К 7 октября 1604 года все строительные работы были завершены. Томск стал важным стратегическим военным центром, в течение всего XVII века обеспечивавшим безопасность местного населения </vt:lpstr>
      <vt:lpstr>Начиная с середины XVIII века и вплоть до советских времён Томск становится местом ссылки.</vt:lpstr>
      <vt:lpstr>Постепенно город вырос до статуса регионального административного центра и в 1804 году стал центром огромной Томской губернии, которая включала в себя территории нынешних Республики Алтай, Алтайского края, Кемеровской, Новосибирской и Томской областей, Восточно-Казахстанской области (Казахстан), западные части Хакасии и Красноярского края.</vt:lpstr>
      <vt:lpstr>22 июля 1888года открывается первый  в Сибири Университет</vt:lpstr>
      <vt:lpstr>Проект зданий Университета был выполнен петербургским академиком архитекторы А. К. Бруни и творчески воплощен томским архитектором П. П. Нарановичем.</vt:lpstr>
      <vt:lpstr>Слайд 10</vt:lpstr>
      <vt:lpstr>Герб Томска – принят в 1804 году. На нём изображена скачущая лошадь на зелёном щите. Зелёный цвет символизирует обширные леса, а белый – зиму.</vt:lpstr>
      <vt:lpstr>В конце XIX века Томск продолжал сохранять значение торгового центра Сибири. В Томской губернии в течение года проходило более 60 ярмарок, на которых сумма проданных товаров превышала 50 миллионов рублей в год. Рост торговли сказывался на развитии транспорта. При слабой промышленности особое место в Томске занимали ремесленники, представлявшие 35 различных видов промыслов, среди которых извозный стоял на первом месте. Быстро развивался речной транспорт. К концу столетия по рекам Западной Сибири ходило свыше 100 пароходов, большая часть которых принадлежала томским компаниям и купцам. </vt:lpstr>
      <vt:lpstr>В 1891 году российское правительство решает строить Сибирскую железную дорогу. В 1896 году в Томск протягивают железнодорожную ветку.</vt:lpstr>
      <vt:lpstr>В 1911 году в Томске появились первые самолёты, а в 1967 году открылся аэропорт.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</cp:lastModifiedBy>
  <cp:revision>29</cp:revision>
  <dcterms:modified xsi:type="dcterms:W3CDTF">2015-04-21T19:21:05Z</dcterms:modified>
</cp:coreProperties>
</file>