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2088231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B050"/>
                </a:solidFill>
              </a:rPr>
              <a:t>Татар </a:t>
            </a:r>
            <a:r>
              <a:rPr lang="ru-RU" sz="6000" b="1" dirty="0" err="1" smtClean="0">
                <a:solidFill>
                  <a:srgbClr val="00B050"/>
                </a:solidFill>
              </a:rPr>
              <a:t>теленең</a:t>
            </a:r>
            <a:r>
              <a:rPr lang="ru-RU" sz="6000" b="1" dirty="0" smtClean="0">
                <a:solidFill>
                  <a:srgbClr val="00B050"/>
                </a:solidFill>
              </a:rPr>
              <a:t> </a:t>
            </a:r>
            <a:r>
              <a:rPr lang="ru-RU" sz="6000" b="1" dirty="0" err="1" smtClean="0">
                <a:solidFill>
                  <a:srgbClr val="00B050"/>
                </a:solidFill>
              </a:rPr>
              <a:t>сүзлек</a:t>
            </a:r>
            <a:r>
              <a:rPr lang="ru-RU" sz="6000" b="1" dirty="0" smtClean="0">
                <a:solidFill>
                  <a:srgbClr val="00B050"/>
                </a:solidFill>
              </a:rPr>
              <a:t> </a:t>
            </a:r>
            <a:r>
              <a:rPr lang="ru-RU" sz="6000" b="1" dirty="0" err="1" smtClean="0">
                <a:solidFill>
                  <a:srgbClr val="00B050"/>
                </a:solidFill>
              </a:rPr>
              <a:t>байлыгы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/>
          <a:lstStyle/>
          <a:p>
            <a:r>
              <a:rPr lang="ru-RU" b="1" i="1" dirty="0" err="1" smtClean="0"/>
              <a:t>Халык</a:t>
            </a:r>
            <a:r>
              <a:rPr lang="ru-RU" b="1" i="1" dirty="0" smtClean="0"/>
              <a:t> </a:t>
            </a:r>
            <a:r>
              <a:rPr lang="ru-RU" b="1" i="1" dirty="0" err="1" smtClean="0"/>
              <a:t>сүзен</a:t>
            </a:r>
            <a:r>
              <a:rPr lang="ru-RU" b="1" i="1" dirty="0" smtClean="0"/>
              <a:t> </a:t>
            </a:r>
            <a:r>
              <a:rPr lang="ru-RU" b="1" i="1" dirty="0" err="1" smtClean="0"/>
              <a:t>безнең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отасы</a:t>
            </a:r>
            <a:r>
              <a:rPr lang="ru-RU" b="1" i="1" dirty="0" smtClean="0"/>
              <a:t> бар,</a:t>
            </a:r>
          </a:p>
          <a:p>
            <a:r>
              <a:rPr lang="tt-RU" b="1" i="1" dirty="0" smtClean="0"/>
              <a:t>Сүз түтәлен чүптән утасы бар,</a:t>
            </a:r>
          </a:p>
          <a:p>
            <a:r>
              <a:rPr lang="tt-RU" b="1" i="1" dirty="0" smtClean="0"/>
              <a:t>Алтын сүзне бергә тупласы бар,</a:t>
            </a:r>
          </a:p>
          <a:p>
            <a:r>
              <a:rPr lang="tt-RU" b="1" i="1" dirty="0" smtClean="0"/>
              <a:t>Кадерен белеп кенә тотасы бар.</a:t>
            </a:r>
          </a:p>
          <a:p>
            <a:r>
              <a:rPr lang="tt-RU" b="1" i="1" dirty="0" smtClean="0"/>
              <a:t>З.Мәҗитов </a:t>
            </a:r>
            <a:endParaRPr lang="tt-RU" b="1" i="1" dirty="0"/>
          </a:p>
        </p:txBody>
      </p:sp>
    </p:spTree>
    <p:extLst>
      <p:ext uri="{BB962C8B-B14F-4D97-AF65-F5344CB8AC3E}">
        <p14:creationId xmlns:p14="http://schemas.microsoft.com/office/powerpoint/2010/main" val="425429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tt-RU" dirty="0" smtClean="0"/>
              <a:t>Сүзлек составының бүленеше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832648"/>
          </a:xfrm>
        </p:spPr>
        <p:txBody>
          <a:bodyPr>
            <a:noAutofit/>
          </a:bodyPr>
          <a:lstStyle/>
          <a:p>
            <a:r>
              <a:rPr lang="tt-RU" sz="2200" b="1" dirty="0" smtClean="0"/>
              <a:t>1. килеп чыгышы ягыннан:</a:t>
            </a:r>
          </a:p>
          <a:p>
            <a:pPr marL="0" indent="0">
              <a:buNone/>
            </a:pPr>
            <a:r>
              <a:rPr lang="tt-RU" sz="2200" b="1" dirty="0" smtClean="0"/>
              <a:t>а) гомумтөрки сүзләр</a:t>
            </a:r>
          </a:p>
          <a:p>
            <a:pPr marL="0" indent="0">
              <a:buNone/>
            </a:pPr>
            <a:r>
              <a:rPr lang="tt-RU" sz="2200" b="1" dirty="0"/>
              <a:t>б</a:t>
            </a:r>
            <a:r>
              <a:rPr lang="tt-RU" sz="2200" b="1" dirty="0" smtClean="0"/>
              <a:t>) алынма сүзләр</a:t>
            </a:r>
          </a:p>
          <a:p>
            <a:pPr marL="0" indent="0">
              <a:buNone/>
            </a:pPr>
            <a:r>
              <a:rPr lang="tt-RU" sz="2200" b="1" dirty="0"/>
              <a:t>в</a:t>
            </a:r>
            <a:r>
              <a:rPr lang="tt-RU" sz="2200" b="1" dirty="0" smtClean="0"/>
              <a:t>) интерна</a:t>
            </a:r>
            <a:r>
              <a:rPr lang="ru-RU" sz="2200" b="1" dirty="0" err="1" smtClean="0"/>
              <a:t>циональ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сүзләр</a:t>
            </a:r>
            <a:endParaRPr lang="ru-RU" sz="2200" b="1" dirty="0" smtClean="0"/>
          </a:p>
          <a:p>
            <a:pPr marL="0" indent="0">
              <a:buNone/>
            </a:pPr>
            <a:r>
              <a:rPr lang="tt-RU" sz="2200" b="1" dirty="0"/>
              <a:t>г</a:t>
            </a:r>
            <a:r>
              <a:rPr lang="tt-RU" sz="2200" b="1" dirty="0" smtClean="0"/>
              <a:t>) калькалар</a:t>
            </a:r>
          </a:p>
          <a:p>
            <a:r>
              <a:rPr lang="tt-RU" sz="2200" b="1" dirty="0" smtClean="0"/>
              <a:t>2. кулланылыш өлкәсе (сферасы) ягыннан</a:t>
            </a:r>
          </a:p>
          <a:p>
            <a:pPr marL="0" indent="0">
              <a:buNone/>
            </a:pPr>
            <a:r>
              <a:rPr lang="tt-RU" sz="2200" b="1" dirty="0"/>
              <a:t>а</a:t>
            </a:r>
            <a:r>
              <a:rPr lang="tt-RU" sz="2200" b="1" dirty="0" smtClean="0"/>
              <a:t>) гомумхалык сүзләре</a:t>
            </a:r>
          </a:p>
          <a:p>
            <a:pPr marL="0" indent="0">
              <a:buNone/>
            </a:pPr>
            <a:r>
              <a:rPr lang="tt-RU" sz="2200" b="1" dirty="0" smtClean="0"/>
              <a:t>б) диалекталь сүзләр</a:t>
            </a:r>
          </a:p>
          <a:p>
            <a:pPr marL="0" indent="0">
              <a:buNone/>
            </a:pPr>
            <a:r>
              <a:rPr lang="tt-RU" sz="2200" b="1" dirty="0" smtClean="0"/>
              <a:t>в) һөнәрчелек сүзләре</a:t>
            </a:r>
          </a:p>
          <a:p>
            <a:pPr marL="0" indent="0">
              <a:buNone/>
            </a:pPr>
            <a:r>
              <a:rPr lang="tt-RU" sz="2200" b="1" dirty="0" smtClean="0"/>
              <a:t>г) жаргон һәм арго сүзләр</a:t>
            </a:r>
          </a:p>
          <a:p>
            <a:r>
              <a:rPr lang="tt-RU" sz="2200" b="1" dirty="0" smtClean="0"/>
              <a:t>3. кулланылыш дәрәҗәсе (активлыгы) ягыннан</a:t>
            </a:r>
          </a:p>
          <a:p>
            <a:pPr marL="0" indent="0">
              <a:buNone/>
            </a:pPr>
            <a:r>
              <a:rPr lang="tt-RU" sz="2200" b="1" dirty="0" smtClean="0"/>
              <a:t>а) актив кулланылыштагы</a:t>
            </a:r>
          </a:p>
          <a:p>
            <a:pPr marL="0" indent="0">
              <a:buNone/>
            </a:pPr>
            <a:r>
              <a:rPr lang="tt-RU" sz="2200" b="1" dirty="0" smtClean="0"/>
              <a:t>б) пассив кулланылыштагы</a:t>
            </a:r>
          </a:p>
          <a:p>
            <a:pPr marL="0" indent="0">
              <a:buNone/>
            </a:pPr>
            <a:r>
              <a:rPr lang="tt-RU" sz="2200" b="1" dirty="0" smtClean="0"/>
              <a:t>в) искергән сүзләр</a:t>
            </a:r>
          </a:p>
          <a:p>
            <a:pPr marL="0" indent="0">
              <a:buNone/>
            </a:pPr>
            <a:r>
              <a:rPr lang="tt-RU" sz="2200" b="1" dirty="0" smtClean="0"/>
              <a:t>г) яңа сүзләр</a:t>
            </a:r>
          </a:p>
          <a:p>
            <a:pPr marL="0" indent="0">
              <a:buNone/>
            </a:pPr>
            <a:r>
              <a:rPr lang="tt-RU" sz="2200" b="1" dirty="0" smtClean="0"/>
              <a:t>е) көнкүреш сүзләре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41677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Килеп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чыгышы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ягыннан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сүзләр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төркеме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t-RU" b="1" dirty="0"/>
              <a:t>а) гомумтөрки </a:t>
            </a:r>
            <a:r>
              <a:rPr lang="tt-RU" b="1" dirty="0" smtClean="0"/>
              <a:t>сүзләр</a:t>
            </a:r>
          </a:p>
          <a:p>
            <a:pPr marL="0" indent="0">
              <a:buNone/>
            </a:pPr>
            <a:endParaRPr lang="tt-RU" b="1" dirty="0"/>
          </a:p>
          <a:p>
            <a:pPr marL="0" indent="0">
              <a:buNone/>
            </a:pPr>
            <a:r>
              <a:rPr lang="tt-RU" b="1" dirty="0"/>
              <a:t>б) алынма </a:t>
            </a:r>
            <a:r>
              <a:rPr lang="tt-RU" b="1" dirty="0" smtClean="0"/>
              <a:t>сүзләр</a:t>
            </a:r>
          </a:p>
          <a:p>
            <a:pPr marL="0" indent="0">
              <a:buNone/>
            </a:pPr>
            <a:endParaRPr lang="tt-RU" b="1" dirty="0"/>
          </a:p>
          <a:p>
            <a:pPr marL="0" indent="0">
              <a:buNone/>
            </a:pPr>
            <a:r>
              <a:rPr lang="tt-RU" b="1" dirty="0"/>
              <a:t>в) интерна</a:t>
            </a:r>
            <a:r>
              <a:rPr lang="ru-RU" b="1" dirty="0" err="1"/>
              <a:t>циональ</a:t>
            </a:r>
            <a:r>
              <a:rPr lang="ru-RU" b="1" dirty="0"/>
              <a:t> </a:t>
            </a:r>
            <a:r>
              <a:rPr lang="ru-RU" b="1" dirty="0" err="1" smtClean="0"/>
              <a:t>сүзләр</a:t>
            </a: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tt-RU" b="1" dirty="0"/>
              <a:t>г) калькалар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64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dirty="0" smtClean="0"/>
              <a:t>Кулланылыш өлкәсе ягыннан сүзләр төркеме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t-RU" b="1" dirty="0"/>
              <a:t>а) гомумхалык </a:t>
            </a:r>
            <a:r>
              <a:rPr lang="tt-RU" b="1" dirty="0" smtClean="0"/>
              <a:t>сүзләре</a:t>
            </a:r>
          </a:p>
          <a:p>
            <a:pPr marL="0" indent="0">
              <a:buNone/>
            </a:pPr>
            <a:endParaRPr lang="tt-RU" b="1" dirty="0"/>
          </a:p>
          <a:p>
            <a:pPr marL="0" indent="0">
              <a:buNone/>
            </a:pPr>
            <a:r>
              <a:rPr lang="tt-RU" b="1" dirty="0"/>
              <a:t>б) диалекталь </a:t>
            </a:r>
            <a:r>
              <a:rPr lang="tt-RU" b="1" dirty="0" smtClean="0"/>
              <a:t>сүзләр</a:t>
            </a:r>
          </a:p>
          <a:p>
            <a:pPr marL="0" indent="0">
              <a:buNone/>
            </a:pPr>
            <a:endParaRPr lang="tt-RU" b="1" dirty="0"/>
          </a:p>
          <a:p>
            <a:pPr marL="0" indent="0">
              <a:buNone/>
            </a:pPr>
            <a:r>
              <a:rPr lang="tt-RU" b="1" dirty="0"/>
              <a:t>в) һөнәрчелек </a:t>
            </a:r>
            <a:r>
              <a:rPr lang="tt-RU" b="1" dirty="0" smtClean="0"/>
              <a:t>сүзләре</a:t>
            </a:r>
          </a:p>
          <a:p>
            <a:pPr marL="0" indent="0">
              <a:buNone/>
            </a:pPr>
            <a:endParaRPr lang="tt-RU" b="1" dirty="0"/>
          </a:p>
          <a:p>
            <a:pPr marL="0" indent="0">
              <a:buNone/>
            </a:pPr>
            <a:r>
              <a:rPr lang="tt-RU" b="1" dirty="0"/>
              <a:t>г) жаргон һәм арго сүзләр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dirty="0" smtClean="0"/>
              <a:t>Кулланылыш дәрәҗәсе ягыннан сүзләр төркеме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t-RU" b="1" dirty="0"/>
              <a:t>а) актив кулланылыштагы</a:t>
            </a:r>
          </a:p>
          <a:p>
            <a:pPr marL="0" indent="0">
              <a:buNone/>
            </a:pPr>
            <a:r>
              <a:rPr lang="tt-RU" b="1" dirty="0"/>
              <a:t>б) пассив кулланылыштагы</a:t>
            </a:r>
          </a:p>
          <a:p>
            <a:pPr marL="0" indent="0">
              <a:buNone/>
            </a:pPr>
            <a:r>
              <a:rPr lang="tt-RU" b="1" dirty="0"/>
              <a:t>в) искергән </a:t>
            </a:r>
            <a:r>
              <a:rPr lang="tt-RU" b="1" dirty="0" smtClean="0"/>
              <a:t>сүзләр </a:t>
            </a:r>
            <a:r>
              <a:rPr lang="tt-RU" b="1" dirty="0" smtClean="0"/>
              <a:t>(арха</a:t>
            </a:r>
            <a:r>
              <a:rPr lang="tt-RU" b="1" dirty="0" smtClean="0"/>
              <a:t>измнар</a:t>
            </a:r>
            <a:r>
              <a:rPr lang="tt-RU" b="1" dirty="0" smtClean="0"/>
              <a:t>) һәм тарихи сүзләр</a:t>
            </a:r>
            <a:endParaRPr lang="tt-RU" b="1" dirty="0"/>
          </a:p>
          <a:p>
            <a:pPr marL="0" indent="0">
              <a:buNone/>
            </a:pPr>
            <a:r>
              <a:rPr lang="tt-RU" b="1" dirty="0"/>
              <a:t>г) яңа </a:t>
            </a:r>
            <a:r>
              <a:rPr lang="tt-RU" b="1" dirty="0" smtClean="0"/>
              <a:t>сүзләр (неологизмнар)</a:t>
            </a:r>
            <a:endParaRPr lang="tt-RU" b="1" dirty="0"/>
          </a:p>
          <a:p>
            <a:pPr marL="0" indent="0">
              <a:buNone/>
            </a:pPr>
            <a:r>
              <a:rPr lang="tt-RU" b="1" dirty="0"/>
              <a:t>е) көнкүреш сүзләре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79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186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Татар теленең сүзлек байлыгы</vt:lpstr>
      <vt:lpstr>Сүзлек составының бүленеше</vt:lpstr>
      <vt:lpstr>Килеп чыгышы ягыннан сүзләр төркеме</vt:lpstr>
      <vt:lpstr>Кулланылыш өлкәсе ягыннан сүзләр төркеме</vt:lpstr>
      <vt:lpstr>Кулланылыш дәрәҗәсе ягыннан сүзләр төркеме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Татар теленең сүзлек байлыгы</dc:title>
  <dc:creator>Ханипова Гулуза</dc:creator>
  <cp:lastModifiedBy>Гулюза</cp:lastModifiedBy>
  <cp:revision>11</cp:revision>
  <dcterms:created xsi:type="dcterms:W3CDTF">2012-03-14T10:03:17Z</dcterms:created>
  <dcterms:modified xsi:type="dcterms:W3CDTF">2015-03-10T09:19:35Z</dcterms:modified>
</cp:coreProperties>
</file>