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8" r:id="rId2"/>
    <p:sldId id="257" r:id="rId3"/>
    <p:sldId id="259" r:id="rId4"/>
    <p:sldId id="260" r:id="rId5"/>
    <p:sldId id="261" r:id="rId6"/>
    <p:sldId id="267" r:id="rId7"/>
    <p:sldId id="268" r:id="rId8"/>
    <p:sldId id="263" r:id="rId9"/>
    <p:sldId id="265" r:id="rId10"/>
    <p:sldId id="269" r:id="rId11"/>
    <p:sldId id="272" r:id="rId12"/>
    <p:sldId id="271" r:id="rId13"/>
    <p:sldId id="273" r:id="rId14"/>
    <p:sldId id="266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279766E-77CB-4C3F-9350-9D9AC7E72B5D}" type="datetimeFigureOut">
              <a:rPr lang="ru-RU" smtClean="0"/>
              <a:t>05.09.2012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FB2E3B-EE92-4E8F-AF3A-F7BAD44826B8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766E-77CB-4C3F-9350-9D9AC7E72B5D}" type="datetimeFigureOut">
              <a:rPr lang="ru-RU" smtClean="0"/>
              <a:t>05.09.2012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2E3B-EE92-4E8F-AF3A-F7BAD44826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766E-77CB-4C3F-9350-9D9AC7E72B5D}" type="datetimeFigureOut">
              <a:rPr lang="ru-RU" smtClean="0"/>
              <a:t>05.09.2012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2E3B-EE92-4E8F-AF3A-F7BAD44826B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79766E-77CB-4C3F-9350-9D9AC7E72B5D}" type="datetimeFigureOut">
              <a:rPr lang="ru-RU" smtClean="0"/>
              <a:t>05.09.2012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DFB2E3B-EE92-4E8F-AF3A-F7BAD44826B8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766E-77CB-4C3F-9350-9D9AC7E72B5D}" type="datetimeFigureOut">
              <a:rPr lang="ru-RU" smtClean="0"/>
              <a:t>05.09.2012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FB2E3B-EE92-4E8F-AF3A-F7BAD44826B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279766E-77CB-4C3F-9350-9D9AC7E72B5D}" type="datetimeFigureOut">
              <a:rPr lang="ru-RU" smtClean="0"/>
              <a:t>05.09.2012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FB2E3B-EE92-4E8F-AF3A-F7BAD44826B8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279766E-77CB-4C3F-9350-9D9AC7E72B5D}" type="datetimeFigureOut">
              <a:rPr lang="ru-RU" smtClean="0"/>
              <a:t>05.09.2012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DFB2E3B-EE92-4E8F-AF3A-F7BAD44826B8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766E-77CB-4C3F-9350-9D9AC7E72B5D}" type="datetimeFigureOut">
              <a:rPr lang="ru-RU" smtClean="0"/>
              <a:t>05.09.2012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FB2E3B-EE92-4E8F-AF3A-F7BAD44826B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766E-77CB-4C3F-9350-9D9AC7E72B5D}" type="datetimeFigureOut">
              <a:rPr lang="ru-RU" smtClean="0"/>
              <a:t>05.09.2012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FB2E3B-EE92-4E8F-AF3A-F7BAD44826B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279766E-77CB-4C3F-9350-9D9AC7E72B5D}" type="datetimeFigureOut">
              <a:rPr lang="ru-RU" smtClean="0"/>
              <a:t>05.09.2012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FB2E3B-EE92-4E8F-AF3A-F7BAD44826B8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9279766E-77CB-4C3F-9350-9D9AC7E72B5D}" type="datetimeFigureOut">
              <a:rPr lang="ru-RU" smtClean="0"/>
              <a:t>05.09.2012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9DFB2E3B-EE92-4E8F-AF3A-F7BAD44826B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9279766E-77CB-4C3F-9350-9D9AC7E72B5D}" type="datetimeFigureOut">
              <a:rPr lang="ru-RU" smtClean="0"/>
              <a:t>05.09.2012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9DFB2E3B-EE92-4E8F-AF3A-F7BAD44826B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348880"/>
            <a:ext cx="7416824" cy="222924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Урок-викторина</a:t>
            </a:r>
            <a:r>
              <a:rPr lang="ru-R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/>
            </a:r>
            <a:br>
              <a:rPr lang="ru-R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</a:br>
            <a:r>
              <a:rPr lang="ru-R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«</a:t>
            </a:r>
            <a:r>
              <a:rPr lang="ru-RU" sz="4400" dirty="0" smtClean="0">
                <a:solidFill>
                  <a:srgbClr val="FFC000"/>
                </a:solidFill>
                <a:latin typeface="Mistral" pitchFamily="66" charset="0"/>
              </a:rPr>
              <a:t>По </a:t>
            </a:r>
            <a:r>
              <a:rPr lang="ru-RU" sz="4400" dirty="0">
                <a:solidFill>
                  <a:srgbClr val="FFC000"/>
                </a:solidFill>
                <a:latin typeface="Mistral" pitchFamily="66" charset="0"/>
              </a:rPr>
              <a:t>дорогам русской </a:t>
            </a:r>
            <a:r>
              <a:rPr lang="ru-RU" sz="4400" dirty="0" smtClean="0">
                <a:solidFill>
                  <a:srgbClr val="FFC000"/>
                </a:solidFill>
                <a:latin typeface="Mistral" pitchFamily="66" charset="0"/>
              </a:rPr>
              <a:t>сказки»</a:t>
            </a:r>
            <a:r>
              <a:rPr lang="ru-RU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/>
            </a:r>
            <a:br>
              <a:rPr lang="ru-RU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</a:br>
            <a:r>
              <a:rPr lang="ru-RU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5 класс</a:t>
            </a:r>
            <a:r>
              <a:rPr lang="ru-RU" dirty="0">
                <a:latin typeface="Monotype Corsiva" pitchFamily="66" charset="0"/>
              </a:rPr>
              <a:t/>
            </a:r>
            <a:br>
              <a:rPr lang="ru-RU" dirty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6005" y="4869160"/>
            <a:ext cx="5323656" cy="1225576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Разработала Семёнова 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А.В.</a:t>
            </a:r>
          </a:p>
          <a:p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ГБОУ СОШ 690 г. Москвы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836712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155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587695"/>
            <a:ext cx="33123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Вода</a:t>
            </a:r>
          </a:p>
          <a:p>
            <a:pPr algn="just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Молодец</a:t>
            </a:r>
          </a:p>
          <a:p>
            <a:pPr algn="just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Девица</a:t>
            </a:r>
          </a:p>
          <a:p>
            <a:pPr algn="just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Лес</a:t>
            </a:r>
          </a:p>
          <a:p>
            <a:pPr algn="just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Меч</a:t>
            </a:r>
          </a:p>
          <a:p>
            <a:pPr algn="just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Стрелы</a:t>
            </a:r>
          </a:p>
          <a:p>
            <a:pPr algn="just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Яблочки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5854" y="620688"/>
            <a:ext cx="4193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587695"/>
            <a:ext cx="33123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Вода</a:t>
            </a:r>
          </a:p>
          <a:p>
            <a:pPr algn="just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Молодец</a:t>
            </a:r>
          </a:p>
          <a:p>
            <a:pPr algn="just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Девица</a:t>
            </a:r>
          </a:p>
          <a:p>
            <a:pPr algn="just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Лес</a:t>
            </a:r>
          </a:p>
          <a:p>
            <a:pPr algn="just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Меч</a:t>
            </a:r>
          </a:p>
          <a:p>
            <a:pPr algn="just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Стрелы</a:t>
            </a:r>
          </a:p>
          <a:p>
            <a:pPr algn="just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Яблочки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5854" y="620688"/>
            <a:ext cx="4193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03848" y="1558929"/>
            <a:ext cx="536088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ивая/мёртвая</a:t>
            </a:r>
          </a:p>
          <a:p>
            <a:pPr algn="r"/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обрый</a:t>
            </a:r>
          </a:p>
          <a:p>
            <a:pPr algn="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красная</a:t>
            </a:r>
          </a:p>
          <a:p>
            <a:pPr algn="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дремучий/тёмный</a:t>
            </a:r>
          </a:p>
          <a:p>
            <a:pPr algn="r"/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улатный</a:t>
            </a:r>
          </a:p>
          <a:p>
            <a:pPr algn="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калёные</a:t>
            </a:r>
          </a:p>
          <a:p>
            <a:pPr algn="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наливные</a:t>
            </a:r>
          </a:p>
        </p:txBody>
      </p:sp>
    </p:spTree>
    <p:extLst>
      <p:ext uri="{BB962C8B-B14F-4D97-AF65-F5344CB8AC3E}">
        <p14:creationId xmlns:p14="http://schemas.microsoft.com/office/powerpoint/2010/main" val="174748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585016"/>
            <a:ext cx="51125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Земля</a:t>
            </a:r>
          </a:p>
          <a:p>
            <a:pPr algn="just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Ворон</a:t>
            </a:r>
          </a:p>
          <a:p>
            <a:pPr algn="just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Ветры</a:t>
            </a:r>
          </a:p>
          <a:p>
            <a:pPr algn="just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Нога Бабы-Яги</a:t>
            </a:r>
          </a:p>
          <a:p>
            <a:pPr algn="just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Головушка</a:t>
            </a:r>
          </a:p>
          <a:p>
            <a:pPr algn="just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Рученьки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5854" y="620688"/>
            <a:ext cx="4193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49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585016"/>
            <a:ext cx="51125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Земля</a:t>
            </a:r>
          </a:p>
          <a:p>
            <a:pPr algn="just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Ворон</a:t>
            </a:r>
          </a:p>
          <a:p>
            <a:pPr algn="just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Ветры</a:t>
            </a:r>
          </a:p>
          <a:p>
            <a:pPr algn="just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Нога Бабы-Яги</a:t>
            </a:r>
          </a:p>
          <a:p>
            <a:pPr algn="just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Головушка</a:t>
            </a:r>
          </a:p>
          <a:p>
            <a:pPr algn="just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Рученьки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5854" y="620688"/>
            <a:ext cx="4193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55976" y="1595391"/>
            <a:ext cx="37444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сырая</a:t>
            </a:r>
          </a:p>
          <a:p>
            <a:pPr lvl="0" algn="r"/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чёрный</a:t>
            </a:r>
          </a:p>
          <a:p>
            <a:pPr lvl="0" algn="r"/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буйные</a:t>
            </a:r>
          </a:p>
          <a:p>
            <a:pPr lvl="0" algn="r"/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костяная</a:t>
            </a:r>
          </a:p>
          <a:p>
            <a:pPr lvl="0" algn="r"/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буйная</a:t>
            </a:r>
          </a:p>
          <a:p>
            <a:pPr lvl="0" algn="r"/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белы</a:t>
            </a:r>
          </a:p>
        </p:txBody>
      </p:sp>
    </p:spTree>
    <p:extLst>
      <p:ext uri="{BB962C8B-B14F-4D97-AF65-F5344CB8AC3E}">
        <p14:creationId xmlns:p14="http://schemas.microsoft.com/office/powerpoint/2010/main" val="210813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579265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Напишите на листе бумаги названия волшебных предметов.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5854" y="620688"/>
            <a:ext cx="4193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10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585016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Соберите из букв название сказки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2729" y="620688"/>
            <a:ext cx="4539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81576" y="2655527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4785" y="2512488"/>
            <a:ext cx="758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51241" y="2481679"/>
            <a:ext cx="9444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98978" y="2546357"/>
            <a:ext cx="647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74238" y="2577385"/>
            <a:ext cx="688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94051" y="2481679"/>
            <a:ext cx="635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72790" y="2511204"/>
            <a:ext cx="601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02047" y="2624718"/>
            <a:ext cx="8322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34820" y="2531218"/>
            <a:ext cx="647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07467" y="4617579"/>
            <a:ext cx="643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70613" y="4669844"/>
            <a:ext cx="601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07704" y="4428110"/>
            <a:ext cx="697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65144" y="4433151"/>
            <a:ext cx="601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48784" y="4556574"/>
            <a:ext cx="758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72645" y="4556574"/>
            <a:ext cx="635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18227" y="4670753"/>
            <a:ext cx="965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Ю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458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07795 0.00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9" y="3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1296 L -0.07396 -0.0155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9" y="-1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4 0.01991 L -0.28438 0.027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37" y="3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5 0.01481 L 0.19844 0.0185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66" y="18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C -0.0125 0.00879 -0.02639 0.01736 -0.03281 0.02824 C -0.03889 0.04004 -0.04201 0.0544 -0.04496 0.06828 C -0.04774 0.08264 -0.04496 0.0949 -0.04201 0.10787 C -0.03889 0.11967 -0.0342 0.13287 -0.02326 0.14375 C -0.01406 0.15463 0.00139 0.16342 0.0184 0.1699 C 0.03403 0.17639 0.05243 0.18078 0.07101 0.18333 C 0.08941 0.18541 0.10799 0.18541 0.125 0.18333 C 0.14358 0.18078 0.16042 0.17546 0.17448 0.16666 C 0.18837 0.15902 0.2007 0.1493 0.20695 0.13703 C 0.21459 0.12639 0.21771 0.11111 0.21771 0.09884 C 0.2191 0.08727 0.21771 0.07268 0.21007 0.06088 C 0.20226 0.05 0.18837 0.0412 0.16979 0.03703 C 0.15104 0.03356 0.13247 0.03796 0.12031 0.0456 C 0.10938 0.05324 0.10156 0.06527 0.1 0.07916 C 0.1 0.09375 0.10156 0.10671 0.10938 0.11759 C 0.11719 0.12847 0.1158 0.13055 0.1467 0.14514 C 0.17448 0.16018 0.20226 0.15602 0.2191 0.15671 C 0.23629 0.15671 0.25 0.15254 0.26702 0.14815 C 0.28577 0.14282 0.30104 0.13287 0.31215 0.12407 C 0.32309 0.11551 0.32726 0.10463 0.33368 0.08727 C 0.33854 0.06944 0.33854 0.06088 0.33854 0.04791 C 0.33854 0.03472 0.33854 0.02129 0.33854 0.00879 " pathEditMode="relative" rAng="0" ptsTypes="fffffffffffffffffffffff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925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 -0.005 -0.029 -0.009 -0.044 -0.009 C -0.114 -0.009 -0.169 0.048 -0.169 0.117 C -0.169 0.185 -0.114 0.241 -0.044 0.241 C -0.029 0.241 -0.014 0.238 0 0.233 C -0.047 0.215 -0.08 0.17 -0.08 0.117 C -0.08 0.063 -0.047 0.018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0.01355 -4.81481E-6 C 0.01997 -4.81481E-6 0.02709 -0.01203 0.03351 -0.01388 C 0.0382 -0.01388 0.04705 -0.00277 0.05122 -0.00277 C 0.05677 -0.00277 0.06233 -0.00601 0.07292 -0.00601 L 0.08004 -0.13935 L 0.0882 0.02153 L 0.09775 -4.81481E-6 L 0.10556 -0.00601 L 0.125 -0.00092 C 0.13386 -0.00347 0.14115 -0.01458 0.14966 -0.01898 C 0.15296 -0.0199 0.16025 -0.02083 0.16528 -0.01898 C 0.16997 -0.01712 0.17379 -0.00532 0.17552 -0.00439 C 0.17796 -0.00092 0.18351 -0.00439 0.18664 -0.00277 L 0.1915 -4.81481E-6 L 0.20052 -4.81481E-6 " pathEditMode="relative" rAng="0" ptsTypes="FfffFFFFFffffFFF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7" y="-590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42 0.01041 C -0.07743 -0.06968 -0.15833 -0.13936 -0.26631 -0.14399 C -0.36961 -0.15 -0.46614 -0.09607 -0.47256 -0.01829 C -0.48038 0.0537 -0.41284 0.1206 -0.31631 0.12569 C -0.22777 0.12939 -0.14375 0.08495 -0.13732 0.01782 C -0.1309 -0.04329 -0.1875 -0.10093 -0.26961 -0.10579 C -0.34513 -0.10926 -0.41631 -0.07223 -0.42118 -0.01574 C -0.42586 0.03449 -0.3809 0.08379 -0.31302 0.08611 C -0.25173 0.08958 -0.19392 0.06064 -0.18888 0.01527 C -0.18576 -0.02547 -0.21961 -0.06505 -0.27274 -0.06736 C -0.31944 -0.06968 -0.36614 -0.04838 -0.36961 -0.01343 C -0.37256 0.01666 -0.34878 0.04514 -0.30972 0.04768 C -0.2776 0.05023 -0.24375 0.0368 -0.24201 0.01296 C -0.23906 -0.00602 -0.25173 -0.02662 -0.27586 -0.02917 C -0.29548 -0.02917 -0.31475 -0.02408 -0.3177 -0.01111 C -0.31944 -0.00278 -0.31631 0.00578 -0.30677 0.00949 C -0.3019 0.01041 -0.29843 0.01041 -0.29375 0.00949 " pathEditMode="relative" rAng="0" ptsTypes="fffffffffffffffff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79" y="-208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0.00718 C -0.00642 -0.0118 -0.0099 -0.02986 -0.01684 -0.02986 C -0.02483 -0.02986 -0.02761 -0.0118 -0.03021 0.00718 C -0.03386 0.02824 -0.03646 0.04907 -0.04531 0.04907 C -0.0533 0.04907 -0.0559 0.02824 -0.05938 0.00718 C -0.06111 -0.0118 -0.06458 -0.02986 -0.07257 -0.02986 C -0.07969 -0.02986 -0.08316 -0.0118 -0.08594 0.00718 C -0.08854 0.02824 -0.09202 0.04907 -0.1 0.04907 C -0.10799 0.04907 -0.11406 0.00718 -0.11406 0.00741 C -0.11684 -0.0118 -0.11945 -0.02986 -0.12726 -0.02986 C -0.13524 -0.02986 -0.13802 -0.0118 -0.14063 0.00718 C -0.14427 0.02824 -0.14688 0.04907 -0.15573 0.04907 C -0.16372 0.04907 -0.16632 0.02824 -0.16892 0.00718 C -0.1724 -0.0118 -0.175 -0.02986 -0.18299 -0.02986 C -0.19011 -0.02986 -0.19358 -0.0118 -0.19636 0.00718 C -0.19896 0.02824 -0.20243 0.04907 -0.21042 0.04907 C -0.2184 0.04907 -0.22101 0.02824 -0.22448 0.00718 " pathEditMode="relative" rAng="0" ptsTypes="fffffffffffffffff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2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C -0.01042 -0.0875 -0.02969 -0.15116 -0.04253 -0.15 C -0.05399 -0.14908 -0.0592 -0.08449 -0.05486 0.00069 C -0.05052 0.08564 -0.03837 0.15671 -0.02691 0.15578 C -0.01458 0.15463 -0.01476 0.07986 -0.02743 -0.00463 C -0.04167 -0.0875 -0.06059 -0.14838 -0.07205 -0.14746 C -0.08351 -0.1463 -0.08976 -0.08033 -0.08576 0.00347 C -0.08125 0.08842 -0.06805 0.15949 -0.0566 0.15833 C -0.04479 0.1574 -0.04531 0.08264 -0.05816 -0.00047 C -0.07083 -0.08496 -0.08993 -0.14584 -0.10139 -0.14468 C -0.11424 -0.14306 -0.12049 -0.07755 -0.11614 0.0074 C -0.1118 0.0912 -0.09861 0.16227 -0.08611 0.16111 C -0.07535 0.15995 -0.07639 0.08541 -0.08785 0.00231 C -0.10035 -0.08079 -0.12049 -0.14306 -0.13246 -0.14144 C -0.14375 -0.14098 -0.15 -0.07361 -0.14566 0.00995 C -0.14132 0.09676 -0.1283 0.16481 -0.11667 0.16389 C -0.10486 0.16273 -0.10555 0.08958 -0.11823 0.00648 C -0.13108 -0.07662 -0.15 -0.14028 -0.1618 -0.13936 C -0.17465 -0.1382 -0.17951 -0.07084 -0.17535 0.01412 C -0.17101 0.0993 -0.15781 0.16759 -0.14635 0.16643 C -0.13455 0.16551 -0.13507 0.09213 -0.14792 0.00902 C -0.16042 -0.07408 -0.18073 -0.13704 -0.19149 -0.13658 C -0.20295 -0.13565 -0.2092 -0.06713 -0.20486 0.01736 C -0.20052 0.10208 -0.18733 0.17014 -0.17587 0.16921 C -0.16545 0.16828 -0.16597 0.09606 -0.17743 0.0118 C -0.1901 -0.0713 -0.21042 -0.13496 -0.22205 -0.1338 C -0.23246 -0.13287 -0.23958 -0.06436 -0.23524 0.02083 C -0.2309 0.10671 -0.21805 0.17291 -0.2066 0.17199 C -0.19479 0.17083 -0.19514 0.0993 -0.20816 0.01574 C -0.22083 -0.06713 -0.2401 -0.13357 -0.25121 -0.13125 C -0.26319 -0.12894 -0.26788 -0.06181 -0.26354 0.02314 C -0.2592 0.10879 -0.24635 0.17546 -0.23524 0.17453 C -0.22448 0.17361 -0.22465 0.10416 -0.23854 0.02129 " pathEditMode="relative" rAng="5170307" ptsTypes="fffffffffffffffffffffffffffffffff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77" y="108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1921 C 0.00399 -0.05718 -0.04271 -0.12385 -0.10521 -0.12824 C -0.16493 -0.13403 -0.22066 -0.08241 -0.22431 -0.00834 C -0.22899 0.06065 -0.18993 0.12453 -0.13403 0.1294 C -0.08281 0.13287 -0.0342 0.09028 -0.03056 0.02615 C -0.02691 -0.03218 -0.05955 -0.08727 -0.10695 -0.09167 C -0.1507 -0.09514 -0.19184 -0.05972 -0.19462 -0.00579 C -0.1974 0.04213 -0.17136 0.08935 -0.13212 0.09143 C -0.0967 0.0949 -0.0632 0.06736 -0.06024 0.02384 C -0.05851 -0.01505 -0.07813 -0.05278 -0.10886 -0.0551 C -0.13594 -0.05718 -0.16285 -0.03681 -0.16493 -0.00347 C -0.16667 0.02523 -0.15278 0.05254 -0.13021 0.05486 C -0.11163 0.05717 -0.09202 0.04444 -0.09115 0.02176 C -0.08924 0.00347 -0.0967 -0.01621 -0.11059 -0.01852 C -0.12205 -0.01852 -0.13316 -0.01389 -0.1349 -0.00139 C -0.13594 0.00648 -0.13403 0.01481 -0.12847 0.01828 C -0.1257 0.01921 -0.12379 0.01921 -0.12101 0.01828 " pathEditMode="relative" rAng="0" ptsTypes="fffffffffffffffff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67" y="-199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8 -0.0162 C 0.0085 0.03681 0.00243 0.11088 -0.01997 0.10972 C -0.05191 0.10972 -0.05452 -0.13819 -0.09271 -0.13912 C -0.12726 -0.13912 -0.10903 0.07778 -0.14202 0.07685 C -0.17674 0.07685 -0.15799 -0.08009 -0.19514 -0.08009 C -0.2283 -0.08009 -0.20973 0.0257 -0.23959 0.0257 C -0.26806 0.0257 -0.25313 -0.05509 -0.27917 -0.05509 C -0.29393 -0.05509 -0.29497 -0.0331 -0.29584 -0.0162 " pathEditMode="relative" rAng="0" ptsTypes="ffffffff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5" y="20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0.04838 L -0.00313 0.19236 L 0.00382 0.04838 L 0.01111 0.19236 L 0.01857 0.04838 L 0.02552 0.19236 L 0.03281 0.04838 L 0.03993 0.19236 L 0.04757 0.04838 L 0.05486 0.19236 L 0.0618 0.04838 L 0.0691 0.19236 L 0.07604 0.04838 L 0.08351 0.19236 L 0.0908 0.04838 L 0.09792 0.19236 L 0.10555 0.04838 " pathEditMode="relative" rAng="0" ptsTypes="FFFFFFFFFFFFFFFFF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9" y="719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00833 C 0.00261 0.13542 -0.0026 0.22685 -0.00816 0.22685 C -0.01354 0.22685 -0.01788 0.13542 -0.01944 0.00833 C -0.02187 0.13542 -0.02638 0.22685 -0.03177 0.22685 C -0.03732 0.22685 -0.04166 0.13542 -0.04323 0.00833 C -0.04531 0.13542 -0.04982 0.22685 -0.05555 0.22685 C -0.06059 0.22685 -0.06614 0.13542 -0.0677 0.00833 C -0.06892 0.13542 -0.07361 0.22685 -0.07968 0.22685 C -0.08437 0.22685 -0.08993 0.13542 -0.09079 0.00833 C -0.0927 0.13542 -0.09774 0.22685 -0.10347 0.22685 C -0.10885 0.22685 -0.11336 0.13542 -0.11475 0.00833 C -0.11718 0.13542 -0.12187 0.22685 -0.12691 0.22685 C -0.13263 0.22685 -0.13698 0.13542 -0.13906 0.00833 C -0.14079 0.13542 -0.14513 0.22685 -0.15086 0.22685 C -0.1559 0.22685 -0.16128 0.13542 -0.16302 0.00833 C -0.16441 0.13542 -0.16909 0.22685 -0.17517 0.22685 C -0.18038 0.22685 -0.18524 0.13542 -0.18593 0.00833 " pathEditMode="relative" rAng="0" ptsTypes="fffffffffffffffff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1092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36 -0.01644 L 0.0309 -0.01644 C 0.03767 -0.01644 0.04496 -0.03218 0.05191 -0.03473 C 0.0566 -0.03473 0.0658 -0.01968 0.06996 -0.01968 C 0.07569 -0.01968 0.08212 -0.02431 0.09253 -0.02431 L 0.10017 -0.20116 L 0.10885 0.0125 L 0.1184 -0.01644 L 0.12674 -0.02431 L 0.14705 -0.0176 C 0.15608 -0.02084 0.16337 -0.03565 0.17309 -0.04144 C 0.17587 -0.04236 0.18351 -0.04375 0.18871 -0.04144 C 0.19358 -0.03912 0.19792 -0.02338 0.1993 -0.02223 C 0.20191 -0.0176 0.20799 -0.02223 0.21128 -0.01968 L 0.21614 -0.01644 L 0.22604 -0.01644 " pathEditMode="relative" rAng="0" ptsTypes="FfffFFFFFffffFFF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4" y="-780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C -0.00799 0.00856 -0.01719 0.01736 -0.02118 0.02824 C -0.02518 0.04074 -0.02743 0.05532 -0.02934 0.06967 C -0.03038 0.08403 -0.02934 0.09653 -0.02743 0.10972 C -0.02518 0.12199 -0.02205 0.13518 -0.01511 0.14629 C -0.00868 0.15741 0.00156 0.16643 0.01302 0.17315 C 0.02257 0.17986 0.03524 0.18426 0.04809 0.18657 C 0.06024 0.18889 0.07239 0.18889 0.08385 0.18657 C 0.09635 0.18426 0.10746 0.1787 0.11666 0.16967 C 0.12639 0.16204 0.13455 0.15208 0.13871 0.13958 C 0.14357 0.1287 0.14583 0.11319 0.14583 0.10069 C 0.14687 0.08866 0.14583 0.07407 0.13993 0.06204 C 0.13541 0.05116 0.12639 0.0419 0.11406 0.0375 C 0.10121 0.03426 0.08871 0.03842 0.08055 0.04629 C 0.07344 0.05416 0.06823 0.06643 0.06771 0.08079 C 0.06771 0.09537 0.06823 0.10833 0.07344 0.11991 C 0.07916 0.13102 0.07743 0.13287 0.09791 0.14768 C 0.11666 0.16296 0.13541 0.15879 0.14687 0.15995 C 0.15816 0.15995 0.16719 0.15532 0.1783 0.15092 C 0.19097 0.1456 0.20121 0.13518 0.20833 0.12639 C 0.21562 0.11759 0.2191 0.10648 0.22326 0.08866 C 0.22708 0.07083 0.22708 0.06204 0.22708 0.04861 C 0.22708 0.03518 0.22708 0.02176 0.22708 0.00856 " pathEditMode="relative" rAng="0" ptsTypes="fffffffffffffffffffffff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26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8693" y="620688"/>
            <a:ext cx="8230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ПОДВЕДЕНИЕ ИТОГОВ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6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587862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Иллюстрация к любой русской народной сказке на листе формата А4.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5854" y="620688"/>
            <a:ext cx="4193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88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772816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Инсценировка отрывка из любой русской народной сказки. 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5854" y="620688"/>
            <a:ext cx="4193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2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772816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Вопросы на карточках. 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5854" y="620688"/>
            <a:ext cx="4193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64" b="9816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76" t="3420" r="16145" b="2642"/>
          <a:stretch/>
        </p:blipFill>
        <p:spPr bwMode="auto">
          <a:xfrm>
            <a:off x="899592" y="2357591"/>
            <a:ext cx="6912768" cy="442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57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80112" y="2060848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Вопросы по терминологии (карточки).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5854" y="620688"/>
            <a:ext cx="4193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62" b="95591" l="3051" r="98136">
                        <a14:foregroundMark x1="67119" y1="23633" x2="67119" y2="23633"/>
                        <a14:foregroundMark x1="84407" y1="28395" x2="84407" y2="28395"/>
                        <a14:foregroundMark x1="80000" y1="27866" x2="80000" y2="27866"/>
                        <a14:foregroundMark x1="70339" y1="28924" x2="70339" y2="28924"/>
                        <a14:foregroundMark x1="7797" y1="73545" x2="7797" y2="73545"/>
                        <a14:foregroundMark x1="6102" y1="70370" x2="6102" y2="70370"/>
                        <a14:foregroundMark x1="8644" y1="70370" x2="8644" y2="70370"/>
                        <a14:foregroundMark x1="58644" y1="20635" x2="58644" y2="20635"/>
                        <a14:foregroundMark x1="60169" y1="20988" x2="60169" y2="20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57" t="5394" r="3772"/>
          <a:stretch/>
        </p:blipFill>
        <p:spPr bwMode="auto">
          <a:xfrm>
            <a:off x="0" y="1413164"/>
            <a:ext cx="5888182" cy="580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11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348800"/>
            <a:ext cx="83529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1.Каша из топора – это:</a:t>
            </a:r>
          </a:p>
          <a:p>
            <a:pPr algn="just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а) волшебная; б) бытовая; в) сказка о животных; г) сказочная повесть.</a:t>
            </a:r>
          </a:p>
          <a:p>
            <a:pPr algn="just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2.Птицы, укравшие мальчика:</a:t>
            </a:r>
          </a:p>
          <a:p>
            <a:pPr algn="just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а) журавли-аисты; б) стрижи-ласточки; в) совы-филины; г) гуси-лебеди.</a:t>
            </a:r>
          </a:p>
          <a:p>
            <a:pPr algn="just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3.Название сказочной реки –</a:t>
            </a:r>
          </a:p>
          <a:p>
            <a:pPr algn="just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а) Волга; б) Малина;</a:t>
            </a:r>
          </a:p>
          <a:p>
            <a:pPr algn="just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в) Калина; г) Смородина.</a:t>
            </a:r>
          </a:p>
          <a:p>
            <a:pPr algn="just"/>
            <a:endParaRPr lang="ru-RU" sz="32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5854" y="620688"/>
            <a:ext cx="4193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7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348800"/>
            <a:ext cx="83529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1.Каша из топора – это:</a:t>
            </a:r>
          </a:p>
          <a:p>
            <a:pPr algn="just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а) волшебная;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бытовая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; в) сказка о животных; г) сказочная повесть.</a:t>
            </a:r>
          </a:p>
          <a:p>
            <a:pPr algn="just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2.Птицы, укравшие мальчика:</a:t>
            </a:r>
          </a:p>
          <a:p>
            <a:pPr algn="just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а) журавли-аисты; б) стрижи-ласточки; в) совы-филины;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г) гуси-лебеди.</a:t>
            </a:r>
          </a:p>
          <a:p>
            <a:pPr algn="just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3.Название сказочной реки –</a:t>
            </a:r>
          </a:p>
          <a:p>
            <a:pPr algn="just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а) Волга; б) Малина;</a:t>
            </a:r>
          </a:p>
          <a:p>
            <a:pPr algn="just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в) Калина;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г) Смородина.</a:t>
            </a:r>
          </a:p>
          <a:p>
            <a:pPr algn="just"/>
            <a:endParaRPr lang="ru-RU" sz="32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5854" y="620688"/>
            <a:ext cx="4193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01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772816"/>
            <a:ext cx="38164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Участник каждой команды должен с завязанными глазами нарисовать на доске избушку на курьих ножках.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5854" y="620688"/>
            <a:ext cx="4193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1802" y1="60706" x2="71802" y2="60706"/>
                        <a14:foregroundMark x1="81723" y1="57647" x2="81723" y2="57647"/>
                        <a14:foregroundMark x1="79634" y1="56000" x2="79634" y2="56000"/>
                        <a14:foregroundMark x1="70757" y1="62824" x2="70757" y2="62824"/>
                        <a14:foregroundMark x1="44125" y1="52235" x2="44125" y2="52235"/>
                        <a14:foregroundMark x1="44125" y1="59294" x2="44125" y2="59294"/>
                        <a14:foregroundMark x1="58747" y1="38824" x2="58747" y2="38824"/>
                        <a14:foregroundMark x1="26371" y1="60941" x2="26371" y2="60941"/>
                        <a14:foregroundMark x1="22454" y1="63059" x2="22454" y2="63059"/>
                        <a14:foregroundMark x1="18016" y1="62824" x2="18016" y2="62824"/>
                        <a14:foregroundMark x1="14099" y1="65176" x2="14099" y2="65176"/>
                        <a14:foregroundMark x1="15927" y1="64000" x2="15927" y2="64000"/>
                        <a14:foregroundMark x1="18277" y1="55059" x2="18277" y2="55059"/>
                        <a14:foregroundMark x1="7311" y1="46588" x2="7311" y2="46588"/>
                        <a14:foregroundMark x1="6266" y1="42824" x2="6266" y2="42824"/>
                        <a14:foregroundMark x1="5483" y1="47059" x2="5483" y2="47059"/>
                        <a14:foregroundMark x1="5222" y1="38118" x2="5222" y2="38118"/>
                        <a14:foregroundMark x1="6005" y1="24235" x2="6005" y2="24235"/>
                        <a14:foregroundMark x1="7050" y1="28000" x2="7050" y2="28000"/>
                        <a14:foregroundMark x1="6527" y1="26588" x2="6527" y2="26588"/>
                        <a14:foregroundMark x1="37598" y1="15294" x2="37598" y2="15294"/>
                        <a14:foregroundMark x1="36815" y1="8000" x2="36815" y2="8000"/>
                        <a14:foregroundMark x1="56397" y1="26824" x2="56397" y2="26824"/>
                        <a14:foregroundMark x1="57441" y1="20706" x2="57441" y2="20706"/>
                        <a14:foregroundMark x1="52219" y1="21882" x2="52219" y2="21882"/>
                        <a14:foregroundMark x1="53264" y1="18588" x2="53264" y2="18588"/>
                        <a14:foregroundMark x1="8877" y1="53882" x2="8877" y2="53882"/>
                        <a14:foregroundMark x1="6005" y1="62353" x2="6005" y2="62353"/>
                        <a14:foregroundMark x1="6527" y1="76000" x2="6527" y2="76000"/>
                        <a14:foregroundMark x1="83551" y1="38824" x2="83551" y2="38824"/>
                        <a14:foregroundMark x1="92689" y1="52471" x2="92689" y2="52471"/>
                        <a14:foregroundMark x1="88773" y1="72000" x2="88773" y2="72000"/>
                        <a14:foregroundMark x1="92689" y1="69412" x2="92689" y2="69412"/>
                        <a14:foregroundMark x1="83290" y1="36706" x2="83290" y2="36706"/>
                        <a14:foregroundMark x1="93211" y1="54353" x2="93211" y2="54353"/>
                        <a14:foregroundMark x1="91123" y1="76000" x2="91123" y2="76000"/>
                        <a14:foregroundMark x1="95561" y1="50118" x2="95561" y2="50118"/>
                        <a14:foregroundMark x1="84595" y1="33882" x2="84595" y2="33882"/>
                        <a14:foregroundMark x1="87728" y1="41412" x2="87728" y2="41412"/>
                        <a14:foregroundMark x1="88773" y1="44000" x2="88773" y2="44000"/>
                        <a14:foregroundMark x1="16188" y1="86353" x2="16188" y2="86353"/>
                        <a14:foregroundMark x1="3916" y1="76235" x2="3916" y2="76235"/>
                        <a14:foregroundMark x1="6005" y1="69412" x2="6005" y2="69412"/>
                        <a14:foregroundMark x1="6789" y1="65647" x2="6789" y2="65647"/>
                        <a14:backgroundMark x1="8094" y1="49647" x2="8094" y2="49647"/>
                        <a14:backgroundMark x1="7833" y1="41412" x2="7833" y2="41412"/>
                        <a14:backgroundMark x1="90601" y1="48000" x2="90601" y2="48000"/>
                        <a14:backgroundMark x1="91645" y1="73412" x2="91645" y2="73412"/>
                        <a14:backgroundMark x1="10444" y1="56941" x2="10444" y2="569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95252"/>
            <a:ext cx="5148064" cy="6006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88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5854" y="620688"/>
            <a:ext cx="4193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5854" y="1733502"/>
            <a:ext cx="3808114" cy="347787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ru-RU" sz="4400" b="1" dirty="0" smtClean="0">
                <a:latin typeface="Gabriola" pitchFamily="82" charset="0"/>
              </a:rPr>
              <a:t>Храбрый</a:t>
            </a:r>
          </a:p>
          <a:p>
            <a:pPr algn="just"/>
            <a:r>
              <a:rPr lang="ru-RU" sz="4400" b="1" dirty="0" smtClean="0">
                <a:latin typeface="Gabriola" pitchFamily="82" charset="0"/>
              </a:rPr>
              <a:t>Хитрый</a:t>
            </a:r>
          </a:p>
          <a:p>
            <a:pPr algn="just"/>
            <a:r>
              <a:rPr lang="ru-RU" sz="4400" b="1" dirty="0" smtClean="0">
                <a:latin typeface="Gabriola" pitchFamily="82" charset="0"/>
              </a:rPr>
              <a:t>Злой</a:t>
            </a:r>
          </a:p>
          <a:p>
            <a:pPr algn="just"/>
            <a:r>
              <a:rPr lang="ru-RU" sz="4400" b="1" dirty="0" smtClean="0">
                <a:latin typeface="Gabriola" pitchFamily="82" charset="0"/>
              </a:rPr>
              <a:t>Трусливый</a:t>
            </a:r>
          </a:p>
          <a:p>
            <a:pPr algn="just"/>
            <a:r>
              <a:rPr lang="ru-RU" sz="4400" b="1" dirty="0" smtClean="0">
                <a:latin typeface="Gabriola" pitchFamily="82" charset="0"/>
              </a:rPr>
              <a:t>Добродушный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1794116"/>
            <a:ext cx="37444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dirty="0">
                <a:solidFill>
                  <a:srgbClr val="A43925"/>
                </a:solidFill>
                <a:latin typeface="Gabriola" pitchFamily="82" charset="0"/>
              </a:rPr>
              <a:t>Заяц</a:t>
            </a:r>
          </a:p>
          <a:p>
            <a:pPr lvl="0"/>
            <a:r>
              <a:rPr lang="ru-RU" sz="4400" b="1" dirty="0">
                <a:solidFill>
                  <a:srgbClr val="A43925"/>
                </a:solidFill>
                <a:latin typeface="Gabriola" pitchFamily="82" charset="0"/>
              </a:rPr>
              <a:t>Петух</a:t>
            </a:r>
          </a:p>
          <a:p>
            <a:pPr lvl="0"/>
            <a:r>
              <a:rPr lang="ru-RU" sz="4400" b="1" dirty="0">
                <a:solidFill>
                  <a:srgbClr val="A43925"/>
                </a:solidFill>
                <a:latin typeface="Gabriola" pitchFamily="82" charset="0"/>
              </a:rPr>
              <a:t>Лиса</a:t>
            </a:r>
          </a:p>
          <a:p>
            <a:pPr lvl="0"/>
            <a:r>
              <a:rPr lang="ru-RU" sz="4400" b="1" dirty="0">
                <a:solidFill>
                  <a:srgbClr val="A43925"/>
                </a:solidFill>
                <a:latin typeface="Gabriola" pitchFamily="82" charset="0"/>
              </a:rPr>
              <a:t>Медведь</a:t>
            </a:r>
          </a:p>
          <a:p>
            <a:pPr lvl="0"/>
            <a:r>
              <a:rPr lang="ru-RU" sz="4400" b="1" dirty="0">
                <a:solidFill>
                  <a:srgbClr val="A43925"/>
                </a:solidFill>
                <a:latin typeface="Gabriola" pitchFamily="82" charset="0"/>
              </a:rPr>
              <a:t>Волк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379911" y="2204864"/>
            <a:ext cx="2480121" cy="792088"/>
          </a:xfrm>
          <a:prstGeom prst="line">
            <a:avLst/>
          </a:prstGeom>
          <a:ln w="508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699792" y="2204864"/>
            <a:ext cx="2160240" cy="2016224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6" idx="1"/>
          </p:cNvCxnSpPr>
          <p:nvPr/>
        </p:nvCxnSpPr>
        <p:spPr>
          <a:xfrm>
            <a:off x="2379911" y="2996952"/>
            <a:ext cx="2480121" cy="536102"/>
          </a:xfrm>
          <a:prstGeom prst="line">
            <a:avLst/>
          </a:prstGeom>
          <a:ln w="508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619672" y="3557017"/>
            <a:ext cx="3240360" cy="1384151"/>
          </a:xfrm>
          <a:prstGeom prst="line">
            <a:avLst/>
          </a:prstGeom>
          <a:ln w="508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3239852" y="4249092"/>
            <a:ext cx="1620180" cy="692076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604" y="188640"/>
            <a:ext cx="28575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35189" y1="26833" x2="35189" y2="26833"/>
                        <a14:backgroundMark x1="38779" y1="23167" x2="38779" y2="23167"/>
                        <a14:backgroundMark x1="35368" y1="34167" x2="35368" y2="34167"/>
                        <a14:backgroundMark x1="29443" y1="41333" x2="29443" y2="41333"/>
                        <a14:backgroundMark x1="15260" y1="52500" x2="15260" y2="52500"/>
                        <a14:backgroundMark x1="18312" y1="60333" x2="18312" y2="60333"/>
                        <a14:backgroundMark x1="16517" y1="48667" x2="16517" y2="48667"/>
                        <a14:backgroundMark x1="23698" y1="53333" x2="23698" y2="53333"/>
                        <a14:backgroundMark x1="19749" y1="49333" x2="19749" y2="49333"/>
                        <a14:backgroundMark x1="17594" y1="51333" x2="17594" y2="51333"/>
                        <a14:backgroundMark x1="21185" y1="68833" x2="21185" y2="68833"/>
                        <a14:backgroundMark x1="17056" y1="65333" x2="17056" y2="65333"/>
                        <a14:backgroundMark x1="21544" y1="60833" x2="21544" y2="6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038" y="4210722"/>
            <a:ext cx="1970422" cy="212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25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Другая 3">
      <a:dk1>
        <a:srgbClr val="FFC000"/>
      </a:dk1>
      <a:lt1>
        <a:srgbClr val="A43925"/>
      </a:lt1>
      <a:dk2>
        <a:srgbClr val="D2533C"/>
      </a:dk2>
      <a:lt2>
        <a:srgbClr val="FF5050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120</TotalTime>
  <Words>297</Words>
  <Application>Microsoft Office PowerPoint</Application>
  <PresentationFormat>Экран (4:3)</PresentationFormat>
  <Paragraphs>104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BlackTie</vt:lpstr>
      <vt:lpstr>Урок-викторина «По дорогам русской сказки» 5 класс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Урок-викторина «По дорогам русской сказки» 5 класс</dc:title>
  <dc:creator>Александра</dc:creator>
  <cp:lastModifiedBy>Александра</cp:lastModifiedBy>
  <cp:revision>18</cp:revision>
  <dcterms:created xsi:type="dcterms:W3CDTF">2012-08-28T17:36:20Z</dcterms:created>
  <dcterms:modified xsi:type="dcterms:W3CDTF">2012-09-05T20:01:18Z</dcterms:modified>
</cp:coreProperties>
</file>