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4" r:id="rId10"/>
    <p:sldId id="265" r:id="rId11"/>
    <p:sldId id="269" r:id="rId12"/>
    <p:sldId id="274" r:id="rId13"/>
    <p:sldId id="266" r:id="rId14"/>
    <p:sldId id="279" r:id="rId15"/>
    <p:sldId id="267" r:id="rId16"/>
    <p:sldId id="268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37" autoAdjust="0"/>
  </p:normalViewPr>
  <p:slideViewPr>
    <p:cSldViewPr>
      <p:cViewPr varScale="1">
        <p:scale>
          <a:sx n="80" d="100"/>
          <a:sy n="80" d="100"/>
        </p:scale>
        <p:origin x="-9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33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8FAF0-877F-45A8-B62D-FFA4A82194C3}" type="datetimeFigureOut">
              <a:rPr lang="ru-RU"/>
              <a:pPr>
                <a:defRPr/>
              </a:pPr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E9018-49EA-45F1-8E8A-6A71E3EFA0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25C1E-8727-46FE-99A1-04A9282A30D1}" type="datetimeFigureOut">
              <a:rPr lang="ru-RU"/>
              <a:pPr>
                <a:defRPr/>
              </a:pPr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630F2-30C2-40C4-92FA-C1A87F0AB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AA671-B6EE-40EE-A710-34422444554A}" type="datetimeFigureOut">
              <a:rPr lang="ru-RU"/>
              <a:pPr>
                <a:defRPr/>
              </a:pPr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57ACE-DC38-4D8B-8C9E-D3F633AB0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328B7-4E39-465F-A7AF-9928CB7EAB22}" type="datetimeFigureOut">
              <a:rPr lang="ru-RU"/>
              <a:pPr>
                <a:defRPr/>
              </a:pPr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D639B-9CF5-4A98-A7C2-21AAEB43C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7F62E-E937-4DA4-9C68-64CFEACA059D}" type="datetimeFigureOut">
              <a:rPr lang="ru-RU"/>
              <a:pPr>
                <a:defRPr/>
              </a:pPr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EDAEC-044E-4EA6-A914-86DBAAE05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C4D95-8834-4CC0-80EE-01F00A294A4C}" type="datetimeFigureOut">
              <a:rPr lang="ru-RU"/>
              <a:pPr>
                <a:defRPr/>
              </a:pPr>
              <a:t>10.02.2013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EB9C0-6712-47B3-A4F4-4DA23A070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8A432-E5B9-4DE9-95C3-75653AE3BF3C}" type="datetimeFigureOut">
              <a:rPr lang="ru-RU"/>
              <a:pPr>
                <a:defRPr/>
              </a:pPr>
              <a:t>10.02.2013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7CC50-C952-4234-A722-175FC8B67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3B644-CFEE-4B38-8622-328C08FAC17D}" type="datetimeFigureOut">
              <a:rPr lang="ru-RU"/>
              <a:pPr>
                <a:defRPr/>
              </a:pPr>
              <a:t>10.02.2013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0AC365-BA6E-49BE-A2DC-08F06AA295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D0662-6FC3-4B31-9F4F-12225E0220DC}" type="datetimeFigureOut">
              <a:rPr lang="ru-RU"/>
              <a:pPr>
                <a:defRPr/>
              </a:pPr>
              <a:t>10.02.2013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18E0C-EFAE-4A7D-8D94-7A7753D72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9A81D-D975-422D-A9F6-14FBF1F4843F}" type="datetimeFigureOut">
              <a:rPr lang="ru-RU"/>
              <a:pPr>
                <a:defRPr/>
              </a:pPr>
              <a:t>10.02.2013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E2D79-BC45-452F-BA09-51787C8DCF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EFB6-6D30-4B18-B990-C2950079191C}" type="datetimeFigureOut">
              <a:rPr lang="ru-RU"/>
              <a:pPr>
                <a:defRPr/>
              </a:pPr>
              <a:t>10.02.2013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65926-BACF-4144-84F2-B18FA2F9B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984CED-E7C2-4AFB-94CC-C71CDDBD64A3}" type="datetimeFigureOut">
              <a:rPr lang="ru-RU"/>
              <a:pPr>
                <a:defRPr/>
              </a:pPr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ECA06D3-54DB-467A-B01A-DCBDBFFFD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500063" y="785813"/>
            <a:ext cx="8215312" cy="1470025"/>
          </a:xfrm>
        </p:spPr>
        <p:txBody>
          <a:bodyPr/>
          <a:lstStyle/>
          <a:p>
            <a:pPr algn="l" eaLnBrk="1" hangingPunct="1"/>
            <a:r>
              <a:rPr lang="ru-RU" i="1" smtClean="0"/>
              <a:t> </a:t>
            </a:r>
            <a:r>
              <a:rPr lang="ru-RU" b="1" i="1" u="sng" smtClean="0">
                <a:latin typeface="Arial" charset="0"/>
                <a:cs typeface="Arial" charset="0"/>
              </a:rPr>
              <a:t>«Царства живой природы».</a:t>
            </a:r>
            <a:endParaRPr lang="ru-RU" b="1" u="sng" smtClean="0">
              <a:latin typeface="Arial" charset="0"/>
              <a:cs typeface="Arial" charset="0"/>
            </a:endParaRP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50" y="2571750"/>
            <a:ext cx="6400800" cy="17526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chemeClr val="tx1"/>
                </a:solidFill>
                <a:latin typeface="Arial" charset="0"/>
                <a:cs typeface="Arial" charset="0"/>
              </a:rPr>
              <a:t>Какие Вы знаете царства живой природы? Назовите их!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Содержимое 2"/>
          <p:cNvSpPr>
            <a:spLocks noGrp="1"/>
          </p:cNvSpPr>
          <p:nvPr>
            <p:ph idx="1"/>
          </p:nvPr>
        </p:nvSpPr>
        <p:spPr>
          <a:xfrm>
            <a:off x="571500" y="500063"/>
            <a:ext cx="8229600" cy="57150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000" smtClean="0"/>
              <a:t>      Грибы присутствуют везде! Они растут на земле, под землей, в воде, на камнях и не только! Многие виды грибов активно используются человеком в пищевых, хозяйственных и медицинских целях.</a:t>
            </a:r>
          </a:p>
          <a:p>
            <a:pPr eaLnBrk="1" hangingPunct="1">
              <a:buFont typeface="Arial" charset="0"/>
              <a:buNone/>
            </a:pPr>
            <a:r>
              <a:rPr lang="ru-RU" sz="4000" smtClean="0"/>
              <a:t>      Грибы бывают разного вида и имеют разные свойства.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703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latin typeface="Arial" pitchFamily="34" charset="0"/>
                <a:cs typeface="Arial" pitchFamily="34" charset="0"/>
              </a:rPr>
              <a:t>Строение гриба.</a:t>
            </a:r>
            <a:endParaRPr lang="ru-RU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Содержимое 3" descr="stroenie_griba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922338"/>
            <a:ext cx="6000750" cy="561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3" descr="403d8af8113c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28688" y="1000125"/>
            <a:ext cx="7405687" cy="5554663"/>
          </a:xfrm>
        </p:spPr>
      </p:pic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1143000" y="142875"/>
            <a:ext cx="6715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u="sng"/>
              <a:t>Грибные плантации.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Сумчатый гриб.</a:t>
            </a:r>
          </a:p>
        </p:txBody>
      </p:sp>
      <p:pic>
        <p:nvPicPr>
          <p:cNvPr id="25602" name="Содержимое 3" descr="fcdc44ac65b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1600200"/>
            <a:ext cx="487680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 err="1" smtClean="0">
                <a:latin typeface="Arial" pitchFamily="34" charset="0"/>
                <a:cs typeface="Arial" pitchFamily="34" charset="0"/>
              </a:rPr>
              <a:t>Энокитаке</a:t>
            </a:r>
            <a:r>
              <a:rPr lang="ru-RU" b="1" u="sng" dirty="0" smtClean="0">
                <a:latin typeface="Arial" pitchFamily="34" charset="0"/>
                <a:cs typeface="Arial" pitchFamily="34" charset="0"/>
              </a:rPr>
              <a:t> – японский гибрид обыкновенного опёнка.</a:t>
            </a:r>
            <a:endParaRPr lang="ru-RU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Содержимое 3" descr="enoki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1785938"/>
            <a:ext cx="6592888" cy="4721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latin typeface="Arial" pitchFamily="34" charset="0"/>
                <a:cs typeface="Arial" pitchFamily="34" charset="0"/>
              </a:rPr>
              <a:t>Пластинчатые грибы</a:t>
            </a:r>
            <a:br>
              <a:rPr lang="ru-RU" b="1" u="sng" dirty="0" smtClean="0">
                <a:latin typeface="Arial" pitchFamily="34" charset="0"/>
                <a:cs typeface="Arial" pitchFamily="34" charset="0"/>
              </a:rPr>
            </a:br>
            <a:endParaRPr lang="ru-RU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Содержимое 3" descr="270px-Lact.su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4563" y="1214438"/>
            <a:ext cx="4500562" cy="5218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smtClean="0">
                <a:latin typeface="Arial" charset="0"/>
                <a:cs typeface="Arial" charset="0"/>
              </a:rPr>
              <a:t>Чага (</a:t>
            </a:r>
            <a:r>
              <a:rPr lang="vi-VN" b="1" u="sng" smtClean="0">
                <a:latin typeface="Arial" charset="0"/>
                <a:cs typeface="Arial" charset="0"/>
              </a:rPr>
              <a:t>Трутовик скошенный</a:t>
            </a:r>
            <a:r>
              <a:rPr lang="ru-RU" b="1" u="sng" smtClean="0">
                <a:latin typeface="Arial" charset="0"/>
                <a:cs typeface="Arial" charset="0"/>
              </a:rPr>
              <a:t>)</a:t>
            </a:r>
          </a:p>
        </p:txBody>
      </p:sp>
      <p:pic>
        <p:nvPicPr>
          <p:cNvPr id="28674" name="Содержимое 3" descr="72872218_1301582871_1292489437_27266_b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42962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u="sng" dirty="0" smtClean="0">
                <a:latin typeface="Arial" pitchFamily="34" charset="0"/>
                <a:cs typeface="Arial" pitchFamily="34" charset="0"/>
              </a:rPr>
              <a:t>Отидея ослиная или «Ослиные уши». </a:t>
            </a:r>
            <a:endParaRPr lang="ru-RU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Содержимое 3" descr="0_57c24_91ed419b_X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308225" y="1585913"/>
            <a:ext cx="4525963" cy="4554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vi-VN" b="1" smtClean="0"/>
              <a:t>Дождевик настоящий</a:t>
            </a:r>
            <a:r>
              <a:rPr lang="vi-VN" smtClean="0"/>
              <a:t> </a:t>
            </a:r>
            <a:endParaRPr lang="ru-RU" smtClean="0"/>
          </a:p>
        </p:txBody>
      </p:sp>
      <p:pic>
        <p:nvPicPr>
          <p:cNvPr id="30722" name="Содержимое 3" descr="275px-Single_lycoperdon_perlatum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28925" y="1600200"/>
            <a:ext cx="348615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750" y="571500"/>
            <a:ext cx="2800350" cy="4714875"/>
          </a:xfrm>
        </p:spPr>
        <p:txBody>
          <a:bodyPr rtlCol="0">
            <a:normAutofit fontScale="92500" lnSpcReduction="20000"/>
          </a:bodyPr>
          <a:lstStyle/>
          <a:p>
            <a:pPr marL="0" indent="3429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Но некоторые грибы можно рассмотреть только под микроскопом!</a:t>
            </a:r>
          </a:p>
          <a:p>
            <a:pPr marL="0" indent="34290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Это так называемые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п</a:t>
            </a:r>
            <a:r>
              <a:rPr lang="vi-VN" b="1" dirty="0" smtClean="0">
                <a:cs typeface="Arial" pitchFamily="34" charset="0"/>
              </a:rPr>
              <a:t>лесневые грибы</a:t>
            </a:r>
            <a:r>
              <a:rPr lang="vi-VN" dirty="0" smtClean="0">
                <a:cs typeface="Arial" pitchFamily="34" charset="0"/>
              </a:rPr>
              <a:t>, или </a:t>
            </a:r>
            <a:r>
              <a:rPr lang="vi-VN" b="1" dirty="0" smtClean="0">
                <a:cs typeface="Arial" pitchFamily="34" charset="0"/>
              </a:rPr>
              <a:t>плесень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Рисунок 3" descr="f25864fb08d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857250"/>
            <a:ext cx="5357813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Содержимое 3" descr="0007-007-TSarstva-zhivoj-prirody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3875" y="357188"/>
            <a:ext cx="7786688" cy="5840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u="sng" smtClean="0"/>
              <a:t>Плесень под микроскопом.</a:t>
            </a:r>
          </a:p>
        </p:txBody>
      </p:sp>
      <p:pic>
        <p:nvPicPr>
          <p:cNvPr id="32770" name="Содержимое 5" descr="6a0120a89403c1970b0120a894a00e970b-800wi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38213" y="2020888"/>
            <a:ext cx="7267575" cy="3684587"/>
          </a:xfrm>
        </p:spPr>
      </p:pic>
      <p:pic>
        <p:nvPicPr>
          <p:cNvPr id="7" name="Рисунок 6" descr="5cb4f3936f6981ff9bb56099aa0_prev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1714500"/>
            <a:ext cx="757237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Важно знать: если продукт пахнет плесенью, то его уже есть нельзя! Опасно для здоровья!</a:t>
            </a:r>
            <a:endParaRPr lang="ru-RU" dirty="0"/>
          </a:p>
        </p:txBody>
      </p:sp>
      <p:pic>
        <p:nvPicPr>
          <p:cNvPr id="33794" name="Содержимое 3" descr="wf3vrfq1n58vyvs7nnon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3000" y="2357438"/>
            <a:ext cx="6858000" cy="396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Однако, существует так называемая «благородная плесень».</a:t>
            </a:r>
            <a:endParaRPr lang="ru-RU" dirty="0"/>
          </a:p>
        </p:txBody>
      </p:sp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58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Используется для изготовления специальных сортов сыра (рокфор, камамбер).</a:t>
            </a:r>
          </a:p>
        </p:txBody>
      </p:sp>
      <p:pic>
        <p:nvPicPr>
          <p:cNvPr id="34819" name="Рисунок 3" descr="220px-Blue_Stilton_Quarter_Fro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000375"/>
            <a:ext cx="4154488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4" descr="gornye-syry_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71813"/>
            <a:ext cx="421322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u="sng" dirty="0" smtClean="0"/>
              <a:t>И, наконец, у грибников существует такое понятие, как «грибная охота» или «тихая охота».</a:t>
            </a:r>
            <a:endParaRPr lang="ru-RU" u="sng" dirty="0"/>
          </a:p>
        </p:txBody>
      </p:sp>
      <p:sp>
        <p:nvSpPr>
          <p:cNvPr id="35842" name="Содержимое 2"/>
          <p:cNvSpPr>
            <a:spLocks noGrp="1"/>
          </p:cNvSpPr>
          <p:nvPr>
            <p:ph idx="1"/>
          </p:nvPr>
        </p:nvSpPr>
        <p:spPr>
          <a:xfrm>
            <a:off x="1071563" y="2286000"/>
            <a:ext cx="7000875" cy="20716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     Многие из нас не раз участвовали в охоте на съедобные грибы и даже приносили домой богатый улов! </a:t>
            </a:r>
          </a:p>
        </p:txBody>
      </p:sp>
      <p:pic>
        <p:nvPicPr>
          <p:cNvPr id="4" name="Рисунок 3" descr="131125439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357188"/>
            <a:ext cx="7864475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Содержимое 3" descr="_p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785813"/>
            <a:ext cx="8164513" cy="5454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b="1" smtClean="0"/>
              <a:t>Грибы. Царство грибов</a:t>
            </a:r>
            <a:r>
              <a:rPr lang="ru-RU" smtClean="0"/>
              <a:t>.</a:t>
            </a:r>
          </a:p>
        </p:txBody>
      </p:sp>
      <p:pic>
        <p:nvPicPr>
          <p:cNvPr id="15362" name="Содержимое 3" descr="1242103844_207a61cb71d31bff58eacb791e6aefe329e458a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1714500"/>
            <a:ext cx="6429375" cy="4500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b="1" smtClean="0"/>
              <a:t>Подберёзовик.</a:t>
            </a:r>
            <a:endParaRPr lang="ru-RU" smtClean="0"/>
          </a:p>
        </p:txBody>
      </p:sp>
      <p:pic>
        <p:nvPicPr>
          <p:cNvPr id="16386" name="Содержимое 3" descr="8485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1928813"/>
            <a:ext cx="4848225" cy="3810000"/>
          </a:xfrm>
        </p:spPr>
      </p:pic>
      <p:sp>
        <p:nvSpPr>
          <p:cNvPr id="16387" name="Содержимое 2"/>
          <p:cNvSpPr txBox="1">
            <a:spLocks/>
          </p:cNvSpPr>
          <p:nvPr/>
        </p:nvSpPr>
        <p:spPr bwMode="auto">
          <a:xfrm>
            <a:off x="5172075" y="2428875"/>
            <a:ext cx="3971925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>
                <a:latin typeface="Calibri" pitchFamily="34" charset="0"/>
              </a:rPr>
              <a:t>Не спорю – не белый.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>
                <a:latin typeface="Calibri" pitchFamily="34" charset="0"/>
              </a:rPr>
              <a:t>Я, братцы, попроще.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>
                <a:latin typeface="Calibri" pitchFamily="34" charset="0"/>
              </a:rPr>
              <a:t>Расту я обычно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>
                <a:latin typeface="Calibri" pitchFamily="34" charset="0"/>
              </a:rPr>
              <a:t>В берёзовой роще.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Боровик (Белый гриб).</a:t>
            </a:r>
          </a:p>
        </p:txBody>
      </p:sp>
      <p:pic>
        <p:nvPicPr>
          <p:cNvPr id="17410" name="Содержимое 5" descr="0_74b1a_8ccaae95_X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1643063"/>
            <a:ext cx="3906837" cy="4525962"/>
          </a:xfrm>
        </p:spPr>
      </p:pic>
      <p:sp>
        <p:nvSpPr>
          <p:cNvPr id="17411" name="Содержимое 2"/>
          <p:cNvSpPr txBox="1">
            <a:spLocks/>
          </p:cNvSpPr>
          <p:nvPr/>
        </p:nvSpPr>
        <p:spPr bwMode="auto">
          <a:xfrm>
            <a:off x="4429125" y="2071688"/>
            <a:ext cx="4900613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>
                <a:latin typeface="Calibri" pitchFamily="34" charset="0"/>
              </a:rPr>
              <a:t>Глубоко был спрятан он,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>
                <a:latin typeface="Calibri" pitchFamily="34" charset="0"/>
              </a:rPr>
              <a:t>Раз-два-три - и вышел вон.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>
                <a:latin typeface="Calibri" pitchFamily="34" charset="0"/>
              </a:rPr>
              <a:t>И стоит он на виду.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ru-RU" sz="3200">
                <a:latin typeface="Calibri" pitchFamily="34" charset="0"/>
              </a:rPr>
              <a:t>Белый, я тебя найду! 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ru-RU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b="1" u="sng" smtClean="0">
                <a:latin typeface="Arial" charset="0"/>
                <a:cs typeface="Arial" charset="0"/>
              </a:rPr>
              <a:t>Мухомор.</a:t>
            </a:r>
          </a:p>
        </p:txBody>
      </p:sp>
      <p:pic>
        <p:nvPicPr>
          <p:cNvPr id="18434" name="Содержимое 3" descr="tumblr_l77lypA4o61qbmt2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857375"/>
            <a:ext cx="3786187" cy="3802063"/>
          </a:xfrm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857625" y="2357438"/>
            <a:ext cx="5043488" cy="304323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200" dirty="0">
                <a:latin typeface="+mn-lt"/>
                <a:cs typeface="+mn-cs"/>
              </a:rPr>
              <a:t>    Этот гриб в лесу растет</a:t>
            </a:r>
            <a:br>
              <a:rPr lang="ru-RU" sz="3200" dirty="0">
                <a:latin typeface="+mn-lt"/>
                <a:cs typeface="+mn-cs"/>
              </a:rPr>
            </a:br>
            <a:r>
              <a:rPr lang="ru-RU" sz="3200" dirty="0">
                <a:latin typeface="+mn-lt"/>
                <a:cs typeface="+mn-cs"/>
              </a:rPr>
              <a:t>Не клади его ты в рот!</a:t>
            </a:r>
            <a:br>
              <a:rPr lang="ru-RU" sz="3200" dirty="0">
                <a:latin typeface="+mn-lt"/>
                <a:cs typeface="+mn-cs"/>
              </a:rPr>
            </a:br>
            <a:r>
              <a:rPr lang="ru-RU" sz="3200" dirty="0">
                <a:latin typeface="+mn-lt"/>
                <a:cs typeface="+mn-cs"/>
              </a:rPr>
              <a:t>Он совсем не сладкий</a:t>
            </a:r>
            <a:br>
              <a:rPr lang="ru-RU" sz="3200" dirty="0">
                <a:latin typeface="+mn-lt"/>
                <a:cs typeface="+mn-cs"/>
              </a:rPr>
            </a:br>
            <a:r>
              <a:rPr lang="ru-RU" sz="3200" dirty="0">
                <a:latin typeface="+mn-lt"/>
                <a:cs typeface="+mn-cs"/>
              </a:rPr>
              <a:t>Крапинки на шляпке</a:t>
            </a:r>
            <a:br>
              <a:rPr lang="ru-RU" sz="3200" dirty="0">
                <a:latin typeface="+mn-lt"/>
                <a:cs typeface="+mn-cs"/>
              </a:rPr>
            </a:br>
            <a:r>
              <a:rPr lang="ru-RU" sz="3200" dirty="0">
                <a:latin typeface="+mn-lt"/>
                <a:cs typeface="+mn-cs"/>
              </a:rPr>
              <a:t>Красный, словно помидор:</a:t>
            </a:r>
            <a:br>
              <a:rPr lang="ru-RU" sz="3200" dirty="0">
                <a:latin typeface="+mn-lt"/>
                <a:cs typeface="+mn-cs"/>
              </a:rPr>
            </a:br>
            <a:r>
              <a:rPr lang="ru-RU" sz="3200" dirty="0">
                <a:latin typeface="+mn-lt"/>
                <a:cs typeface="+mn-cs"/>
              </a:rPr>
              <a:t>Несъедобный </a:t>
            </a:r>
            <a:r>
              <a:rPr lang="ru-RU" sz="3200" b="1" dirty="0">
                <a:latin typeface="+mn-lt"/>
                <a:cs typeface="+mn-cs"/>
              </a:rPr>
              <a:t>мухомор</a:t>
            </a:r>
            <a:r>
              <a:rPr lang="ru-RU" sz="3200" dirty="0">
                <a:latin typeface="+mn-lt"/>
                <a:cs typeface="+mn-cs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Чем грибы отличаются от растений?</a:t>
            </a:r>
            <a:endParaRPr lang="ru-RU" dirty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472363" cy="27574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 1. Грибы не имеют зелёной окраски.</a:t>
            </a:r>
          </a:p>
          <a:p>
            <a:pPr eaLnBrk="1" hangingPunct="1">
              <a:buFont typeface="Arial" charset="0"/>
              <a:buNone/>
            </a:pPr>
            <a:r>
              <a:rPr lang="ru-RU" smtClean="0"/>
              <a:t>2. Грибы не могут, как растения, создавать питательные вещества – образовывать кислород из углекислого газа.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428625"/>
            <a:ext cx="8143875" cy="3714750"/>
          </a:xfrm>
        </p:spPr>
        <p:txBody>
          <a:bodyPr rtlCol="0">
            <a:normAutofit/>
          </a:bodyPr>
          <a:lstStyle/>
          <a:p>
            <a:pPr marL="0" indent="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" pitchFamily="34" charset="0"/>
              </a:rPr>
              <a:t>Грибы - удивительнейшие из живых существ, населяющих нашу планету.</a:t>
            </a:r>
          </a:p>
          <a:p>
            <a:pPr marL="0" indent="34290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latin typeface="Arial" pitchFamily="34" charset="0"/>
              </a:rPr>
              <a:t>Существует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</a:rPr>
              <a:t>120000 </a:t>
            </a:r>
            <a:r>
              <a:rPr lang="ru-RU" dirty="0" smtClean="0">
                <a:latin typeface="Arial" pitchFamily="34" charset="0"/>
              </a:rPr>
              <a:t>разновидностей грибов. При этом для человека важны примерно 500 видов: более 300 опасны для человека, а остальные используются в различных целях.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0482" name="Рисунок 3" descr="33993573_grib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071938"/>
            <a:ext cx="7864475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695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642938"/>
            <a:ext cx="7304088" cy="5483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264</Words>
  <Application>Microsoft Office PowerPoint</Application>
  <PresentationFormat>Экран (4:3)</PresentationFormat>
  <Paragraphs>38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 «Царства живой природы».</vt:lpstr>
      <vt:lpstr>Слайд 2</vt:lpstr>
      <vt:lpstr>Грибы. Царство грибов.</vt:lpstr>
      <vt:lpstr>Подберёзовик.</vt:lpstr>
      <vt:lpstr>Боровик (Белый гриб).</vt:lpstr>
      <vt:lpstr>Мухомор.</vt:lpstr>
      <vt:lpstr>Чем грибы отличаются от растений?</vt:lpstr>
      <vt:lpstr>Слайд 8</vt:lpstr>
      <vt:lpstr>Слайд 9</vt:lpstr>
      <vt:lpstr>Слайд 10</vt:lpstr>
      <vt:lpstr>Строение гриба.</vt:lpstr>
      <vt:lpstr>Слайд 12</vt:lpstr>
      <vt:lpstr>Сумчатый гриб.</vt:lpstr>
      <vt:lpstr>Энокитаке – японский гибрид обыкновенного опёнка.</vt:lpstr>
      <vt:lpstr>Пластинчатые грибы </vt:lpstr>
      <vt:lpstr>Чага (Трутовик скошенный)</vt:lpstr>
      <vt:lpstr>Отидея ослиная или «Ослиные уши». </vt:lpstr>
      <vt:lpstr>Дождевик настоящий </vt:lpstr>
      <vt:lpstr>Слайд 19</vt:lpstr>
      <vt:lpstr>Плесень под микроскопом.</vt:lpstr>
      <vt:lpstr>Важно знать: если продукт пахнет плесенью, то его уже есть нельзя! Опасно для здоровья!</vt:lpstr>
      <vt:lpstr>Однако, существует так называемая «благородная плесень».</vt:lpstr>
      <vt:lpstr>И, наконец, у грибников существует такое понятие, как «грибная охота» или «тихая охота».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Иван</cp:lastModifiedBy>
  <cp:revision>23</cp:revision>
  <dcterms:modified xsi:type="dcterms:W3CDTF">2013-02-10T12:56:31Z</dcterms:modified>
</cp:coreProperties>
</file>