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2" r:id="rId3"/>
    <p:sldId id="281" r:id="rId4"/>
    <p:sldId id="273" r:id="rId5"/>
    <p:sldId id="274" r:id="rId6"/>
    <p:sldId id="282" r:id="rId7"/>
    <p:sldId id="276" r:id="rId8"/>
    <p:sldId id="277" r:id="rId9"/>
    <p:sldId id="283" r:id="rId10"/>
    <p:sldId id="284" r:id="rId11"/>
    <p:sldId id="285" r:id="rId12"/>
    <p:sldId id="28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E132D8-A35F-4582-9D61-F8F6826B111E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43FD7-EF14-4163-8571-D85D5F1630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106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43FD7-EF14-4163-8571-D85D5F1630A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321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43FD7-EF14-4163-8571-D85D5F1630AD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061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jpeg"/><Relationship Id="rId5" Type="http://schemas.openxmlformats.org/officeDocument/2006/relationships/image" Target="../media/image19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jpe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5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5.jpe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11" Type="http://schemas.openxmlformats.org/officeDocument/2006/relationships/image" Target="../media/image17.png"/><Relationship Id="rId5" Type="http://schemas.openxmlformats.org/officeDocument/2006/relationships/image" Target="../media/image14.jpeg"/><Relationship Id="rId10" Type="http://schemas.openxmlformats.org/officeDocument/2006/relationships/image" Target="../media/image5.jpeg"/><Relationship Id="rId4" Type="http://schemas.openxmlformats.org/officeDocument/2006/relationships/image" Target="../media/image13.jpeg"/><Relationship Id="rId9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.jpeg"/><Relationship Id="rId7" Type="http://schemas.openxmlformats.org/officeDocument/2006/relationships/image" Target="../media/image2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Relationship Id="rId9" Type="http://schemas.openxmlformats.org/officeDocument/2006/relationships/image" Target="../media/image2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1.jpeg"/><Relationship Id="rId7" Type="http://schemas.openxmlformats.org/officeDocument/2006/relationships/image" Target="../media/image2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jpeg"/><Relationship Id="rId5" Type="http://schemas.openxmlformats.org/officeDocument/2006/relationships/image" Target="../media/image19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917212" y="5987445"/>
            <a:ext cx="2483768" cy="89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463190" y="5987445"/>
            <a:ext cx="2483768" cy="89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85720" y="1142984"/>
            <a:ext cx="8651924" cy="3000396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</a:t>
            </a:r>
            <a:b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«Хохломская роспись – </a:t>
            </a:r>
            <a:b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алых ягод россыпь» 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00760" y="4071942"/>
            <a:ext cx="2700334" cy="1214446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ru-RU" sz="1400" dirty="0" smtClean="0">
              <a:solidFill>
                <a:srgbClr val="898989"/>
              </a:solidFill>
              <a:latin typeface="Arial" charset="0"/>
            </a:endParaRP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latin typeface="Arial" pitchFamily="34" charset="0"/>
                <a:ea typeface="Times New Roman" pitchFamily="18" charset="0"/>
              </a:rPr>
              <a:t>Выполнили:</a:t>
            </a:r>
            <a:endParaRPr lang="ru-RU" sz="9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ysClr val="windowText" lastClr="000000"/>
              </a:solidFill>
              <a:latin typeface="Arial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latin typeface="Arial" pitchFamily="34" charset="0"/>
                <a:ea typeface="Times New Roman" pitchFamily="18" charset="0"/>
              </a:rPr>
              <a:t>Воспитател</a:t>
            </a:r>
            <a:r>
              <a:rPr lang="en-US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latin typeface="Arial" pitchFamily="34" charset="0"/>
                <a:ea typeface="Times New Roman" pitchFamily="18" charset="0"/>
              </a:rPr>
              <a:t>m</a:t>
            </a:r>
            <a:r>
              <a:rPr lang="ru-RU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latin typeface="Arial" pitchFamily="34" charset="0"/>
                <a:ea typeface="Times New Roman" pitchFamily="18" charset="0"/>
              </a:rPr>
              <a:t>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latin typeface="Arial" pitchFamily="34" charset="0"/>
                <a:ea typeface="Times New Roman" pitchFamily="18" charset="0"/>
              </a:rPr>
              <a:t>Е.И. Полушкина</a:t>
            </a:r>
            <a:r>
              <a:rPr lang="en-US" sz="1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latin typeface="Arial" pitchFamily="34" charset="0"/>
                <a:ea typeface="Times New Roman" pitchFamily="18" charset="0"/>
              </a:rPr>
              <a:t>/</a:t>
            </a:r>
            <a:endParaRPr lang="ru-RU" sz="1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ysClr val="windowText" lastClr="000000"/>
              </a:solidFill>
              <a:latin typeface="Arial" pitchFamily="34" charset="0"/>
              <a:ea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ru-RU" sz="1400" dirty="0" smtClean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928670"/>
            <a:ext cx="91440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latin typeface="Arial" pitchFamily="34" charset="0"/>
                <a:ea typeface="Times New Roman" pitchFamily="18" charset="0"/>
              </a:rPr>
              <a:t>Муниципальное бюджетное дошкольное образовательное учреждение</a:t>
            </a:r>
            <a:endParaRPr lang="ru-RU" sz="11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ysClr val="windowText" lastClr="000000"/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latin typeface="Arial" pitchFamily="34" charset="0"/>
                <a:ea typeface="Times New Roman" pitchFamily="18" charset="0"/>
              </a:rPr>
              <a:t>центр развития ребенка – детский сад № 111</a:t>
            </a:r>
            <a:endParaRPr lang="ru-RU" sz="11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ysClr val="windowText" lastClr="000000"/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latin typeface="Arial" pitchFamily="34" charset="0"/>
                <a:ea typeface="Times New Roman" pitchFamily="18" charset="0"/>
              </a:rPr>
              <a:t>(МБДОУ № 111)</a:t>
            </a:r>
            <a:endParaRPr lang="ru-RU" sz="11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ysClr val="windowText" lastClr="000000"/>
              </a:solidFill>
              <a:latin typeface="Arial" pitchFamily="34" charset="0"/>
            </a:endParaRPr>
          </a:p>
        </p:txBody>
      </p:sp>
      <p:pic>
        <p:nvPicPr>
          <p:cNvPr id="9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2483768" cy="89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428860" y="0"/>
            <a:ext cx="2483768" cy="89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857752" y="0"/>
            <a:ext cx="2483768" cy="89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286644" y="0"/>
            <a:ext cx="1857356" cy="89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3214678" y="5517232"/>
            <a:ext cx="28574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latin typeface="Arial" pitchFamily="34" charset="0"/>
                <a:ea typeface="Times New Roman" pitchFamily="18" charset="0"/>
              </a:rPr>
              <a:t>Нижний Новгород</a:t>
            </a:r>
            <a:endParaRPr kumimoji="0" lang="ru-RU" sz="9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ysClr val="windowText" lastClr="000000"/>
              </a:solidFill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latin typeface="Arial" pitchFamily="34" charset="0"/>
                <a:ea typeface="Times New Roman" pitchFamily="18" charset="0"/>
              </a:rPr>
              <a:t>2015</a:t>
            </a:r>
            <a:endParaRPr kumimoji="0" lang="ru-RU" sz="18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ysClr val="windowText" lastClr="000000"/>
              </a:solidFill>
              <a:latin typeface="Arial" pitchFamily="34" charset="0"/>
            </a:endParaRPr>
          </a:p>
        </p:txBody>
      </p:sp>
      <p:pic>
        <p:nvPicPr>
          <p:cNvPr id="12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5987445"/>
            <a:ext cx="2483768" cy="89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400980" y="5987445"/>
            <a:ext cx="1743020" cy="89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510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Рисунки для декупажа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3768" y="-27394"/>
            <a:ext cx="2520280" cy="89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-27384"/>
            <a:ext cx="2483768" cy="89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Рисунки для декупажа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-28247"/>
            <a:ext cx="2520280" cy="89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518558" y="-27384"/>
            <a:ext cx="1625442" cy="89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5960061"/>
            <a:ext cx="2520280" cy="89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20280" y="5960060"/>
            <a:ext cx="2483768" cy="89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04048" y="5960059"/>
            <a:ext cx="2520280" cy="89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524328" y="5960061"/>
            <a:ext cx="1625442" cy="89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2643174" y="1196752"/>
            <a:ext cx="63940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Работа над проектом (реализация)</a:t>
            </a:r>
            <a:endParaRPr lang="ru-RU" sz="2800" dirty="0"/>
          </a:p>
        </p:txBody>
      </p:sp>
      <p:pic>
        <p:nvPicPr>
          <p:cNvPr id="18" name="Picture 2" descr="Тарелка (хохлома) - Фарфор Хохлома / Хохлома - www.posezonam.ru/content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68428" y="881278"/>
            <a:ext cx="1229340" cy="1229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19" name="Блок-схема: узел 18"/>
          <p:cNvSpPr/>
          <p:nvPr/>
        </p:nvSpPr>
        <p:spPr>
          <a:xfrm>
            <a:off x="1766143" y="1165352"/>
            <a:ext cx="633909" cy="649812"/>
          </a:xfrm>
          <a:prstGeom prst="flowChartConnector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631166" y="1311282"/>
            <a:ext cx="1012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kern="1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2 </a:t>
            </a:r>
            <a:r>
              <a:rPr lang="ru-RU" b="1" kern="10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этап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87824" y="1840326"/>
            <a:ext cx="3864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3 подгруппа «Менеджеры»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68428" y="2309671"/>
            <a:ext cx="728003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Организация </a:t>
            </a:r>
            <a:r>
              <a:rPr lang="ru-RU" dirty="0">
                <a:solidFill>
                  <a:srgbClr val="002060"/>
                </a:solidFill>
              </a:rPr>
              <a:t>выставки «Золотая хохлома»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Просмотр </a:t>
            </a:r>
            <a:r>
              <a:rPr lang="ru-RU" dirty="0">
                <a:solidFill>
                  <a:srgbClr val="002060"/>
                </a:solidFill>
              </a:rPr>
              <a:t>презентаций «Изделия Хохломы</a:t>
            </a:r>
            <a:r>
              <a:rPr lang="ru-RU" dirty="0" smtClean="0">
                <a:solidFill>
                  <a:srgbClr val="002060"/>
                </a:solidFill>
              </a:rPr>
              <a:t>», </a:t>
            </a:r>
            <a:r>
              <a:rPr lang="ru-RU" dirty="0">
                <a:solidFill>
                  <a:srgbClr val="002060"/>
                </a:solidFill>
              </a:rPr>
              <a:t>«Посуда Хохломы</a:t>
            </a:r>
            <a:r>
              <a:rPr lang="ru-RU" dirty="0" smtClean="0">
                <a:solidFill>
                  <a:srgbClr val="002060"/>
                </a:solidFill>
              </a:rPr>
              <a:t>»;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Виртуальные экскурсии в магазин художественных промыслов;</a:t>
            </a:r>
            <a:endParaRPr lang="ru-RU" dirty="0">
              <a:solidFill>
                <a:srgbClr val="002060"/>
              </a:solidFill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Сюжетно-ролевая игра </a:t>
            </a:r>
            <a:r>
              <a:rPr lang="ru-RU" dirty="0">
                <a:solidFill>
                  <a:srgbClr val="002060"/>
                </a:solidFill>
              </a:rPr>
              <a:t>«Магазин художественных промыслов</a:t>
            </a:r>
            <a:r>
              <a:rPr lang="ru-RU" dirty="0" smtClean="0">
                <a:solidFill>
                  <a:srgbClr val="002060"/>
                </a:solidFill>
              </a:rPr>
              <a:t>»;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Составление карты </a:t>
            </a:r>
            <a:r>
              <a:rPr lang="ru-RU" dirty="0">
                <a:solidFill>
                  <a:srgbClr val="002060"/>
                </a:solidFill>
              </a:rPr>
              <a:t>городов Нижегородской </a:t>
            </a:r>
            <a:r>
              <a:rPr lang="ru-RU" dirty="0" smtClean="0">
                <a:solidFill>
                  <a:srgbClr val="002060"/>
                </a:solidFill>
              </a:rPr>
              <a:t>области;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Выставка детских работ «Что за прелесть хохломские узоры!»;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Подготовка </a:t>
            </a:r>
            <a:r>
              <a:rPr lang="ru-RU" dirty="0">
                <a:solidFill>
                  <a:srgbClr val="002060"/>
                </a:solidFill>
              </a:rPr>
              <a:t>презентации «Хохломская посуда</a:t>
            </a:r>
            <a:r>
              <a:rPr lang="ru-RU" dirty="0" smtClean="0">
                <a:solidFill>
                  <a:srgbClr val="002060"/>
                </a:solidFill>
              </a:rPr>
              <a:t>».</a:t>
            </a:r>
            <a:endParaRPr lang="ru-RU" dirty="0">
              <a:solidFill>
                <a:srgbClr val="002060"/>
              </a:solidFill>
            </a:endParaRPr>
          </a:p>
          <a:p>
            <a:pPr lvl="0"/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1225" y="4400563"/>
            <a:ext cx="2716599" cy="2037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27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Рисунки для декупажа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3768" y="-27394"/>
            <a:ext cx="2520280" cy="89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-27384"/>
            <a:ext cx="2483768" cy="89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Рисунки для декупажа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-28247"/>
            <a:ext cx="2520280" cy="89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518558" y="-27384"/>
            <a:ext cx="1625442" cy="89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5960061"/>
            <a:ext cx="2520280" cy="89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20280" y="5960060"/>
            <a:ext cx="2483768" cy="89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04048" y="5960059"/>
            <a:ext cx="2520280" cy="89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524328" y="5960061"/>
            <a:ext cx="1625442" cy="89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2643174" y="1196752"/>
            <a:ext cx="38018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Реализация проекта</a:t>
            </a:r>
            <a:endParaRPr lang="ru-RU" sz="2800" dirty="0"/>
          </a:p>
        </p:txBody>
      </p:sp>
      <p:pic>
        <p:nvPicPr>
          <p:cNvPr id="18" name="Picture 2" descr="Тарелка (хохлома) - Фарфор Хохлома / Хохлома - www.posezonam.ru/content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68428" y="881278"/>
            <a:ext cx="1229340" cy="1229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19" name="Блок-схема: узел 18"/>
          <p:cNvSpPr/>
          <p:nvPr/>
        </p:nvSpPr>
        <p:spPr>
          <a:xfrm>
            <a:off x="1766143" y="1165352"/>
            <a:ext cx="633909" cy="649812"/>
          </a:xfrm>
          <a:prstGeom prst="flowChartConnector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631166" y="1311282"/>
            <a:ext cx="1012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kern="1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3 </a:t>
            </a:r>
            <a:r>
              <a:rPr lang="ru-RU" b="1" kern="10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этап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2847052"/>
            <a:ext cx="66967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</a:rPr>
              <a:t>Презентация </a:t>
            </a:r>
            <a:r>
              <a:rPr lang="ru-RU" sz="2800" dirty="0">
                <a:solidFill>
                  <a:srgbClr val="002060"/>
                </a:solidFill>
              </a:rPr>
              <a:t>книги рассказов о хохломе. </a:t>
            </a:r>
            <a:endParaRPr lang="ru-RU" sz="2800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</a:rPr>
              <a:t>Выставки </a:t>
            </a:r>
            <a:r>
              <a:rPr lang="ru-RU" sz="2800" dirty="0">
                <a:solidFill>
                  <a:srgbClr val="002060"/>
                </a:solidFill>
              </a:rPr>
              <a:t>хохломской </a:t>
            </a:r>
            <a:r>
              <a:rPr lang="ru-RU" sz="2800" dirty="0" smtClean="0">
                <a:solidFill>
                  <a:srgbClr val="002060"/>
                </a:solidFill>
              </a:rPr>
              <a:t>росписи.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</a:rPr>
              <a:t>Ярмарка хохломской посуды.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813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300"/>
                            </p:stCondLst>
                            <p:childTnLst>
                              <p:par>
                                <p:cTn id="11" presetID="18" presetClass="entr" presetSubtype="1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Рисунки для декупажа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3768" y="-27394"/>
            <a:ext cx="2520280" cy="89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ru-RU" sz="1400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ru-RU" sz="1400" dirty="0" smtClean="0">
              <a:solidFill>
                <a:srgbClr val="FF6600"/>
              </a:solidFill>
              <a:latin typeface="Arial" charset="0"/>
            </a:endParaRPr>
          </a:p>
        </p:txBody>
      </p:sp>
      <p:pic>
        <p:nvPicPr>
          <p:cNvPr id="1026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-27384"/>
            <a:ext cx="2483768" cy="89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Рисунки для декупажа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-28247"/>
            <a:ext cx="2520280" cy="89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518558" y="-27384"/>
            <a:ext cx="1625442" cy="89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5960061"/>
            <a:ext cx="2520280" cy="89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20280" y="5960060"/>
            <a:ext cx="2483768" cy="89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04048" y="5960059"/>
            <a:ext cx="2520280" cy="89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524328" y="5960061"/>
            <a:ext cx="1625442" cy="89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74894" y="2967335"/>
            <a:ext cx="69942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5770" y="858866"/>
            <a:ext cx="9149770" cy="5140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995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Рисунки для декупажа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3768" y="-27394"/>
            <a:ext cx="2520280" cy="89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ru-RU" sz="1400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ru-RU" sz="1400" dirty="0" smtClean="0">
              <a:solidFill>
                <a:srgbClr val="FF6600"/>
              </a:solidFill>
              <a:latin typeface="Arial" charset="0"/>
            </a:endParaRPr>
          </a:p>
        </p:txBody>
      </p:sp>
      <p:pic>
        <p:nvPicPr>
          <p:cNvPr id="1026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-27384"/>
            <a:ext cx="2483768" cy="89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Рисунки для декупажа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-28247"/>
            <a:ext cx="2520280" cy="89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518558" y="-27384"/>
            <a:ext cx="1625442" cy="89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5960061"/>
            <a:ext cx="2520280" cy="89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20280" y="5960060"/>
            <a:ext cx="2483768" cy="89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04048" y="5960059"/>
            <a:ext cx="2520280" cy="89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524328" y="5960061"/>
            <a:ext cx="1625442" cy="89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303748" y="1084674"/>
            <a:ext cx="39604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ПАСПОРТ ПРОЕКТА</a:t>
            </a:r>
            <a:endParaRPr lang="ru-RU" sz="28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133723"/>
              </p:ext>
            </p:extLst>
          </p:nvPr>
        </p:nvGraphicFramePr>
        <p:xfrm>
          <a:off x="1260140" y="1844824"/>
          <a:ext cx="6288360" cy="275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3904"/>
                <a:gridCol w="4104456"/>
              </a:tblGrid>
              <a:tr h="5505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Наименование проекта</a:t>
                      </a:r>
                    </a:p>
                  </a:txBody>
                  <a:tcPr marL="38420" marR="3842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«Хохломская роспись – алых ягод россыпь»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38420" marR="3842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5505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Вид проекта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38420" marR="3842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Познавательно- исследовательский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38420" marR="3842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5505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Разработчик проекта</a:t>
                      </a:r>
                    </a:p>
                  </a:txBody>
                  <a:tcPr marL="38420" marR="3842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Times New Roman"/>
                          <a:ea typeface="Times New Roman"/>
                        </a:rPr>
                        <a:t>Воспитател</a:t>
                      </a:r>
                      <a:r>
                        <a:rPr lang="en-US" sz="1400" b="1" dirty="0" smtClean="0"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 Полушкина Екатерина Ивановна, 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38420" marR="3842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5505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Срок реализации</a:t>
                      </a:r>
                    </a:p>
                  </a:txBody>
                  <a:tcPr marL="38420" marR="3842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3 месяцев (март - май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)- долгосрочный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38420" marR="3842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5505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Участники проекта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38420" marR="3842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Воспитанники старшей группы, воспитатели, родители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38420" marR="3842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15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Золотая хохлома.. . Обсуждение на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29450" y="3266789"/>
            <a:ext cx="1872208" cy="2666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Рисунки для декупажа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3768" y="-27394"/>
            <a:ext cx="2520280" cy="89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ru-RU" sz="1400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ru-RU" sz="1400" dirty="0" smtClean="0">
              <a:solidFill>
                <a:srgbClr val="FF6600"/>
              </a:solidFill>
              <a:latin typeface="Arial" charset="0"/>
            </a:endParaRPr>
          </a:p>
        </p:txBody>
      </p:sp>
      <p:pic>
        <p:nvPicPr>
          <p:cNvPr id="1026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-27384"/>
            <a:ext cx="2483768" cy="89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Рисунки для декупажа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-28247"/>
            <a:ext cx="2520280" cy="89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518558" y="-27384"/>
            <a:ext cx="1625442" cy="89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5960061"/>
            <a:ext cx="2520280" cy="89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20280" y="5960060"/>
            <a:ext cx="2483768" cy="89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04048" y="5960059"/>
            <a:ext cx="2520280" cy="89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524328" y="5960061"/>
            <a:ext cx="1625442" cy="89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403648" y="884723"/>
            <a:ext cx="59046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АКТУАЛЬНОСТЬ ПРОЕКТА</a:t>
            </a:r>
            <a:endParaRPr lang="ru-RU" sz="28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1628800"/>
            <a:ext cx="7200800" cy="15388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0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Хохлома</a:t>
            </a:r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– </a:t>
            </a:r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один </a:t>
            </a:r>
            <a:r>
              <a:rPr lang="ru-RU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из старинных самобытных </a:t>
            </a:r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русских народных </a:t>
            </a:r>
            <a:r>
              <a:rPr lang="ru-RU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промыслов</a:t>
            </a:r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на </a:t>
            </a:r>
            <a:r>
              <a:rPr lang="ru-RU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протяжении веков формирующий </a:t>
            </a:r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быт </a:t>
            </a:r>
            <a:r>
              <a:rPr lang="ru-RU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 жизненный уклад целых </a:t>
            </a:r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поколений </a:t>
            </a:r>
            <a:r>
              <a:rPr lang="ru-RU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 являющийся </a:t>
            </a:r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неотъемлемой </a:t>
            </a:r>
            <a:r>
              <a:rPr lang="ru-RU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частью </a:t>
            </a:r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российской культуры</a:t>
            </a:r>
            <a:r>
              <a:rPr lang="ru-RU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 </a:t>
            </a:r>
          </a:p>
        </p:txBody>
      </p:sp>
      <p:pic>
        <p:nvPicPr>
          <p:cNvPr id="8" name="Picture 2" descr="Фото - 033 013. . Фотоальбом - Картинки для декупажа -хохлома. . Автор - Multjasha. . Ваши фото без ограничений.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3801954"/>
            <a:ext cx="2232248" cy="2131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Свадебный набор хохломской, 19*26 см, дерево, арт. 8118998- 1900 руб.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064" y="3826067"/>
            <a:ext cx="1669157" cy="2083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Математика для малышей/видео"/>
          <p:cNvPicPr>
            <a:picLocks noChangeAspect="1" noChangeArrowheads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111205" y="3573016"/>
            <a:ext cx="1557955" cy="2324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65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64288" y="2311836"/>
            <a:ext cx="2000250" cy="342142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005" y="931469"/>
            <a:ext cx="2360295" cy="3475525"/>
          </a:xfrm>
          <a:prstGeom prst="rect">
            <a:avLst/>
          </a:prstGeom>
        </p:spPr>
      </p:pic>
      <p:pic>
        <p:nvPicPr>
          <p:cNvPr id="13" name="Picture 2" descr="Рисунки для декупажа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3768" y="-27394"/>
            <a:ext cx="2520280" cy="89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-27384"/>
            <a:ext cx="2483768" cy="89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Рисунки для декупажа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-28247"/>
            <a:ext cx="2520280" cy="89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518558" y="-27384"/>
            <a:ext cx="1625442" cy="89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5960061"/>
            <a:ext cx="2520280" cy="89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20280" y="5960060"/>
            <a:ext cx="2483768" cy="89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04048" y="5960059"/>
            <a:ext cx="2520280" cy="89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524328" y="5960061"/>
            <a:ext cx="1625442" cy="89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03848" y="871418"/>
            <a:ext cx="28323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Цель проекта: </a:t>
            </a:r>
            <a:endParaRPr lang="ru-RU" sz="28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26030" y="1268760"/>
            <a:ext cx="65824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формировать у детей познавательный интерес к русской народной культуре через ознакомление с народными промыслами и организации художественно -  продуктивной и творческой </a:t>
            </a:r>
            <a:r>
              <a:rPr lang="ru-RU" b="1" dirty="0" smtClean="0">
                <a:solidFill>
                  <a:srgbClr val="FF0000"/>
                </a:solidFill>
              </a:rPr>
              <a:t>деятельности.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26427" y="2444443"/>
            <a:ext cx="1377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Задачи:</a:t>
            </a:r>
            <a:endParaRPr lang="ru-RU" sz="2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67544" y="2918337"/>
            <a:ext cx="7488832" cy="2622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0" lvl="0" indent="-28575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Формировать первоначальные представления о народном промысле нижегородского  края «Хохлома», приобщать </a:t>
            </a:r>
            <a:endParaRPr lang="ru-RU" sz="1600" b="1" dirty="0" smtClean="0">
              <a:solidFill>
                <a:srgbClr val="002060"/>
              </a:solidFill>
              <a:latin typeface="Times New Roman"/>
              <a:ea typeface="Times New Roman"/>
              <a:cs typeface="Times New Roman"/>
            </a:endParaRPr>
          </a:p>
          <a:p>
            <a:pPr marL="1543050" lvl="0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     их </a:t>
            </a:r>
            <a:r>
              <a:rPr lang="ru-RU" sz="16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к  истокам народной культуры культуре.</a:t>
            </a:r>
            <a:endParaRPr lang="ru-RU" sz="1600" b="1" dirty="0">
              <a:solidFill>
                <a:srgbClr val="002060"/>
              </a:solidFill>
              <a:ea typeface="Times New Roman"/>
              <a:cs typeface="Times New Roman"/>
            </a:endParaRPr>
          </a:p>
          <a:p>
            <a:pPr marL="1828800" lvl="0" indent="-28575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Познакомить с историей возникновения Хохломской росписи, развивать интерес к изучению народного промысла.</a:t>
            </a:r>
            <a:endParaRPr lang="ru-RU" sz="1600" b="1" dirty="0">
              <a:solidFill>
                <a:srgbClr val="002060"/>
              </a:solidFill>
              <a:ea typeface="Times New Roman"/>
              <a:cs typeface="Times New Roman"/>
            </a:endParaRPr>
          </a:p>
          <a:p>
            <a:pPr marL="285750" lvl="0" indent="-28575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Развивать эстетическое восприятие, эстетические эмоции и </a:t>
            </a:r>
            <a:r>
              <a:rPr lang="ru-RU" sz="16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чувства.</a:t>
            </a:r>
            <a:endParaRPr lang="ru-RU" sz="1600" b="1" dirty="0" smtClean="0">
              <a:solidFill>
                <a:srgbClr val="002060"/>
              </a:solidFill>
              <a:ea typeface="Times New Roman"/>
              <a:cs typeface="Times New Roman"/>
            </a:endParaRPr>
          </a:p>
          <a:p>
            <a:pPr marL="285750" lvl="0" indent="-28575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Формировать </a:t>
            </a:r>
            <a:r>
              <a:rPr lang="ru-RU" sz="16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художественно-творческие способности у детей.</a:t>
            </a:r>
            <a:endParaRPr lang="ru-RU" sz="1600" b="1" dirty="0">
              <a:solidFill>
                <a:srgbClr val="002060"/>
              </a:solidFill>
              <a:ea typeface="Times New Roman"/>
              <a:cs typeface="Times New Roman"/>
            </a:endParaRPr>
          </a:p>
          <a:p>
            <a:pPr marL="285750" lvl="0" indent="-28575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16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Воспитание у детей чувства гордости за родной край</a:t>
            </a:r>
            <a:r>
              <a:rPr lang="ru-RU" sz="16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1600" dirty="0">
              <a:solidFill>
                <a:srgbClr val="002060"/>
              </a:solidFill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21300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83750" y="4118915"/>
            <a:ext cx="1070078" cy="183036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2200" y="4226886"/>
            <a:ext cx="1223132" cy="169207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5976" y="4221088"/>
            <a:ext cx="1239385" cy="171456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3728" y="4221088"/>
            <a:ext cx="1231515" cy="170367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4783" y="4254904"/>
            <a:ext cx="1172587" cy="1726630"/>
          </a:xfrm>
          <a:prstGeom prst="rect">
            <a:avLst/>
          </a:prstGeom>
        </p:spPr>
      </p:pic>
      <p:pic>
        <p:nvPicPr>
          <p:cNvPr id="13" name="Picture 2" descr="Рисунки для декупажа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3768" y="-27394"/>
            <a:ext cx="2520280" cy="89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-27384"/>
            <a:ext cx="2483768" cy="89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Рисунки для декупажа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-28247"/>
            <a:ext cx="2520280" cy="89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518558" y="-27384"/>
            <a:ext cx="1625442" cy="89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5960061"/>
            <a:ext cx="2520280" cy="89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20280" y="5960060"/>
            <a:ext cx="2483768" cy="89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04048" y="5960059"/>
            <a:ext cx="2520280" cy="89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524328" y="5960061"/>
            <a:ext cx="1625442" cy="89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115615" y="1582341"/>
            <a:ext cx="721566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b="1" dirty="0">
                <a:solidFill>
                  <a:srgbClr val="002060"/>
                </a:solidFill>
              </a:rPr>
              <a:t>Познакомятся с историей хохломской росписи. 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</a:rPr>
              <a:t>Научатся </a:t>
            </a:r>
            <a:r>
              <a:rPr lang="ru-RU" b="1" dirty="0">
                <a:solidFill>
                  <a:srgbClr val="002060"/>
                </a:solidFill>
              </a:rPr>
              <a:t>отличать хохломскую роспись от других народных промыслов.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</a:rPr>
              <a:t>Сформируется </a:t>
            </a:r>
            <a:r>
              <a:rPr lang="ru-RU" b="1" dirty="0">
                <a:solidFill>
                  <a:srgbClr val="002060"/>
                </a:solidFill>
              </a:rPr>
              <a:t>умение рисовать простейшие элементы хохломской росписи. 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</a:rPr>
              <a:t>У </a:t>
            </a:r>
            <a:r>
              <a:rPr lang="ru-RU" b="1" dirty="0">
                <a:solidFill>
                  <a:srgbClr val="002060"/>
                </a:solidFill>
              </a:rPr>
              <a:t>детей будет совершенствоваться умение создавать узоры по собственному замыслу, используя разнообразные работы кистью в изображении знакомых элементов. 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</a:rPr>
              <a:t>У </a:t>
            </a:r>
            <a:r>
              <a:rPr lang="ru-RU" b="1" dirty="0">
                <a:solidFill>
                  <a:srgbClr val="002060"/>
                </a:solidFill>
              </a:rPr>
              <a:t>детей привьется уважение и любовь к искусству народных мастеров. </a:t>
            </a:r>
            <a:br>
              <a:rPr lang="ru-RU" b="1" dirty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84312" y="764704"/>
            <a:ext cx="6096000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1487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0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04048" y="5960059"/>
            <a:ext cx="2520280" cy="89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20280" y="5960060"/>
            <a:ext cx="2483768" cy="89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74883" y="3991198"/>
            <a:ext cx="3697077" cy="21621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098" name="Picture 2" descr="Тарелка (хохлома) - Фарфор Хохлома / Хохлома - www.posezonam.ru/content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6356" y="1268760"/>
            <a:ext cx="1229340" cy="1229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6" name="Блок-схема: узел 5"/>
          <p:cNvSpPr/>
          <p:nvPr/>
        </p:nvSpPr>
        <p:spPr>
          <a:xfrm>
            <a:off x="913755" y="1556792"/>
            <a:ext cx="633909" cy="649812"/>
          </a:xfrm>
          <a:prstGeom prst="flowChartConnector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2" descr="Рисунки для декупажа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3768" y="-27394"/>
            <a:ext cx="2520280" cy="89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ru-RU" sz="1400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ru-RU" sz="1400" dirty="0" smtClean="0">
              <a:solidFill>
                <a:srgbClr val="FF6600"/>
              </a:solidFill>
              <a:latin typeface="Arial" charset="0"/>
            </a:endParaRPr>
          </a:p>
        </p:txBody>
      </p:sp>
      <p:pic>
        <p:nvPicPr>
          <p:cNvPr id="1026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-27384"/>
            <a:ext cx="2483768" cy="89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Рисунки для декупажа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-28247"/>
            <a:ext cx="2520280" cy="89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518558" y="-27384"/>
            <a:ext cx="1625442" cy="89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5960061"/>
            <a:ext cx="2520280" cy="89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524328" y="5960061"/>
            <a:ext cx="1625442" cy="89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1560" y="871418"/>
            <a:ext cx="81945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</a:rPr>
              <a:t>ОСНОВНЫЕ ЭТАПЫ РЕАЛИЗАЦИИ ПРОЕКТА</a:t>
            </a:r>
            <a:endParaRPr lang="ru-RU" sz="28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35696" y="1547210"/>
            <a:ext cx="36015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подготовительный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20780" y="1691516"/>
            <a:ext cx="970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kern="1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1 </a:t>
            </a:r>
            <a:r>
              <a:rPr lang="ru-RU" b="1" kern="10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этап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835696" y="2060848"/>
            <a:ext cx="713081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</a:rPr>
              <a:t>Постановка проблемы: </a:t>
            </a:r>
            <a:endParaRPr lang="ru-RU" sz="1600" b="1" dirty="0">
              <a:solidFill>
                <a:srgbClr val="002060"/>
              </a:solidFill>
            </a:endParaRPr>
          </a:p>
          <a:p>
            <a:r>
              <a:rPr lang="ru-RU" sz="1600" b="1" dirty="0">
                <a:solidFill>
                  <a:srgbClr val="00B0F0"/>
                </a:solidFill>
              </a:rPr>
              <a:t>Ребенок  </a:t>
            </a:r>
            <a:r>
              <a:rPr lang="ru-RU" sz="1600" b="1" dirty="0" smtClean="0">
                <a:solidFill>
                  <a:srgbClr val="00B0F0"/>
                </a:solidFill>
              </a:rPr>
              <a:t>находит </a:t>
            </a:r>
            <a:r>
              <a:rPr lang="ru-RU" sz="1600" b="1" dirty="0">
                <a:solidFill>
                  <a:srgbClr val="00B0F0"/>
                </a:solidFill>
              </a:rPr>
              <a:t>в группе новую коробку и </a:t>
            </a:r>
            <a:endParaRPr lang="ru-RU" sz="1600" b="1" dirty="0" smtClean="0">
              <a:solidFill>
                <a:srgbClr val="00B0F0"/>
              </a:solidFill>
            </a:endParaRPr>
          </a:p>
          <a:p>
            <a:r>
              <a:rPr lang="ru-RU" sz="1600" b="1" dirty="0" smtClean="0">
                <a:solidFill>
                  <a:srgbClr val="00B0F0"/>
                </a:solidFill>
              </a:rPr>
              <a:t>задал </a:t>
            </a:r>
            <a:r>
              <a:rPr lang="ru-RU" sz="1600" b="1" dirty="0">
                <a:solidFill>
                  <a:srgbClr val="00B0F0"/>
                </a:solidFill>
              </a:rPr>
              <a:t>вопрос – что в этой </a:t>
            </a:r>
            <a:r>
              <a:rPr lang="ru-RU" sz="1600" b="1" dirty="0" smtClean="0">
                <a:solidFill>
                  <a:srgbClr val="00B0F0"/>
                </a:solidFill>
              </a:rPr>
              <a:t>коробке? </a:t>
            </a:r>
          </a:p>
          <a:p>
            <a:r>
              <a:rPr lang="ru-RU" sz="1600" b="1" dirty="0" smtClean="0">
                <a:solidFill>
                  <a:srgbClr val="00B0F0"/>
                </a:solidFill>
              </a:rPr>
              <a:t>Вместе с детьми открывают коробку,  и рассматривают </a:t>
            </a:r>
          </a:p>
          <a:p>
            <a:r>
              <a:rPr lang="ru-RU" sz="1600" b="1" dirty="0" smtClean="0">
                <a:solidFill>
                  <a:srgbClr val="00B0F0"/>
                </a:solidFill>
              </a:rPr>
              <a:t>содержимое. </a:t>
            </a:r>
          </a:p>
          <a:p>
            <a:r>
              <a:rPr lang="ru-RU" sz="1600" b="1" dirty="0" smtClean="0">
                <a:solidFill>
                  <a:srgbClr val="00B0F0"/>
                </a:solidFill>
              </a:rPr>
              <a:t>Рассмотрев </a:t>
            </a:r>
            <a:r>
              <a:rPr lang="ru-RU" sz="1600" b="1" dirty="0">
                <a:solidFill>
                  <a:srgbClr val="00B0F0"/>
                </a:solidFill>
              </a:rPr>
              <a:t>альбом </a:t>
            </a:r>
            <a:r>
              <a:rPr lang="ru-RU" sz="1600" b="1" dirty="0" smtClean="0">
                <a:solidFill>
                  <a:srgbClr val="00B0F0"/>
                </a:solidFill>
              </a:rPr>
              <a:t>определяют, </a:t>
            </a:r>
            <a:r>
              <a:rPr lang="ru-RU" sz="1600" b="1" dirty="0">
                <a:solidFill>
                  <a:srgbClr val="00B0F0"/>
                </a:solidFill>
              </a:rPr>
              <a:t>что </a:t>
            </a:r>
            <a:r>
              <a:rPr lang="ru-RU" sz="1600" b="1" dirty="0" smtClean="0">
                <a:solidFill>
                  <a:srgbClr val="00B0F0"/>
                </a:solidFill>
              </a:rPr>
              <a:t>это</a:t>
            </a:r>
          </a:p>
          <a:p>
            <a:r>
              <a:rPr lang="ru-RU" sz="1600" b="1" dirty="0" smtClean="0">
                <a:solidFill>
                  <a:srgbClr val="00B0F0"/>
                </a:solidFill>
              </a:rPr>
              <a:t> </a:t>
            </a:r>
            <a:r>
              <a:rPr lang="ru-RU" sz="1600" b="1" dirty="0">
                <a:solidFill>
                  <a:srgbClr val="00B0F0"/>
                </a:solidFill>
              </a:rPr>
              <a:t>посуда приехала в Нижний Новгород из города Хохломы. 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6482040" y="2080182"/>
            <a:ext cx="2978800" cy="166937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9865" y="4400075"/>
            <a:ext cx="3003629" cy="22527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49273" y="4400075"/>
            <a:ext cx="2950109" cy="22125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714418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750"/>
                            </p:stCondLst>
                            <p:childTnLst>
                              <p:par>
                                <p:cTn id="2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750"/>
                            </p:stCondLst>
                            <p:childTnLst>
                              <p:par>
                                <p:cTn id="3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750"/>
                            </p:stCondLst>
                            <p:childTnLst>
                              <p:par>
                                <p:cTn id="3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250"/>
                            </p:stCondLst>
                            <p:childTnLst>
                              <p:par>
                                <p:cTn id="4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250"/>
                            </p:stCondLst>
                            <p:childTnLst>
                              <p:par>
                                <p:cTn id="5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250"/>
                            </p:stCondLst>
                            <p:childTnLst>
                              <p:par>
                                <p:cTn id="57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750"/>
                            </p:stCondLst>
                            <p:childTnLst>
                              <p:par>
                                <p:cTn id="6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750"/>
                            </p:stCondLst>
                            <p:childTnLst>
                              <p:par>
                                <p:cTn id="6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750"/>
                            </p:stCondLst>
                            <p:childTnLst>
                              <p:par>
                                <p:cTn id="7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Рисунки для декупажа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3768" y="-27394"/>
            <a:ext cx="2520280" cy="89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-27384"/>
            <a:ext cx="2483768" cy="89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Рисунки для декупажа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-28247"/>
            <a:ext cx="2520280" cy="89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518558" y="-27384"/>
            <a:ext cx="1625442" cy="89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5960061"/>
            <a:ext cx="2520280" cy="89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20280" y="5960060"/>
            <a:ext cx="2483768" cy="89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04048" y="5960059"/>
            <a:ext cx="2520280" cy="89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524328" y="5960061"/>
            <a:ext cx="1625442" cy="89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483768" y="2060848"/>
            <a:ext cx="605104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2060"/>
                </a:solidFill>
              </a:rPr>
              <a:t>1подгруппа </a:t>
            </a:r>
            <a:r>
              <a:rPr lang="ru-RU" b="1" i="1" dirty="0" smtClean="0">
                <a:solidFill>
                  <a:srgbClr val="002060"/>
                </a:solidFill>
              </a:rPr>
              <a:t>детей «Историки»: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     </a:t>
            </a:r>
            <a:r>
              <a:rPr lang="ru-RU" dirty="0">
                <a:solidFill>
                  <a:srgbClr val="002060"/>
                </a:solidFill>
              </a:rPr>
              <a:t>История возникновения Хохломской росписи.</a:t>
            </a:r>
          </a:p>
          <a:p>
            <a:r>
              <a:rPr lang="ru-RU" b="1" i="1" dirty="0">
                <a:solidFill>
                  <a:srgbClr val="002060"/>
                </a:solidFill>
              </a:rPr>
              <a:t>2подгруппа </a:t>
            </a:r>
            <a:r>
              <a:rPr lang="ru-RU" b="1" i="1" dirty="0" smtClean="0">
                <a:solidFill>
                  <a:srgbClr val="002060"/>
                </a:solidFill>
              </a:rPr>
              <a:t>детей «Художники»: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      Технология изготовления Хохломской росписи.</a:t>
            </a:r>
          </a:p>
          <a:p>
            <a:r>
              <a:rPr lang="ru-RU" b="1" i="1" dirty="0">
                <a:solidFill>
                  <a:srgbClr val="002060"/>
                </a:solidFill>
              </a:rPr>
              <a:t>3 подгруппа </a:t>
            </a:r>
            <a:r>
              <a:rPr lang="ru-RU" b="1" i="1" dirty="0" smtClean="0">
                <a:solidFill>
                  <a:srgbClr val="002060"/>
                </a:solidFill>
              </a:rPr>
              <a:t>детей «Менеджеры»: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      Изделия Хохломской росписи.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766144" y="1215980"/>
            <a:ext cx="77020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обсуждение проблемы, принятие задач</a:t>
            </a:r>
            <a:endParaRPr lang="ru-RU" sz="2800" dirty="0"/>
          </a:p>
        </p:txBody>
      </p:sp>
      <p:pic>
        <p:nvPicPr>
          <p:cNvPr id="18" name="Picture 2" descr="Тарелка (хохлома) - Фарфор Хохлома / Хохлома - www.posezonam.ru/content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6804" y="965864"/>
            <a:ext cx="1229340" cy="1229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19" name="Блок-схема: узел 18"/>
          <p:cNvSpPr/>
          <p:nvPr/>
        </p:nvSpPr>
        <p:spPr>
          <a:xfrm>
            <a:off x="834519" y="1255628"/>
            <a:ext cx="633909" cy="649812"/>
          </a:xfrm>
          <a:prstGeom prst="flowChartConnector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79672" y="1395868"/>
            <a:ext cx="1012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kern="10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1</a:t>
            </a:r>
            <a:r>
              <a:rPr lang="ru-RU" b="1" kern="1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ru-RU" b="1" kern="10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этап  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54061" y="3898077"/>
            <a:ext cx="2542075" cy="19065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2126" y="3861048"/>
            <a:ext cx="2621682" cy="19662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27921" y="3860850"/>
            <a:ext cx="2592551" cy="19444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770025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50"/>
                            </p:stCondLst>
                            <p:childTnLst>
                              <p:par>
                                <p:cTn id="1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5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50"/>
                            </p:stCondLst>
                            <p:childTnLst>
                              <p:par>
                                <p:cTn id="1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50"/>
                            </p:stCondLst>
                            <p:childTnLst>
                              <p:par>
                                <p:cTn id="2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550"/>
                            </p:stCondLst>
                            <p:childTnLst>
                              <p:par>
                                <p:cTn id="2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050"/>
                            </p:stCondLst>
                            <p:childTnLst>
                              <p:par>
                                <p:cTn id="3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050"/>
                            </p:stCondLst>
                            <p:childTnLst>
                              <p:par>
                                <p:cTn id="3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3050"/>
                            </p:stCondLst>
                            <p:childTnLst>
                              <p:par>
                                <p:cTn id="3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3550"/>
                            </p:stCondLst>
                            <p:childTnLst>
                              <p:par>
                                <p:cTn id="4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Рисунки для декупажа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3768" y="-27394"/>
            <a:ext cx="2520280" cy="89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-27384"/>
            <a:ext cx="2483768" cy="89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Рисунки для декупажа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-28247"/>
            <a:ext cx="2520280" cy="89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518558" y="-27384"/>
            <a:ext cx="1625442" cy="89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5960061"/>
            <a:ext cx="2520280" cy="89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20280" y="5960060"/>
            <a:ext cx="2483768" cy="89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04048" y="5960059"/>
            <a:ext cx="2520280" cy="89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524328" y="5960061"/>
            <a:ext cx="1625442" cy="89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2643174" y="1196752"/>
            <a:ext cx="63940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Работа над проектом (реализация)</a:t>
            </a:r>
            <a:endParaRPr lang="ru-RU" sz="2800" dirty="0"/>
          </a:p>
        </p:txBody>
      </p:sp>
      <p:pic>
        <p:nvPicPr>
          <p:cNvPr id="18" name="Picture 2" descr="Тарелка (хохлома) - Фарфор Хохлома / Хохлома - www.posezonam.ru/content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68428" y="881278"/>
            <a:ext cx="1229340" cy="1229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19" name="Блок-схема: узел 18"/>
          <p:cNvSpPr/>
          <p:nvPr/>
        </p:nvSpPr>
        <p:spPr>
          <a:xfrm>
            <a:off x="1766143" y="1165352"/>
            <a:ext cx="633909" cy="649812"/>
          </a:xfrm>
          <a:prstGeom prst="flowChartConnector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631166" y="1311282"/>
            <a:ext cx="1012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kern="1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2 </a:t>
            </a:r>
            <a:r>
              <a:rPr lang="ru-RU" b="1" kern="10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этап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66142" y="2276872"/>
            <a:ext cx="669428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Изучение литературы о истории хохломской росписи;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Просмотр презентаций о истории хохломской росписи;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Игра – путешествие;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Презентация </a:t>
            </a:r>
            <a:r>
              <a:rPr lang="ru-RU" dirty="0">
                <a:solidFill>
                  <a:srgbClr val="002060"/>
                </a:solidFill>
              </a:rPr>
              <a:t>«Город Семенов: родина Хохломской росписи»;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Составление альбома детского речевого творчества «Хохлома - много-много лет </a:t>
            </a:r>
            <a:r>
              <a:rPr lang="ru-RU" dirty="0" smtClean="0">
                <a:solidFill>
                  <a:srgbClr val="002060"/>
                </a:solidFill>
              </a:rPr>
              <a:t>назад»</a:t>
            </a:r>
            <a:endParaRPr lang="ru-RU" dirty="0">
              <a:solidFill>
                <a:srgbClr val="002060"/>
              </a:solidFill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Составление альбома </a:t>
            </a:r>
            <a:r>
              <a:rPr lang="ru-RU" dirty="0" smtClean="0">
                <a:solidFill>
                  <a:srgbClr val="002060"/>
                </a:solidFill>
              </a:rPr>
              <a:t>«Хохломская росписи с 17века по 21 век».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87824" y="1840326"/>
            <a:ext cx="33924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1 подгруппа «Историки»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66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9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9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Рисунки для декупажа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3768" y="-27394"/>
            <a:ext cx="2520280" cy="89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-27384"/>
            <a:ext cx="2483768" cy="89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Рисунки для декупажа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-28247"/>
            <a:ext cx="2520280" cy="89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518558" y="-27384"/>
            <a:ext cx="1625442" cy="89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5960061"/>
            <a:ext cx="2520280" cy="89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20280" y="5960060"/>
            <a:ext cx="2483768" cy="89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04048" y="5960059"/>
            <a:ext cx="2520280" cy="89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Рисунки для декупажа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524328" y="5960061"/>
            <a:ext cx="1625442" cy="89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2643174" y="1196752"/>
            <a:ext cx="63940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kern="10" dirty="0" smtClean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Работа над проектом (реализация)</a:t>
            </a:r>
            <a:endParaRPr lang="ru-RU" sz="2800" dirty="0"/>
          </a:p>
        </p:txBody>
      </p:sp>
      <p:pic>
        <p:nvPicPr>
          <p:cNvPr id="18" name="Picture 2" descr="Тарелка (хохлома) - Фарфор Хохлома / Хохлома - www.posezonam.ru/content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68428" y="881278"/>
            <a:ext cx="1229340" cy="1229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19" name="Блок-схема: узел 18"/>
          <p:cNvSpPr/>
          <p:nvPr/>
        </p:nvSpPr>
        <p:spPr>
          <a:xfrm>
            <a:off x="1766143" y="1165352"/>
            <a:ext cx="633909" cy="649812"/>
          </a:xfrm>
          <a:prstGeom prst="flowChartConnector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631166" y="1311282"/>
            <a:ext cx="1012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kern="1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2 </a:t>
            </a:r>
            <a:r>
              <a:rPr lang="ru-RU" b="1" kern="10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/>
                <a:cs typeface="Arial"/>
              </a:rPr>
              <a:t>этап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87824" y="1840326"/>
            <a:ext cx="3692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2</a:t>
            </a:r>
            <a:r>
              <a:rPr lang="ru-RU" sz="2400" dirty="0" smtClean="0">
                <a:solidFill>
                  <a:srgbClr val="FF0000"/>
                </a:solidFill>
              </a:rPr>
              <a:t> подгруппа «Художники»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68429" y="2309671"/>
            <a:ext cx="65611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Исследовательская деятельность по изучению материалов, использующихся  в хохломской росписи;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Подбор иллюстративного материала по теме  «Хохлома»;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Просмотр презентаций о технологии Хохломской росписи;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Составление </a:t>
            </a:r>
            <a:r>
              <a:rPr lang="ru-RU" dirty="0" smtClean="0">
                <a:solidFill>
                  <a:srgbClr val="002060"/>
                </a:solidFill>
              </a:rPr>
              <a:t>трафаретов </a:t>
            </a:r>
            <a:r>
              <a:rPr lang="ru-RU" dirty="0">
                <a:solidFill>
                  <a:srgbClr val="002060"/>
                </a:solidFill>
              </a:rPr>
              <a:t>рисования хохломских </a:t>
            </a:r>
            <a:r>
              <a:rPr lang="ru-RU" dirty="0" smtClean="0">
                <a:solidFill>
                  <a:srgbClr val="002060"/>
                </a:solidFill>
              </a:rPr>
              <a:t>узоров; </a:t>
            </a:r>
            <a:endParaRPr lang="ru-RU" dirty="0">
              <a:solidFill>
                <a:srgbClr val="002060"/>
              </a:solidFill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>
                <a:solidFill>
                  <a:srgbClr val="002060"/>
                </a:solidFill>
              </a:rPr>
              <a:t>Открытие творческой мастерской «Юные мастера хохломской росписи» </a:t>
            </a:r>
          </a:p>
        </p:txBody>
      </p:sp>
    </p:spTree>
    <p:extLst>
      <p:ext uri="{BB962C8B-B14F-4D97-AF65-F5344CB8AC3E}">
        <p14:creationId xmlns:p14="http://schemas.microsoft.com/office/powerpoint/2010/main" val="2206537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</TotalTime>
  <Words>491</Words>
  <Application>Microsoft Office PowerPoint</Application>
  <PresentationFormat>Экран (4:3)</PresentationFormat>
  <Paragraphs>90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Проект «Хохломская роспись –        алых ягод россыпь»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ХОХЛОМА</dc:title>
  <cp:lastModifiedBy>home</cp:lastModifiedBy>
  <cp:revision>69</cp:revision>
  <dcterms:modified xsi:type="dcterms:W3CDTF">2016-01-18T18:00:47Z</dcterms:modified>
</cp:coreProperties>
</file>