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26.06.2014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26.06.2014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26.06.2014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26.06.2014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26.06.2014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26.06.2014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ru-RU" sz="3200" b="1" dirty="0" smtClean="0"/>
              <a:t>Презентацию составила </a:t>
            </a:r>
          </a:p>
          <a:p>
            <a:pPr marL="0" indent="0" algn="r">
              <a:buNone/>
            </a:pPr>
            <a:r>
              <a:rPr lang="ru-RU" sz="3200" b="1" dirty="0" smtClean="0"/>
              <a:t>Горбашкова О. В.</a:t>
            </a:r>
          </a:p>
          <a:p>
            <a:pPr marL="0" indent="0" algn="r">
              <a:buNone/>
            </a:pPr>
            <a:r>
              <a:rPr lang="ru-RU" sz="3200" b="1" dirty="0" smtClean="0"/>
              <a:t>учитель начальных классов</a:t>
            </a:r>
          </a:p>
          <a:p>
            <a:pPr marL="0" indent="0" algn="r">
              <a:buNone/>
            </a:pPr>
            <a:r>
              <a:rPr lang="ru-RU" sz="3200" b="1" dirty="0" smtClean="0"/>
              <a:t>МБОУ «СОШ № 3»</a:t>
            </a:r>
          </a:p>
          <a:p>
            <a:pPr marL="0" indent="0" algn="r">
              <a:buNone/>
            </a:pPr>
            <a:r>
              <a:rPr lang="ru-RU" sz="3200" b="1" dirty="0" smtClean="0"/>
              <a:t>Г. Гусь - Хрустальный</a:t>
            </a:r>
          </a:p>
          <a:p>
            <a:pPr marL="0" indent="0" algn="r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216024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Cambria" pitchFamily="18" charset="0"/>
              </a:rPr>
              <a:t>Принципы и правила взаимного общения «Учитель – родитель - ученик»</a:t>
            </a:r>
            <a:r>
              <a:rPr lang="ru-RU" b="1" dirty="0">
                <a:latin typeface="Cambria" pitchFamily="18" charset="0"/>
              </a:rPr>
              <a:t/>
            </a:r>
            <a:br>
              <a:rPr lang="ru-RU" b="1" dirty="0">
                <a:latin typeface="Cambria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9494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 smtClean="0"/>
              <a:t>   </a:t>
            </a:r>
            <a:r>
              <a:rPr lang="ru-RU" sz="4800" b="1" smtClean="0">
                <a:latin typeface="Cambria" pitchFamily="18" charset="0"/>
              </a:rPr>
              <a:t>Старайтесь войти в контакт,</a:t>
            </a:r>
            <a:r>
              <a:rPr lang="en-US" sz="4800" b="1" smtClean="0">
                <a:latin typeface="Cambria" pitchFamily="18" charset="0"/>
              </a:rPr>
              <a:t> </a:t>
            </a:r>
            <a:r>
              <a:rPr lang="ru-RU" sz="4800" b="1" smtClean="0">
                <a:latin typeface="Cambria" pitchFamily="18" charset="0"/>
              </a:rPr>
              <a:t>сосредоточить на себе внимание партнёра.</a:t>
            </a: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6000" b="1" smtClean="0">
                <a:latin typeface="Cambria" pitchFamily="18" charset="0"/>
              </a:rPr>
              <a:t>Первое правило:</a:t>
            </a:r>
            <a:r>
              <a:rPr lang="ru-RU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60356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n-US" b="1" smtClean="0"/>
          </a:p>
          <a:p>
            <a:pPr>
              <a:buFont typeface="Wingdings" pitchFamily="2" charset="2"/>
              <a:buNone/>
            </a:pPr>
            <a:r>
              <a:rPr lang="en-US" sz="6600" b="1" smtClean="0">
                <a:latin typeface="Cambria" pitchFamily="18" charset="0"/>
              </a:rPr>
              <a:t>  </a:t>
            </a:r>
            <a:r>
              <a:rPr lang="ru-RU" sz="6600" b="1" smtClean="0">
                <a:latin typeface="Cambria" pitchFamily="18" charset="0"/>
              </a:rPr>
              <a:t>Уважайте</a:t>
            </a:r>
            <a:r>
              <a:rPr lang="en-US" sz="6600" b="1" smtClean="0">
                <a:latin typeface="Cambria" pitchFamily="18" charset="0"/>
              </a:rPr>
              <a:t> </a:t>
            </a:r>
            <a:r>
              <a:rPr lang="ru-RU" sz="6600" b="1" smtClean="0">
                <a:latin typeface="Cambria" pitchFamily="18" charset="0"/>
              </a:rPr>
              <a:t>собеседника.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1370013" y="301625"/>
            <a:ext cx="7313612" cy="1687513"/>
          </a:xfrm>
        </p:spPr>
        <p:txBody>
          <a:bodyPr>
            <a:normAutofit fontScale="90000"/>
          </a:bodyPr>
          <a:lstStyle/>
          <a:p>
            <a:r>
              <a:rPr lang="ru-RU" sz="6000" b="1" smtClean="0">
                <a:latin typeface="Cambria" pitchFamily="18" charset="0"/>
              </a:rPr>
              <a:t>Второе правило:</a:t>
            </a:r>
            <a:r>
              <a:rPr lang="ru-RU" sz="6000" smtClean="0">
                <a:latin typeface="Cambria" pitchFamily="18" charset="0"/>
              </a:rPr>
              <a:t> </a:t>
            </a:r>
            <a:r>
              <a:rPr lang="ru-RU" sz="6000" b="1" smtClean="0">
                <a:latin typeface="Cambria" pitchFamily="18" charset="0"/>
              </a:rPr>
              <a:t/>
            </a:r>
            <a:br>
              <a:rPr lang="ru-RU" sz="6000" b="1" smtClean="0">
                <a:latin typeface="Cambria" pitchFamily="18" charset="0"/>
              </a:rPr>
            </a:br>
            <a:endParaRPr lang="ru-RU" sz="6000" smtClean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9697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</a:pPr>
            <a:r>
              <a:rPr lang="en-US" smtClean="0"/>
              <a:t>   </a:t>
            </a:r>
            <a:r>
              <a:rPr lang="ru-RU" sz="4000" b="1" smtClean="0">
                <a:latin typeface="Cambria" pitchFamily="18" charset="0"/>
              </a:rPr>
              <a:t>Понимание должно завершаться «развивающим» советом и готовностью партнёра (родителя)  действовать самостоятельно.</a:t>
            </a:r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6000" b="1" smtClean="0">
                <a:latin typeface="Cambria" pitchFamily="18" charset="0"/>
              </a:rPr>
              <a:t>Третье правило:</a:t>
            </a:r>
            <a:r>
              <a:rPr lang="ru-RU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98754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 smtClean="0"/>
              <a:t>   </a:t>
            </a:r>
            <a:r>
              <a:rPr lang="ru-RU" sz="6000" b="1" smtClean="0">
                <a:latin typeface="Cambria" pitchFamily="18" charset="0"/>
              </a:rPr>
              <a:t>Придерживайтесь открытого общения.</a:t>
            </a:r>
            <a:r>
              <a:rPr lang="ru-RU" sz="6000" smtClean="0">
                <a:latin typeface="Cambria" pitchFamily="18" charset="0"/>
              </a:rPr>
              <a:t> </a:t>
            </a:r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b="1" smtClean="0">
                <a:latin typeface="Cambria" pitchFamily="18" charset="0"/>
              </a:rPr>
              <a:t>Четвёртое правило:</a:t>
            </a:r>
            <a:r>
              <a:rPr lang="ru-RU" sz="320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25735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 smtClean="0"/>
              <a:t>  </a:t>
            </a:r>
            <a:r>
              <a:rPr lang="ru-RU" sz="6000" b="1" smtClean="0">
                <a:latin typeface="Cambria" pitchFamily="18" charset="0"/>
              </a:rPr>
              <a:t>Умейте говорить и слушать партнёра.</a:t>
            </a:r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6000" b="1" smtClean="0">
                <a:latin typeface="Cambria" pitchFamily="18" charset="0"/>
              </a:rPr>
              <a:t>Пятое правило:</a:t>
            </a:r>
            <a:r>
              <a:rPr lang="ru-RU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00142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500" b="1" smtClean="0"/>
              <a:t>   </a:t>
            </a:r>
            <a:r>
              <a:rPr lang="ru-RU" sz="5400" b="1" smtClean="0">
                <a:latin typeface="Cambria" pitchFamily="18" charset="0"/>
              </a:rPr>
              <a:t>Старайтесь «отражать» мысли и чувства партнёра по общению.</a:t>
            </a:r>
            <a:r>
              <a:rPr lang="ru-RU" sz="5400" smtClean="0">
                <a:latin typeface="Cambria" pitchFamily="18" charset="0"/>
              </a:rPr>
              <a:t> </a:t>
            </a:r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6000" b="1" smtClean="0">
                <a:latin typeface="Cambria" pitchFamily="18" charset="0"/>
              </a:rPr>
              <a:t>Шестое правило:</a:t>
            </a:r>
            <a:r>
              <a:rPr lang="ru-RU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19395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5400" b="1" smtClean="0">
                <a:latin typeface="Cambria" pitchFamily="18" charset="0"/>
              </a:rPr>
              <a:t>  Не забывайте, что главная цель общения – ребёнок.</a:t>
            </a: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6000" b="1" smtClean="0">
                <a:latin typeface="Cambria" pitchFamily="18" charset="0"/>
              </a:rPr>
              <a:t>Седьмое правило:</a:t>
            </a:r>
          </a:p>
        </p:txBody>
      </p:sp>
    </p:spTree>
    <p:extLst>
      <p:ext uri="{BB962C8B-B14F-4D97-AF65-F5344CB8AC3E}">
        <p14:creationId xmlns:p14="http://schemas.microsoft.com/office/powerpoint/2010/main" val="1546494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100" smtClean="0"/>
              <a:t>1. Не говорить с родителями в гневе, не поучать их, а только советовать.</a:t>
            </a:r>
          </a:p>
          <a:p>
            <a:pPr>
              <a:lnSpc>
                <a:spcPct val="80000"/>
              </a:lnSpc>
            </a:pPr>
            <a:r>
              <a:rPr lang="ru-RU" sz="2100" smtClean="0"/>
              <a:t>2. Не ругать ребенка, а мягко разъяснять родителям, в чем их проблема.</a:t>
            </a:r>
          </a:p>
          <a:p>
            <a:pPr>
              <a:lnSpc>
                <a:spcPct val="80000"/>
              </a:lnSpc>
            </a:pPr>
            <a:r>
              <a:rPr lang="ru-RU" sz="2100" smtClean="0"/>
              <a:t>3. Своими поступками и поведением убеждать родителей и детей в том, что от учителя ничего не стоит скрывать, что учитель - их друг, который всегда постарается помочь.</a:t>
            </a:r>
          </a:p>
          <a:p>
            <a:pPr>
              <a:lnSpc>
                <a:spcPct val="80000"/>
              </a:lnSpc>
            </a:pPr>
            <a:r>
              <a:rPr lang="ru-RU" sz="2100" smtClean="0"/>
              <a:t>4. Не говорить на собраниях о неудачах учащихся, но и не умалчивать о них вовсе (о неудачах и плохих отметках говорить в индивидуальной беседе).</a:t>
            </a:r>
          </a:p>
          <a:p>
            <a:pPr>
              <a:lnSpc>
                <a:spcPct val="80000"/>
              </a:lnSpc>
            </a:pPr>
            <a:r>
              <a:rPr lang="ru-RU" sz="2100" smtClean="0"/>
              <a:t>5. Всегда можно найти, за что сказать родителям "спасибо"</a:t>
            </a:r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404813"/>
            <a:ext cx="7313612" cy="96678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smtClean="0">
                <a:latin typeface="Cambria" pitchFamily="18" charset="0"/>
              </a:rPr>
              <a:t>Правила общения учителя с родителями</a:t>
            </a:r>
          </a:p>
        </p:txBody>
      </p:sp>
    </p:spTree>
    <p:extLst>
      <p:ext uri="{BB962C8B-B14F-4D97-AF65-F5344CB8AC3E}">
        <p14:creationId xmlns:p14="http://schemas.microsoft.com/office/powerpoint/2010/main" val="2675040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230</Words>
  <Application>Microsoft Office PowerPoint</Application>
  <PresentationFormat>Экран (4:3)</PresentationFormat>
  <Paragraphs>27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Волна</vt:lpstr>
      <vt:lpstr>Принципы и правила взаимного общения «Учитель – родитель - ученик» </vt:lpstr>
      <vt:lpstr>Первое правило: </vt:lpstr>
      <vt:lpstr>Второе правило:  </vt:lpstr>
      <vt:lpstr>Третье правило: </vt:lpstr>
      <vt:lpstr>Четвёртое правило: </vt:lpstr>
      <vt:lpstr>Пятое правило: </vt:lpstr>
      <vt:lpstr>Шестое правило: </vt:lpstr>
      <vt:lpstr>Седьмое правило:</vt:lpstr>
      <vt:lpstr>Правила общения учителя с родителями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Завучи</dc:creator>
  <cp:lastModifiedBy>Завучи</cp:lastModifiedBy>
  <cp:revision>2</cp:revision>
  <dcterms:created xsi:type="dcterms:W3CDTF">2014-06-23T13:46:11Z</dcterms:created>
  <dcterms:modified xsi:type="dcterms:W3CDTF">2014-06-26T13:01:42Z</dcterms:modified>
</cp:coreProperties>
</file>