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sz="3200" b="1" dirty="0" smtClean="0"/>
              <a:t>Презентацию составила </a:t>
            </a:r>
          </a:p>
          <a:p>
            <a:pPr marL="0" indent="0" algn="r">
              <a:buNone/>
            </a:pPr>
            <a:r>
              <a:rPr lang="ru-RU" sz="3200" b="1" dirty="0" smtClean="0"/>
              <a:t>Горбашкова О. В.</a:t>
            </a:r>
          </a:p>
          <a:p>
            <a:pPr marL="0" indent="0" algn="r">
              <a:buNone/>
            </a:pPr>
            <a:r>
              <a:rPr lang="ru-RU" sz="3200" b="1" dirty="0" smtClean="0"/>
              <a:t>учитель начальных классов</a:t>
            </a:r>
          </a:p>
          <a:p>
            <a:pPr marL="0" indent="0" algn="r">
              <a:buNone/>
            </a:pPr>
            <a:r>
              <a:rPr lang="ru-RU" sz="3200" b="1" dirty="0" smtClean="0"/>
              <a:t>МБОУ «СОШ № 3»</a:t>
            </a:r>
          </a:p>
          <a:p>
            <a:pPr marL="0" indent="0" algn="r">
              <a:buNone/>
            </a:pPr>
            <a:r>
              <a:rPr lang="ru-RU" sz="3200" b="1" dirty="0" smtClean="0"/>
              <a:t>Г. Гусь - Хрустальный</a:t>
            </a:r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Принципы и правила взаимного общения «Учитель – родитель - ученик»</a:t>
            </a: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49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/>
              <a:t>   </a:t>
            </a:r>
            <a:r>
              <a:rPr lang="ru-RU" sz="4800" b="1" smtClean="0">
                <a:latin typeface="Cambria" pitchFamily="18" charset="0"/>
              </a:rPr>
              <a:t>Старайтесь войти в контакт,</a:t>
            </a:r>
            <a:r>
              <a:rPr lang="en-US" sz="4800" b="1" smtClean="0">
                <a:latin typeface="Cambria" pitchFamily="18" charset="0"/>
              </a:rPr>
              <a:t> </a:t>
            </a:r>
            <a:r>
              <a:rPr lang="ru-RU" sz="4800" b="1" smtClean="0">
                <a:latin typeface="Cambria" pitchFamily="18" charset="0"/>
              </a:rPr>
              <a:t>сосредоточить на себе внимание партнёра.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latin typeface="Cambria" pitchFamily="18" charset="0"/>
              </a:rPr>
              <a:t>Первое правило:</a:t>
            </a:r>
            <a:r>
              <a:rPr 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03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r>
              <a:rPr lang="en-US" sz="6600" b="1" smtClean="0">
                <a:latin typeface="Cambria" pitchFamily="18" charset="0"/>
              </a:rPr>
              <a:t>  </a:t>
            </a:r>
            <a:r>
              <a:rPr lang="ru-RU" sz="6600" b="1" smtClean="0">
                <a:latin typeface="Cambria" pitchFamily="18" charset="0"/>
              </a:rPr>
              <a:t>Уважайте</a:t>
            </a:r>
            <a:r>
              <a:rPr lang="en-US" sz="6600" b="1" smtClean="0">
                <a:latin typeface="Cambria" pitchFamily="18" charset="0"/>
              </a:rPr>
              <a:t> </a:t>
            </a:r>
            <a:r>
              <a:rPr lang="ru-RU" sz="6600" b="1" smtClean="0">
                <a:latin typeface="Cambria" pitchFamily="18" charset="0"/>
              </a:rPr>
              <a:t>собеседника.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687513"/>
          </a:xfrm>
        </p:spPr>
        <p:txBody>
          <a:bodyPr>
            <a:normAutofit fontScale="90000"/>
          </a:bodyPr>
          <a:lstStyle/>
          <a:p>
            <a:r>
              <a:rPr lang="ru-RU" sz="6000" b="1" smtClean="0">
                <a:latin typeface="Cambria" pitchFamily="18" charset="0"/>
              </a:rPr>
              <a:t>Второе правило:</a:t>
            </a:r>
            <a:r>
              <a:rPr lang="ru-RU" sz="6000" smtClean="0">
                <a:latin typeface="Cambria" pitchFamily="18" charset="0"/>
              </a:rPr>
              <a:t> </a:t>
            </a:r>
            <a:r>
              <a:rPr lang="ru-RU" sz="6000" b="1" smtClean="0">
                <a:latin typeface="Cambria" pitchFamily="18" charset="0"/>
              </a:rPr>
              <a:t/>
            </a:r>
            <a:br>
              <a:rPr lang="ru-RU" sz="6000" b="1" smtClean="0">
                <a:latin typeface="Cambria" pitchFamily="18" charset="0"/>
              </a:rPr>
            </a:br>
            <a:endParaRPr lang="ru-RU" sz="600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ru-RU" sz="4000" b="1" smtClean="0">
                <a:latin typeface="Cambria" pitchFamily="18" charset="0"/>
              </a:rPr>
              <a:t>Понимание должно завершаться «развивающим» советом и готовностью партнёра (родителя)  действовать самостоятельно.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latin typeface="Cambria" pitchFamily="18" charset="0"/>
              </a:rPr>
              <a:t>Третье правило:</a:t>
            </a:r>
            <a:r>
              <a:rPr 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87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/>
              <a:t>   </a:t>
            </a:r>
            <a:r>
              <a:rPr lang="ru-RU" sz="6000" b="1" smtClean="0">
                <a:latin typeface="Cambria" pitchFamily="18" charset="0"/>
              </a:rPr>
              <a:t>Придерживайтесь открытого общения.</a:t>
            </a:r>
            <a:r>
              <a:rPr lang="ru-RU" sz="6000" smtClean="0">
                <a:latin typeface="Cambria" pitchFamily="18" charset="0"/>
              </a:rPr>
              <a:t> 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latin typeface="Cambria" pitchFamily="18" charset="0"/>
              </a:rPr>
              <a:t>Четвёртое правило:</a:t>
            </a:r>
            <a:r>
              <a:rPr lang="ru-RU" sz="32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7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/>
              <a:t>  </a:t>
            </a:r>
            <a:r>
              <a:rPr lang="ru-RU" sz="6000" b="1" smtClean="0">
                <a:latin typeface="Cambria" pitchFamily="18" charset="0"/>
              </a:rPr>
              <a:t>Умейте говорить и слушать партнёра.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latin typeface="Cambria" pitchFamily="18" charset="0"/>
              </a:rPr>
              <a:t>Пятое правило:</a:t>
            </a:r>
            <a:r>
              <a:rPr 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1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 b="1" smtClean="0"/>
              <a:t>   </a:t>
            </a:r>
            <a:r>
              <a:rPr lang="ru-RU" sz="5400" b="1" smtClean="0">
                <a:latin typeface="Cambria" pitchFamily="18" charset="0"/>
              </a:rPr>
              <a:t>Старайтесь «отражать» мысли и чувства партнёра по общению.</a:t>
            </a:r>
            <a:r>
              <a:rPr lang="ru-RU" sz="5400" smtClean="0">
                <a:latin typeface="Cambria" pitchFamily="18" charset="0"/>
              </a:rPr>
              <a:t>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latin typeface="Cambria" pitchFamily="18" charset="0"/>
              </a:rPr>
              <a:t>Шестое правило:</a:t>
            </a:r>
            <a:r>
              <a:rPr 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93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 b="1" smtClean="0">
                <a:latin typeface="Cambria" pitchFamily="18" charset="0"/>
              </a:rPr>
              <a:t>  Не забывайте, что главная цель общения – ребёнок.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latin typeface="Cambria" pitchFamily="18" charset="0"/>
              </a:rPr>
              <a:t>Седьмое правило:</a:t>
            </a:r>
          </a:p>
        </p:txBody>
      </p:sp>
    </p:spTree>
    <p:extLst>
      <p:ext uri="{BB962C8B-B14F-4D97-AF65-F5344CB8AC3E}">
        <p14:creationId xmlns:p14="http://schemas.microsoft.com/office/powerpoint/2010/main" val="15464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 smtClean="0"/>
              <a:t>1. Не говорить с родителями в гневе, не поучать их, а только советовать.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2. Не ругать ребенка, а мягко разъяснять родителям, в чем их проблема.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3. Своими поступками и поведением убеждать родителей и детей в том, что от учителя ничего не стоит скрывать, что учитель - их друг, который всегда постарается помочь.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4. Не говорить на собраниях о неудачах учащихся, но и не умалчивать о них вовсе (о неудачах и плохих отметках говорить в индивидуальной беседе).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5. Всегда можно найти, за что сказать родителям "спасибо"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04813"/>
            <a:ext cx="7313612" cy="9667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latin typeface="Cambria" pitchFamily="18" charset="0"/>
              </a:rPr>
              <a:t>Правила общения учителя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26750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230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Принципы и правила взаимного общения «Учитель – родитель - ученик» </vt:lpstr>
      <vt:lpstr>Первое правило: </vt:lpstr>
      <vt:lpstr>Второе правило:  </vt:lpstr>
      <vt:lpstr>Третье правило: </vt:lpstr>
      <vt:lpstr>Четвёртое правило: </vt:lpstr>
      <vt:lpstr>Пятое правило: </vt:lpstr>
      <vt:lpstr>Шестое правило: </vt:lpstr>
      <vt:lpstr>Седьмое правило:</vt:lpstr>
      <vt:lpstr>Правила общения учителя с родителями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Завучи</dc:creator>
  <cp:lastModifiedBy>Завучи</cp:lastModifiedBy>
  <cp:revision>2</cp:revision>
  <dcterms:created xsi:type="dcterms:W3CDTF">2014-06-23T13:46:11Z</dcterms:created>
  <dcterms:modified xsi:type="dcterms:W3CDTF">2014-06-26T13:01:42Z</dcterms:modified>
</cp:coreProperties>
</file>