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78" r:id="rId4"/>
    <p:sldId id="258" r:id="rId5"/>
    <p:sldId id="260" r:id="rId6"/>
    <p:sldId id="262" r:id="rId7"/>
    <p:sldId id="264" r:id="rId8"/>
    <p:sldId id="263" r:id="rId9"/>
    <p:sldId id="277" r:id="rId10"/>
    <p:sldId id="273" r:id="rId11"/>
    <p:sldId id="268" r:id="rId12"/>
    <p:sldId id="270" r:id="rId13"/>
    <p:sldId id="266" r:id="rId14"/>
    <p:sldId id="269" r:id="rId15"/>
    <p:sldId id="271" r:id="rId16"/>
    <p:sldId id="276" r:id="rId17"/>
    <p:sldId id="275" r:id="rId18"/>
    <p:sldId id="274" r:id="rId19"/>
    <p:sldId id="280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image" Target="../media/image1.jpeg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518D9-3CFB-4B37-8E8F-C19437378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s.yandex.ru/yandsearch?text=%D1%88%D0%BA%D0%BE%D0%BB%D0%B0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1412776"/>
            <a:ext cx="8229600" cy="263365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54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«Длина окружности </a:t>
            </a:r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»                    и        </a:t>
            </a:r>
            <a:b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5400" dirty="0">
                <a:solidFill>
                  <a:schemeClr val="accent4">
                    <a:lumMod val="50000"/>
                  </a:schemeClr>
                </a:solidFill>
                <a:latin typeface="Monotype Corsiva" pitchFamily="66" charset="0"/>
              </a:rPr>
              <a:t>Площадь круга»«» </a:t>
            </a:r>
            <a:endParaRPr lang="ru-RU" sz="5400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39953" y="4869160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Родионова Г.М.,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МБУ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сш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№ 82 г. о. Тольятти,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учитель математики   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80381"/>
            <a:ext cx="906280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1.Диаметр опаленной площади тайги от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взрыва Тунгусского метеорита (1908 г )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равен примерно 38 км. Какая площадь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тайги пострадала от метеорита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Содержимое 4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284984"/>
            <a:ext cx="583264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1893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im8-tub-ru.yandex.net/i?id=87126744-17-72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5" descr="http://im8-tub-ru.yandex.net/i?id=87126744-17-72&amp;n=2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http://im8-tub-ru.yandex.net/i?id=87126744-17-72&amp;n=2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9579" y="3284984"/>
            <a:ext cx="101904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При полном солнечном затмении диаметр круга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унной тени на Земле может достигнуть 270км. Вычислите площадь круга лунной тени при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полном солнечном затмении.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380" y="140091"/>
            <a:ext cx="4125272" cy="294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9169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31236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167470"/>
            <a:ext cx="3240360" cy="231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683568" y="3630215"/>
                <a:ext cx="3073277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dirty="0" smtClean="0"/>
                  <a:t>Ответ :</a:t>
                </a:r>
              </a:p>
              <a:p>
                <a14:m>
                  <m:oMath xmlns:m="http://schemas.openxmlformats.org/officeDocument/2006/math">
                    <m:r>
                      <a:rPr lang="ru-RU" sz="3600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ru-RU" sz="36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ru-RU" sz="3600" dirty="0" smtClean="0"/>
                  <a:t>1134 кв. км</a:t>
                </a:r>
                <a:endParaRPr lang="ru-RU" sz="36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630215"/>
                <a:ext cx="3073277" cy="120032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5952" t="-7143" r="-5357" b="-193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444431" y="3699536"/>
                <a:ext cx="3183885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3600" dirty="0" smtClean="0"/>
                  <a:t>Ответ:</a:t>
                </a:r>
              </a:p>
              <a:p>
                <a14:m>
                  <m:oMath xmlns:m="http://schemas.openxmlformats.org/officeDocument/2006/math">
                    <m:r>
                      <a:rPr lang="ru-RU" sz="3600" i="1" smtClean="0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ru-RU" sz="3600" dirty="0" smtClean="0"/>
                  <a:t> 57227 кв км</a:t>
                </a:r>
                <a:endParaRPr lang="ru-RU" sz="36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431" y="3699536"/>
                <a:ext cx="3183885" cy="1200329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5747" t="-7107" r="-4981" b="-187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06360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skypicture.ru/uploads/posts/2011-02/thumbs/1298806172_freewallpapers-3d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skypicture.ru/uploads/posts/2011-02/thumbs/1298806172_freewallpapers-3d7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3" y="-1082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470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57" y="239185"/>
            <a:ext cx="925631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Земля по форме напоминает шар, но все же немного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отличается от него. Средний радиус земного шара 6371км.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Космический корабль движется вокруг Земли на высоте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229км. Какой путь делает корабль за один оборот вокруг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Земли.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487783" y="3429000"/>
            <a:ext cx="2376264" cy="2171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958575" y="2780928"/>
            <a:ext cx="3434680" cy="33569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508104" y="2929136"/>
            <a:ext cx="216024" cy="28803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 flipV="1">
            <a:off x="3217753" y="3573016"/>
            <a:ext cx="540060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17753" y="3193812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229км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690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3.proshkolu.ru/content/media/pic/std/2000000/1824000/1823569-176ace7d2fe557b4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426"/>
            <a:ext cx="9144000" cy="68784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5517232"/>
            <a:ext cx="9144000" cy="134076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83568" y="6021288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cs typeface="Estrangelo Edessa" pitchFamily="66" charset="0"/>
              </a:rPr>
              <a:t>Учится нелегко, но интересно ! </a:t>
            </a:r>
            <a:endParaRPr lang="ru-RU" sz="4000" dirty="0">
              <a:solidFill>
                <a:srgbClr val="FF0000"/>
              </a:solidFill>
              <a:cs typeface="Estrangelo Edess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725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311150" y="301625"/>
            <a:ext cx="8375650" cy="11160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b="1" dirty="0" smtClean="0">
                <a:solidFill>
                  <a:srgbClr val="A50021"/>
                </a:solidFill>
              </a:rPr>
              <a:t>Какие величины можно вычислить по следующим формулам:</a:t>
            </a:r>
          </a:p>
        </p:txBody>
      </p:sp>
      <p:graphicFrame>
        <p:nvGraphicFramePr>
          <p:cNvPr id="3077" name="Object 5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622375627"/>
              </p:ext>
            </p:extLst>
          </p:nvPr>
        </p:nvGraphicFramePr>
        <p:xfrm>
          <a:off x="1763688" y="1988840"/>
          <a:ext cx="1953518" cy="1189098"/>
        </p:xfrm>
        <a:graphic>
          <a:graphicData uri="http://schemas.openxmlformats.org/presentationml/2006/ole">
            <p:oleObj spid="_x0000_s1138" name="Формула" r:id="rId3" imgW="291847" imgH="177646" progId="Equation.3">
              <p:embed/>
            </p:oleObj>
          </a:graphicData>
        </a:graphic>
      </p:graphicFrame>
      <p:graphicFrame>
        <p:nvGraphicFramePr>
          <p:cNvPr id="3084" name="Object 1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932363" y="4005263"/>
          <a:ext cx="2533650" cy="2085975"/>
        </p:xfrm>
        <a:graphic>
          <a:graphicData uri="http://schemas.openxmlformats.org/presentationml/2006/ole">
            <p:oleObj spid="_x0000_s1139" name="Формула" r:id="rId4" imgW="215619" imgH="177569" progId="Equation.3">
              <p:embed/>
            </p:oleObj>
          </a:graphicData>
        </a:graphic>
      </p:graphicFrame>
      <p:graphicFrame>
        <p:nvGraphicFramePr>
          <p:cNvPr id="3089" name="Object 17" descr="Пробка"/>
          <p:cNvGraphicFramePr>
            <a:graphicFrameLocks noChangeAspect="1"/>
          </p:cNvGraphicFramePr>
          <p:nvPr/>
        </p:nvGraphicFramePr>
        <p:xfrm>
          <a:off x="6012160" y="2060848"/>
          <a:ext cx="2067334" cy="1573301"/>
        </p:xfrm>
        <a:graphic>
          <a:graphicData uri="http://schemas.openxmlformats.org/presentationml/2006/ole">
            <p:oleObj spid="_x0000_s1140" name="Формула" r:id="rId5" imgW="266469" imgH="203024" progId="Equation.3">
              <p:embed/>
            </p:oleObj>
          </a:graphicData>
        </a:graphic>
      </p:graphicFrame>
      <p:graphicFrame>
        <p:nvGraphicFramePr>
          <p:cNvPr id="3090" name="Object 18"/>
          <p:cNvGraphicFramePr>
            <a:graphicFrameLocks noChangeAspect="1"/>
          </p:cNvGraphicFramePr>
          <p:nvPr/>
        </p:nvGraphicFramePr>
        <p:xfrm>
          <a:off x="1979712" y="4005064"/>
          <a:ext cx="1656184" cy="2277254"/>
        </p:xfrm>
        <a:graphic>
          <a:graphicData uri="http://schemas.openxmlformats.org/presentationml/2006/ole">
            <p:oleObj spid="_x0000_s1141" name="Формула" r:id="rId6" imgW="304668" imgH="418918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43841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Литература:</a:t>
            </a:r>
          </a:p>
          <a:p>
            <a:r>
              <a:rPr lang="ru-RU" dirty="0"/>
              <a:t>Математика 6: </a:t>
            </a:r>
            <a:r>
              <a:rPr lang="ru-RU" dirty="0" err="1"/>
              <a:t>учеб.для</a:t>
            </a:r>
            <a:r>
              <a:rPr lang="ru-RU" dirty="0"/>
              <a:t> </a:t>
            </a:r>
            <a:r>
              <a:rPr lang="ru-RU" dirty="0" err="1"/>
              <a:t>общеобразоват</a:t>
            </a:r>
            <a:r>
              <a:rPr lang="ru-RU" dirty="0"/>
              <a:t>. учреждений / [  </a:t>
            </a:r>
            <a:r>
              <a:rPr lang="ru-RU" dirty="0" err="1"/>
              <a:t>Н.Я.Виленкин</a:t>
            </a:r>
            <a:r>
              <a:rPr lang="ru-RU" dirty="0"/>
              <a:t>,  В.И. Жохов и др.]. – 20-е изд. – М.: Мнемозина, 2007. </a:t>
            </a:r>
          </a:p>
          <a:p>
            <a:r>
              <a:rPr lang="ru-RU" dirty="0" err="1" smtClean="0"/>
              <a:t>Совайленко</a:t>
            </a:r>
            <a:r>
              <a:rPr lang="ru-RU" dirty="0" smtClean="0"/>
              <a:t> </a:t>
            </a:r>
            <a:r>
              <a:rPr lang="ru-RU" dirty="0"/>
              <a:t>В. К. Система обучения математике в 5-6 классах: книга для учителя. – М.:  Просвещение, 1991.  </a:t>
            </a:r>
          </a:p>
          <a:p>
            <a:r>
              <a:rPr lang="ru-RU" dirty="0"/>
              <a:t>  Интернет – ресурсы. </a:t>
            </a:r>
            <a:r>
              <a:rPr lang="ru-RU" u="sng" dirty="0">
                <a:hlinkClick r:id="rId2"/>
              </a:rPr>
              <a:t>http://images.yandex.ru/yandsearch?text=%D1%88%D0%BA%D0%BE%D0%BB%D0%B0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336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257" y="0"/>
            <a:ext cx="896448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1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 Выберите верную пропорцию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а) 1,8 : 0, 2 = 5,4 : 6; 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) 18 : 0, 2 = 54 : 0, 6;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3549" y="2498547"/>
            <a:ext cx="530523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Решите уравнение 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45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: 15 = х : 4;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4057233"/>
            <a:ext cx="84969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3. Вычислите длину окружности радиусом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7см.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68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>
          <a:xfrm>
            <a:off x="672802" y="3123"/>
            <a:ext cx="6512511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5400" b="1" dirty="0" smtClean="0">
                <a:solidFill>
                  <a:srgbClr val="990000"/>
                </a:solidFill>
                <a:latin typeface="Monotype Corsiva" pitchFamily="66" charset="0"/>
              </a:rPr>
              <a:t>Решаем    задачу</a:t>
            </a:r>
          </a:p>
        </p:txBody>
      </p:sp>
      <p:pic>
        <p:nvPicPr>
          <p:cNvPr id="9219" name="Picture 6" descr="FF9427B1"/>
          <p:cNvPicPr>
            <a:picLocks noChangeAspect="1" noChangeArrowheads="1"/>
          </p:cNvPicPr>
          <p:nvPr/>
        </p:nvPicPr>
        <p:blipFill>
          <a:blip r:embed="rId2" cstate="print"/>
          <a:srcRect l="30776" t="18542" r="30797"/>
          <a:stretch>
            <a:fillRect/>
          </a:stretch>
        </p:blipFill>
        <p:spPr bwMode="auto">
          <a:xfrm>
            <a:off x="500034" y="1643050"/>
            <a:ext cx="3429024" cy="3514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4225925" y="1695450"/>
            <a:ext cx="463708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 dirty="0">
                <a:solidFill>
                  <a:srgbClr val="663300"/>
                </a:solidFill>
              </a:rPr>
              <a:t>Радиус окружности равен </a:t>
            </a:r>
            <a:r>
              <a:rPr lang="ru-RU" sz="3200" b="1" i="1" dirty="0" smtClean="0">
                <a:solidFill>
                  <a:srgbClr val="663300"/>
                </a:solidFill>
              </a:rPr>
              <a:t>5см</a:t>
            </a:r>
            <a:r>
              <a:rPr lang="ru-RU" sz="3200" b="1" i="1" dirty="0">
                <a:solidFill>
                  <a:srgbClr val="663300"/>
                </a:solidFill>
              </a:rPr>
              <a:t>. Найдите длину </a:t>
            </a:r>
            <a:r>
              <a:rPr lang="ru-RU" sz="3200" b="1" i="1" dirty="0" smtClean="0">
                <a:solidFill>
                  <a:srgbClr val="663300"/>
                </a:solidFill>
              </a:rPr>
              <a:t>окружности </a:t>
            </a:r>
            <a:r>
              <a:rPr lang="ru-RU" sz="3200" b="1" i="1" dirty="0">
                <a:solidFill>
                  <a:srgbClr val="663300"/>
                </a:solidFill>
              </a:rPr>
              <a:t>и площадь </a:t>
            </a:r>
            <a:r>
              <a:rPr lang="ru-RU" sz="3200" b="1" i="1" dirty="0" smtClean="0">
                <a:solidFill>
                  <a:srgbClr val="663300"/>
                </a:solidFill>
              </a:rPr>
              <a:t>заштрихованной фигуры, если она составляет 0,2 от круга</a:t>
            </a:r>
            <a:endParaRPr lang="ru-RU" sz="3200" b="1" i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78061"/>
            <a:ext cx="6512511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5400" b="1" dirty="0" smtClean="0">
                <a:solidFill>
                  <a:srgbClr val="990000"/>
                </a:solidFill>
                <a:latin typeface="Monotype Corsiva" pitchFamily="66" charset="0"/>
              </a:rPr>
              <a:t>Решаем задачу</a:t>
            </a:r>
          </a:p>
        </p:txBody>
      </p:sp>
      <p:pic>
        <p:nvPicPr>
          <p:cNvPr id="10243" name="Picture 5" descr="E29F89FE"/>
          <p:cNvPicPr>
            <a:picLocks noChangeAspect="1" noChangeArrowheads="1"/>
          </p:cNvPicPr>
          <p:nvPr/>
        </p:nvPicPr>
        <p:blipFill>
          <a:blip r:embed="rId2" cstate="print"/>
          <a:srcRect l="26352" t="21675" r="27640"/>
          <a:stretch>
            <a:fillRect/>
          </a:stretch>
        </p:blipFill>
        <p:spPr bwMode="auto">
          <a:xfrm>
            <a:off x="41023" y="1844824"/>
            <a:ext cx="4846362" cy="4509541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4913312" y="2060848"/>
            <a:ext cx="4230688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3200" b="1" i="1" dirty="0">
                <a:solidFill>
                  <a:srgbClr val="663300"/>
                </a:solidFill>
              </a:rPr>
              <a:t>Найдите площадь</a:t>
            </a:r>
          </a:p>
          <a:p>
            <a:pPr marL="342900" indent="-342900"/>
            <a:r>
              <a:rPr lang="ru-RU" sz="3200" b="1" i="1" dirty="0">
                <a:solidFill>
                  <a:srgbClr val="663300"/>
                </a:solidFill>
              </a:rPr>
              <a:t> заштрихованной</a:t>
            </a:r>
          </a:p>
          <a:p>
            <a:pPr marL="342900" indent="-342900"/>
            <a:r>
              <a:rPr lang="ru-RU" sz="3200" b="1" i="1" dirty="0">
                <a:solidFill>
                  <a:srgbClr val="663300"/>
                </a:solidFill>
              </a:rPr>
              <a:t> фигуры, если сторона квадрата равна 4см.</a:t>
            </a:r>
          </a:p>
          <a:p>
            <a:pPr marL="342900" indent="-342900"/>
            <a:endParaRPr lang="ru-RU" sz="3200" b="1" i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9315" y="25718"/>
            <a:ext cx="6512511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5400" b="1" dirty="0" smtClean="0">
                <a:solidFill>
                  <a:srgbClr val="990000"/>
                </a:solidFill>
                <a:latin typeface="Monotype Corsiva" pitchFamily="66" charset="0"/>
              </a:rPr>
              <a:t>Решаем задачу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600200"/>
            <a:ext cx="3267075" cy="4525963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323528" y="1700808"/>
            <a:ext cx="3711575" cy="3724374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1259632" y="2636912"/>
            <a:ext cx="1872208" cy="1800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4021138" y="1882775"/>
            <a:ext cx="4840287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3200" b="1" dirty="0">
                <a:solidFill>
                  <a:srgbClr val="663300"/>
                </a:solidFill>
              </a:rPr>
              <a:t>Найдите площадь кольца, если радиус большей окружности </a:t>
            </a:r>
          </a:p>
          <a:p>
            <a:pPr marL="342900" indent="-342900"/>
            <a:r>
              <a:rPr lang="ru-RU" sz="3200" b="1" dirty="0">
                <a:solidFill>
                  <a:srgbClr val="663300"/>
                </a:solidFill>
              </a:rPr>
              <a:t>равен 5дм, а радиус меньшей равен 4дм</a:t>
            </a:r>
            <a:r>
              <a:rPr lang="ru-RU" sz="3200" b="1" dirty="0">
                <a:solidFill>
                  <a:srgbClr val="800000"/>
                </a:solidFill>
              </a:rPr>
              <a:t>.</a:t>
            </a:r>
          </a:p>
          <a:p>
            <a:pPr marL="342900" indent="-342900"/>
            <a:endParaRPr lang="ru-RU" sz="32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5C6021-3D7F-4536-AD78-00293376D630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611560" y="642918"/>
            <a:ext cx="3816424" cy="381635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323528" y="2996952"/>
            <a:ext cx="492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2357422" y="2571744"/>
            <a:ext cx="5191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O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4139952" y="836712"/>
            <a:ext cx="492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8" name="TextBox 7"/>
          <p:cNvSpPr txBox="1">
            <a:spLocks noChangeArrowheads="1"/>
          </p:cNvSpPr>
          <p:nvPr/>
        </p:nvSpPr>
        <p:spPr bwMode="auto">
          <a:xfrm>
            <a:off x="467544" y="836712"/>
            <a:ext cx="492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9" name="TextBox 8"/>
          <p:cNvSpPr txBox="1">
            <a:spLocks noChangeArrowheads="1"/>
          </p:cNvSpPr>
          <p:nvPr/>
        </p:nvSpPr>
        <p:spPr bwMode="auto">
          <a:xfrm>
            <a:off x="2339752" y="2060848"/>
            <a:ext cx="300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0" name="TextBox 9"/>
          <p:cNvSpPr txBox="1">
            <a:spLocks noChangeArrowheads="1"/>
          </p:cNvSpPr>
          <p:nvPr/>
        </p:nvSpPr>
        <p:spPr bwMode="auto">
          <a:xfrm>
            <a:off x="5219700" y="765175"/>
            <a:ext cx="33845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 smtClean="0">
                <a:solidFill>
                  <a:srgbClr val="56460A"/>
                </a:solidFill>
                <a:latin typeface="Monotype Corsiva" pitchFamily="66" charset="0"/>
                <a:cs typeface="Times New Roman" pitchFamily="18" charset="0"/>
              </a:rPr>
              <a:t>Найди: </a:t>
            </a:r>
            <a:r>
              <a:rPr lang="ru-RU" sz="4000" b="1" dirty="0">
                <a:solidFill>
                  <a:srgbClr val="56460A"/>
                </a:solidFill>
                <a:latin typeface="Monotype Corsiva" pitchFamily="66" charset="0"/>
                <a:cs typeface="Times New Roman" pitchFamily="18" charset="0"/>
              </a:rPr>
              <a:t>площадь закрашенной фигуры.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798960" y="4459268"/>
            <a:ext cx="48052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АВ =  8см, ВС =6см,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R =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5см.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1556792"/>
            <a:ext cx="3168352" cy="20162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4211960" y="2996952"/>
            <a:ext cx="5004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88640"/>
            <a:ext cx="6512511" cy="1143000"/>
          </a:xfrm>
        </p:spPr>
        <p:txBody>
          <a:bodyPr/>
          <a:lstStyle/>
          <a:p>
            <a:pPr eaLnBrk="1" hangingPunct="1"/>
            <a:r>
              <a:rPr lang="ru-RU" sz="5400" b="1" dirty="0" smtClean="0">
                <a:solidFill>
                  <a:srgbClr val="990000"/>
                </a:solidFill>
                <a:latin typeface="Monotype Corsiva" pitchFamily="66" charset="0"/>
              </a:rPr>
              <a:t>Решение</a:t>
            </a:r>
            <a:r>
              <a:rPr lang="ru-RU" sz="5400" b="1" dirty="0" smtClean="0">
                <a:solidFill>
                  <a:srgbClr val="990000"/>
                </a:solidFill>
              </a:rPr>
              <a:t>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621088" y="1670069"/>
            <a:ext cx="5522912" cy="4473575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663300"/>
                </a:solidFill>
              </a:rPr>
              <a:t>S</a:t>
            </a:r>
            <a:r>
              <a:rPr lang="ru-RU" sz="4000" b="1" baseline="-25000" dirty="0" smtClean="0">
                <a:solidFill>
                  <a:srgbClr val="663300"/>
                </a:solidFill>
              </a:rPr>
              <a:t>кол.</a:t>
            </a:r>
            <a:r>
              <a:rPr lang="ru-RU" sz="4000" b="1" dirty="0" smtClean="0">
                <a:solidFill>
                  <a:srgbClr val="663300"/>
                </a:solidFill>
              </a:rPr>
              <a:t> = </a:t>
            </a:r>
            <a:r>
              <a:rPr lang="en-US" sz="4000" b="1" dirty="0" smtClean="0">
                <a:solidFill>
                  <a:srgbClr val="663300"/>
                </a:solidFill>
              </a:rPr>
              <a:t>S</a:t>
            </a:r>
            <a:r>
              <a:rPr lang="ru-RU" sz="4000" b="1" baseline="-25000" dirty="0" smtClean="0">
                <a:solidFill>
                  <a:srgbClr val="663300"/>
                </a:solidFill>
              </a:rPr>
              <a:t>б. </a:t>
            </a:r>
            <a:r>
              <a:rPr lang="ru-RU" sz="4000" b="1" baseline="-25000" dirty="0" err="1" smtClean="0">
                <a:solidFill>
                  <a:srgbClr val="663300"/>
                </a:solidFill>
              </a:rPr>
              <a:t>кр</a:t>
            </a:r>
            <a:r>
              <a:rPr lang="ru-RU" sz="4000" b="1" baseline="-25000" dirty="0" smtClean="0">
                <a:solidFill>
                  <a:srgbClr val="663300"/>
                </a:solidFill>
              </a:rPr>
              <a:t>.</a:t>
            </a:r>
            <a:r>
              <a:rPr lang="ru-RU" sz="4000" b="1" dirty="0" smtClean="0">
                <a:solidFill>
                  <a:srgbClr val="663300"/>
                </a:solidFill>
              </a:rPr>
              <a:t> – </a:t>
            </a:r>
            <a:r>
              <a:rPr lang="en-US" sz="4000" b="1" dirty="0" smtClean="0">
                <a:solidFill>
                  <a:srgbClr val="663300"/>
                </a:solidFill>
              </a:rPr>
              <a:t>S</a:t>
            </a:r>
            <a:r>
              <a:rPr lang="ru-RU" sz="4000" b="1" baseline="-25000" dirty="0" smtClean="0">
                <a:solidFill>
                  <a:srgbClr val="663300"/>
                </a:solidFill>
              </a:rPr>
              <a:t>м. </a:t>
            </a:r>
            <a:r>
              <a:rPr lang="ru-RU" sz="4000" b="1" baseline="-25000" dirty="0" err="1" smtClean="0">
                <a:solidFill>
                  <a:srgbClr val="663300"/>
                </a:solidFill>
              </a:rPr>
              <a:t>кр</a:t>
            </a:r>
            <a:r>
              <a:rPr lang="ru-RU" sz="4000" b="1" baseline="-25000" dirty="0" smtClean="0">
                <a:solidFill>
                  <a:srgbClr val="663300"/>
                </a:solidFill>
              </a:rPr>
              <a:t>.</a:t>
            </a:r>
            <a:r>
              <a:rPr lang="ru-RU" sz="4000" b="1" dirty="0" smtClean="0">
                <a:solidFill>
                  <a:srgbClr val="663300"/>
                </a:solidFill>
              </a:rPr>
              <a:t> </a:t>
            </a:r>
          </a:p>
          <a:p>
            <a:pPr eaLnBrk="1" hangingPunct="1"/>
            <a:endParaRPr lang="ru-RU" sz="4000" b="1" dirty="0" smtClean="0">
              <a:solidFill>
                <a:srgbClr val="663300"/>
              </a:solidFill>
            </a:endParaRPr>
          </a:p>
          <a:p>
            <a:pPr eaLnBrk="1" hangingPunct="1"/>
            <a:r>
              <a:rPr lang="ru-RU" sz="4000" b="1" dirty="0" smtClean="0">
                <a:solidFill>
                  <a:srgbClr val="663300"/>
                </a:solidFill>
              </a:rPr>
              <a:t> 25</a:t>
            </a:r>
            <a:r>
              <a:rPr lang="ru-RU" sz="4000" b="1" dirty="0" smtClean="0">
                <a:solidFill>
                  <a:srgbClr val="663300"/>
                </a:solidFill>
                <a:sym typeface="Symbol" pitchFamily="18" charset="2"/>
              </a:rPr>
              <a:t></a:t>
            </a:r>
            <a:r>
              <a:rPr lang="ru-RU" sz="4000" b="1" dirty="0" smtClean="0">
                <a:solidFill>
                  <a:srgbClr val="663300"/>
                </a:solidFill>
              </a:rPr>
              <a:t> - 16</a:t>
            </a:r>
            <a:r>
              <a:rPr lang="ru-RU" sz="4000" b="1" dirty="0" smtClean="0">
                <a:solidFill>
                  <a:srgbClr val="663300"/>
                </a:solidFill>
                <a:sym typeface="Symbol" pitchFamily="18" charset="2"/>
              </a:rPr>
              <a:t></a:t>
            </a:r>
            <a:r>
              <a:rPr lang="ru-RU" sz="4000" b="1" dirty="0" smtClean="0">
                <a:solidFill>
                  <a:srgbClr val="663300"/>
                </a:solidFill>
              </a:rPr>
              <a:t> = 9</a:t>
            </a:r>
            <a:r>
              <a:rPr lang="ru-RU" sz="4000" b="1" dirty="0" smtClean="0">
                <a:solidFill>
                  <a:srgbClr val="663300"/>
                </a:solidFill>
                <a:sym typeface="Symbol" pitchFamily="18" charset="2"/>
              </a:rPr>
              <a:t></a:t>
            </a:r>
            <a:r>
              <a:rPr lang="ru-RU" sz="4000" b="1" dirty="0" smtClean="0">
                <a:solidFill>
                  <a:srgbClr val="663300"/>
                </a:solidFill>
              </a:rPr>
              <a:t> </a:t>
            </a:r>
            <a:r>
              <a:rPr lang="ru-RU" sz="2800" b="1" dirty="0" smtClean="0">
                <a:solidFill>
                  <a:srgbClr val="663300"/>
                </a:solidFill>
              </a:rPr>
              <a:t>(дм</a:t>
            </a:r>
            <a:r>
              <a:rPr lang="ru-RU" sz="2800" b="1" baseline="30000" dirty="0" smtClean="0">
                <a:solidFill>
                  <a:srgbClr val="663300"/>
                </a:solidFill>
              </a:rPr>
              <a:t>2</a:t>
            </a:r>
            <a:r>
              <a:rPr lang="ru-RU" sz="2800" b="1" dirty="0" smtClean="0">
                <a:solidFill>
                  <a:srgbClr val="663300"/>
                </a:solidFill>
              </a:rPr>
              <a:t>)</a:t>
            </a:r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500034" y="1643050"/>
            <a:ext cx="2836862" cy="275748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1357290" y="2428868"/>
            <a:ext cx="1143000" cy="11779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54938094"/>
              </p:ext>
            </p:extLst>
          </p:nvPr>
        </p:nvGraphicFramePr>
        <p:xfrm>
          <a:off x="-1" y="836712"/>
          <a:ext cx="9144000" cy="244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31,4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15,7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3,44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28,26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б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2,826</a:t>
                      </a:r>
                      <a:endParaRPr lang="ru-RU" sz="2400" dirty="0"/>
                    </a:p>
                  </a:txBody>
                  <a:tcPr/>
                </a:tc>
              </a:tr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х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д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т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75656" y="4293096"/>
            <a:ext cx="32319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>
                <a:latin typeface="Monotype Corsiva" pitchFamily="66" charset="0"/>
              </a:rPr>
              <a:t>А</a:t>
            </a:r>
            <a:r>
              <a:rPr lang="ru-RU" sz="7200" dirty="0" smtClean="0">
                <a:latin typeface="Monotype Corsiva" pitchFamily="66" charset="0"/>
              </a:rPr>
              <a:t>рхимед</a:t>
            </a:r>
            <a:endParaRPr lang="ru-RU" sz="72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206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177</TotalTime>
  <Words>363</Words>
  <Application>Microsoft Office PowerPoint</Application>
  <PresentationFormat>Экран (4:3)</PresentationFormat>
  <Paragraphs>72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Воздушный поток</vt:lpstr>
      <vt:lpstr>Формула</vt:lpstr>
      <vt:lpstr> «Длина окружности »                    и         Площадь круга»«» </vt:lpstr>
      <vt:lpstr>Какие величины можно вычислить по следующим формулам:</vt:lpstr>
      <vt:lpstr>Слайд 3</vt:lpstr>
      <vt:lpstr>Решаем    задачу</vt:lpstr>
      <vt:lpstr>Решаем задачу</vt:lpstr>
      <vt:lpstr>Решаем задачу</vt:lpstr>
      <vt:lpstr>Слайд 7</vt:lpstr>
      <vt:lpstr>Решение: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 теме «Площадь круга»</dc:title>
  <dc:creator>Ярик</dc:creator>
  <cp:lastModifiedBy>USER</cp:lastModifiedBy>
  <cp:revision>36</cp:revision>
  <dcterms:created xsi:type="dcterms:W3CDTF">2012-01-05T19:10:32Z</dcterms:created>
  <dcterms:modified xsi:type="dcterms:W3CDTF">2013-10-05T19:29:28Z</dcterms:modified>
</cp:coreProperties>
</file>