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1" r:id="rId4"/>
    <p:sldId id="263" r:id="rId5"/>
    <p:sldId id="265" r:id="rId6"/>
    <p:sldId id="268" r:id="rId7"/>
    <p:sldId id="269" r:id="rId8"/>
    <p:sldId id="272" r:id="rId9"/>
    <p:sldId id="274" r:id="rId10"/>
    <p:sldId id="276" r:id="rId11"/>
    <p:sldId id="278" r:id="rId12"/>
    <p:sldId id="280" r:id="rId13"/>
    <p:sldId id="281" r:id="rId14"/>
    <p:sldId id="282" r:id="rId15"/>
    <p:sldId id="283" r:id="rId16"/>
    <p:sldId id="284" r:id="rId17"/>
    <p:sldId id="289" r:id="rId18"/>
    <p:sldId id="287" r:id="rId19"/>
    <p:sldId id="285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C6E57-752B-412D-BA87-5EEE8A1CEF2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69466-048C-4705-BE51-3620589AE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1%84%D0%BE%D1%82%D0%BE%D0%B3%D1%80%D0%B0%D1%84%D0%B8%D0%B8%20%D0%BF%D1%87%D1%91%D0%BB,%20%D0%BE%D1%81&amp;noreask=1&amp;img_url=http://akak.ru/recipes/pictures/000/012/755_big.jpg&amp;pos=21&amp;rpt=simage&amp;lr=9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otki.yandex.ru/users/parametr666/view/76692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000372"/>
            <a:ext cx="5043478" cy="3143272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окружающего мира в 3 классе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МБОУСОШ №3 г.Усмани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Кустова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Н.Н.</a:t>
            </a: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43000" y="785794"/>
            <a:ext cx="6824663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33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О молниях, змеях, собаках и прочем...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690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Отгадайте загадку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600200"/>
            <a:ext cx="4500562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Землю пробуравил,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Корешок оставил.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 на свет явился,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Шапочкой прикрылся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 fontAlgn="auto">
              <a:spcAft>
                <a:spcPts val="0"/>
              </a:spcAft>
              <a:buFontTx/>
              <a:buNone/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 descr="1212039528_0_fcc_4b94030f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70463" y="1600200"/>
            <a:ext cx="3394075" cy="4525963"/>
          </a:xfr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0313" y="45720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(гриб)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6E31F-987B-4B28-B3BA-1A6C4DA9F646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42853"/>
            <a:ext cx="5622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Ядовитые грибы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357159" y="3357562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cs typeface="Times New Roman" pitchFamily="18" charset="0"/>
              </a:rPr>
              <a:t>Мухомор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643306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571900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57752" y="3429000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cs typeface="Times New Roman" pitchFamily="18" charset="0"/>
              </a:rPr>
              <a:t>Желчный гриб</a:t>
            </a:r>
            <a:r>
              <a:rPr lang="ru-RU" sz="2800" dirty="0" smtClean="0">
                <a:cs typeface="Times New Roman" pitchFamily="18" charset="0"/>
              </a:rPr>
              <a:t> 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786214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6286520"/>
            <a:ext cx="30003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atin typeface="Arial" charset="0"/>
              </a:rPr>
              <a:t>Ложноопёнок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7" y="3929067"/>
            <a:ext cx="371477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714876" y="6198990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charset="0"/>
              </a:rPr>
              <a:t>Бледная поганка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9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951CB6"/>
                </a:solidFill>
              </a:rPr>
              <a:t>Кроме  полезных растений в природе можно встретить ядовитые. </a:t>
            </a:r>
            <a:endParaRPr lang="ru-RU" sz="3200" b="1" dirty="0">
              <a:solidFill>
                <a:srgbClr val="951CB6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714875" y="1285875"/>
            <a:ext cx="4040188" cy="642938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FF"/>
                </a:solidFill>
              </a:rPr>
              <a:t>Багульник болотный</a:t>
            </a:r>
          </a:p>
          <a:p>
            <a:endParaRPr lang="ru-RU" smtClean="0"/>
          </a:p>
        </p:txBody>
      </p:sp>
      <p:pic>
        <p:nvPicPr>
          <p:cNvPr id="6" name="Picture 5" descr="Багульник болотный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571625"/>
            <a:ext cx="3857625" cy="52085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0" y="714375"/>
            <a:ext cx="4041775" cy="6397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FF"/>
                </a:solidFill>
              </a:rPr>
              <a:t>Белена черная</a:t>
            </a:r>
          </a:p>
        </p:txBody>
      </p:sp>
      <p:pic>
        <p:nvPicPr>
          <p:cNvPr id="10" name="Picture 5" descr="Белена черная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1470025"/>
            <a:ext cx="3892550" cy="5254625"/>
          </a:xfr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25DB-39F4-4916-8EF2-29338DDD1AD1}" type="slidenum">
              <a:rPr lang="ru-RU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5" y="285750"/>
            <a:ext cx="4040188" cy="639763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00FF"/>
                </a:solidFill>
              </a:rPr>
              <a:t>Болиголов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42875"/>
            <a:ext cx="4041775" cy="639763"/>
          </a:xfrm>
        </p:spPr>
        <p:txBody>
          <a:bodyPr/>
          <a:lstStyle/>
          <a:p>
            <a:pPr algn="ctr"/>
            <a:r>
              <a:rPr lang="ru-RU" sz="3200" smtClean="0">
                <a:solidFill>
                  <a:srgbClr val="0000FF"/>
                </a:solidFill>
              </a:rPr>
              <a:t>Цикута </a:t>
            </a:r>
          </a:p>
        </p:txBody>
      </p:sp>
      <p:pic>
        <p:nvPicPr>
          <p:cNvPr id="7" name="Picture 5" descr="Болигол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285875"/>
            <a:ext cx="3929063" cy="5303838"/>
          </a:xfrm>
        </p:spPr>
      </p:pic>
      <p:pic>
        <p:nvPicPr>
          <p:cNvPr id="8" name="Picture 4" descr="cikuta3B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1143000"/>
            <a:ext cx="3416300" cy="5516563"/>
          </a:xfr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CCE01-711B-4188-89C0-A0C88A4BFE32}" type="slidenum">
              <a:rPr lang="ru-RU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Ядовитые растения.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9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85795"/>
            <a:ext cx="3500437" cy="2214578"/>
          </a:xfrm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85795"/>
            <a:ext cx="39846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0005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B6743-5A2D-4F43-99E3-0E3D2EC99F99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3429000"/>
            <a:ext cx="435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FF0000"/>
                </a:solidFill>
              </a:rPr>
              <a:t>Никогда не бери в рот те растения, которые ты не знаешь;</a:t>
            </a: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endParaRPr lang="ru-RU" sz="3200" b="1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FF0000"/>
                </a:solidFill>
              </a:rPr>
              <a:t>Не собирай  грибы, которые ты не знаешь.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42852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«Собака бывает кусачей…»</a:t>
            </a:r>
          </a:p>
        </p:txBody>
      </p:sp>
      <p:pic>
        <p:nvPicPr>
          <p:cNvPr id="24578" name="Picture 2" descr="http://www.gazetairkutsk.ru/wp-content/uploads/2012/08/4e5fa4d0cdcdb_DETAIL_PICTURE_5121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715303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072074"/>
            <a:ext cx="6572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При встрече с собакой лучше остановиться и пропустить её, не делая резких движений!</a:t>
            </a:r>
            <a:endParaRPr lang="ru-RU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285728"/>
            <a:ext cx="72866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cs typeface="Times New Roman" pitchFamily="18" charset="0"/>
              </a:rPr>
              <a:t>«Собака бывает кусачей…»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14422"/>
            <a:ext cx="4462462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285750" y="1142984"/>
            <a:ext cx="37861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cs typeface="Times New Roman" pitchFamily="18" charset="0"/>
              </a:rPr>
              <a:t>Не трогай животных, когда они едят!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11" y="2928934"/>
            <a:ext cx="30718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Не трогай щенков: собака их охраняет!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4857761"/>
            <a:ext cx="4714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cs typeface="Times New Roman" pitchFamily="18" charset="0"/>
              </a:rPr>
              <a:t>Не кричи, не толкай и не нападай в шутку на хозяина собаки!</a:t>
            </a:r>
            <a:endParaRPr lang="ru-RU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398496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Не кричи, не толкай и не нападай в шутку на хозяина собаки!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928688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Помощь при укусе пчелой, осой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63" y="928688"/>
            <a:ext cx="8229600" cy="3786187"/>
          </a:xfrm>
        </p:spPr>
        <p:txBody>
          <a:bodyPr rtlCol="0">
            <a:normAutofit fontScale="925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2800" b="1" dirty="0" smtClean="0"/>
              <a:t>Удалите жало (если, конечно, «агрессор» оставил жало в ранке от укуса). Рекомендуется извлекать его прокаленной (в целях дезинфекции) иглой или ногтями. Действовать надо быстро и осторожно, чтобы не выдавить из жала остатки яда.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/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Blip>
                <a:blip r:embed="rId2"/>
              </a:buBlip>
              <a:defRPr/>
            </a:pPr>
            <a:r>
              <a:rPr lang="ru-RU" sz="2800" b="1" dirty="0" smtClean="0"/>
              <a:t>Затем к месту укуса следует приложить холод, можно сделать примочку со слабым раствором марганцовки. От боли и зуда поможет лист подорожника. И еще – любой дезодорант от пота.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1746" name="Picture 2" descr="http://im6-tub-ru.yandex.net/i?id=225072041-3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3357586" cy="2143140"/>
          </a:xfrm>
          <a:prstGeom prst="rect">
            <a:avLst/>
          </a:prstGeom>
          <a:noFill/>
        </p:spPr>
      </p:pic>
      <p:pic>
        <p:nvPicPr>
          <p:cNvPr id="31748" name="Picture 4" descr="http://nmedik.org/images/stories/allergiya/ukus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4429132"/>
            <a:ext cx="407196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8" y="142875"/>
            <a:ext cx="5214937" cy="571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Опасные животные.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137964_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42852"/>
            <a:ext cx="3810000" cy="28575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57750" y="1357313"/>
            <a:ext cx="4143375" cy="52863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/>
              <a:t>Признаки: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Место укуса быстро отекает, опухоль  может перейти на туловище.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Первые 20-30 минут испытывается шоковое состояние, бледность, головокружение, тошнота, рвота, учащенный пульс, падает давление, потеря сознания.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Ваши действия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Обеспечить полный покой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Продезинфицировать ранку йодом или спиртом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Отсасывать яд, не глотая, первые 15-20 минут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Дать теплое питьё и доставить в больницу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8" name="Рисунок 7" descr="anakonda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572000" y="785813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9242"/>
                </a:solidFill>
                <a:latin typeface="Calibri" pitchFamily="34" charset="0"/>
              </a:rPr>
              <a:t>Если укусила змея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FF73C-91D8-4F45-91A1-BE11EA85AC83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5000625" cy="85725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Клещи </a:t>
            </a:r>
          </a:p>
        </p:txBody>
      </p:sp>
      <p:pic>
        <p:nvPicPr>
          <p:cNvPr id="4" name="Picture 5" descr="1210850099_kleshh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000125"/>
            <a:ext cx="4040188" cy="3255963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571500"/>
            <a:ext cx="4041775" cy="639763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0000FF"/>
                </a:solidFill>
              </a:rPr>
              <a:t>Помощь при укусе клеща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6" y="1285860"/>
            <a:ext cx="4572031" cy="52864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Клеща нужно удалить, стараясь не оторвать погруженный в кожу хоботок. Паразита осторожно вытягивают, слегка раскачивая пальцами или пинцетом. Если клещ присосался к труднодоступному месту, нужно как можно скорее обратиться в </a:t>
            </a:r>
            <a:r>
              <a:rPr lang="ru-RU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травмпункт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или в поликлинику. Удаленного паразита следует сжечь, а еще лучше - сохранить в плотно закрытом флаконе, а затем отдать на экспертизу специалистам. 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 descr="DYJ31OCA1ZND96CAZTLEFDCA28QF23CA83YEQ1CACEGC6ACAF5WIMHCA9MBNACCASDGF7TCA3DR6UTCAO1WR0NCA7QAUC8CA95M5FLCAG9QXT8CAUF2RY3CA4DCR5TCAWZRBVLCACHS1SFCAVJV7SMCAHGXB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10050"/>
            <a:ext cx="35480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3F7F6-3459-4E58-8A07-AEBD8405E009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5E2179"/>
                </a:solidFill>
              </a:rPr>
              <a:t>Сегодня на уроке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b="1" smtClean="0">
                <a:solidFill>
                  <a:srgbClr val="9933FF"/>
                </a:solidFill>
              </a:rPr>
              <a:t>Узнаем, какие опасности может нанести человеку неживая природа и живая природа.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9933FF"/>
                </a:solidFill>
              </a:rPr>
              <a:t>Научимся защищаться от природы</a:t>
            </a:r>
            <a:r>
              <a:rPr lang="ru-RU" sz="2800" b="1" smtClean="0">
                <a:solidFill>
                  <a:srgbClr val="9933FF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b="1" smtClean="0">
                <a:solidFill>
                  <a:srgbClr val="9933FF"/>
                </a:solidFill>
              </a:rPr>
              <a:t>Изучим правила безопасности, которые необходимо соблюдать при общении с природой.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948AC-6AB2-486F-8CA6-13A0C30F5A0A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38" y="23320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 какими опасностями познакомились на уроке?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уберечься от </a:t>
            </a:r>
            <a:r>
              <a:rPr lang="ru-RU" dirty="0" smtClean="0">
                <a:solidFill>
                  <a:srgbClr val="000000"/>
                </a:solidFill>
                <a:hlinkClick r:id="rId2" action="ppaction://hlinksldjump"/>
              </a:rPr>
              <a:t>молнии?</a:t>
            </a:r>
            <a:endParaRPr lang="ru-RU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избежать укуса змеи?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правила безопасности нужно соблюдать при общении с кошкой и собакой?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B2922-AAE5-456F-B2CD-A50EF9FB009A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142977" y="142875"/>
            <a:ext cx="6643712" cy="1643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CBCA3-9E89-45F2-99ED-5FF7CF36613A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14375" y="285750"/>
            <a:ext cx="7112000" cy="242887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306063">
            <a:off x="1045610" y="811297"/>
            <a:ext cx="7204431" cy="455847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000125"/>
          </a:xfrm>
        </p:spPr>
        <p:txBody>
          <a:bodyPr/>
          <a:lstStyle/>
          <a:p>
            <a:r>
              <a:rPr lang="ru-RU" b="1" i="1" smtClean="0">
                <a:solidFill>
                  <a:srgbClr val="0000FF"/>
                </a:solidFill>
              </a:rPr>
              <a:t>Отгадайте загадку</a:t>
            </a:r>
            <a:r>
              <a:rPr lang="ru-RU" smtClean="0">
                <a:solidFill>
                  <a:srgbClr val="0000FF"/>
                </a:solidFill>
              </a:rPr>
              <a:t>.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Меня никто не видит, но всякий слышит. А спутницу мою всякий может видеть, но никто не слышит.</a:t>
            </a:r>
          </a:p>
          <a:p>
            <a:endParaRPr lang="ru-RU" smtClean="0"/>
          </a:p>
        </p:txBody>
      </p:sp>
      <p:pic>
        <p:nvPicPr>
          <p:cNvPr id="6" name="Содержимое 5" descr="601478813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4875" y="1643051"/>
            <a:ext cx="4000500" cy="4881574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EF349-32D7-451A-9E8D-B118E510F7B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4572000"/>
            <a:ext cx="4071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Calibri" pitchFamily="34" charset="0"/>
              </a:rPr>
              <a:t>( гром и молния)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72066" y="1357299"/>
            <a:ext cx="385762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Гроза- </a:t>
            </a:r>
            <a:r>
              <a:rPr lang="ru-RU" sz="2000" dirty="0">
                <a:cs typeface="Times New Roman" pitchFamily="18" charset="0"/>
              </a:rPr>
              <a:t>красивое , но опасное  явление природы. В древности люди не могли объяснить , почему бывают грозы.</a:t>
            </a:r>
          </a:p>
          <a:p>
            <a:r>
              <a:rPr lang="ru-RU" sz="2000" dirty="0">
                <a:cs typeface="Times New Roman" pitchFamily="18" charset="0"/>
              </a:rPr>
              <a:t> Они считали , что это сердятся на людей боги. Восточные славяне в древности чтили бога  Перуна, «творца»молнии и грома. </a:t>
            </a:r>
          </a:p>
          <a:p>
            <a:r>
              <a:rPr lang="ru-RU" sz="2000" dirty="0">
                <a:cs typeface="Times New Roman" pitchFamily="18" charset="0"/>
              </a:rPr>
              <a:t>Позже наши предки гром и молнию приписывали «деятельности»</a:t>
            </a:r>
          </a:p>
          <a:p>
            <a:r>
              <a:rPr lang="ru-RU" sz="2000" dirty="0">
                <a:cs typeface="Times New Roman" pitchFamily="18" charset="0"/>
              </a:rPr>
              <a:t> Ильи-пророка, который  « ездит по небу в грохочущей колеснице и в гневе кидает на землю камни и огненные стрелы». </a:t>
            </a:r>
          </a:p>
        </p:txBody>
      </p:sp>
      <p:pic>
        <p:nvPicPr>
          <p:cNvPr id="6148" name="Рисунок 5" descr="http://img-fotki.yandex.ru/get/28/parametr666.126/0_12b93_e7c205b1_L">
            <a:hlinkClick r:id="rId2" tooltip="&quot;Перейти к следующему фото автора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42918"/>
            <a:ext cx="4643439" cy="600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00694" y="357166"/>
            <a:ext cx="250033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Гроза</a:t>
            </a:r>
          </a:p>
          <a:p>
            <a:pPr>
              <a:defRPr/>
            </a:pP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8"/>
          <p:cNvSpPr>
            <a:spLocks noChangeArrowheads="1"/>
          </p:cNvSpPr>
          <p:nvPr/>
        </p:nvSpPr>
        <p:spPr bwMode="auto">
          <a:xfrm>
            <a:off x="785786" y="285728"/>
            <a:ext cx="77867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itchFamily="18" charset="0"/>
              </a:rPr>
              <a:t>Теперь-то люди знают , что грозы происходят оттого , что в одном месте воздух очень сильно нагрелся , а в другом, наоборот , сильно остыл. Там, где встретился влажный и теплый воздух с сухим и холодным , образовалась грозовая туча. В грозовой туче всегда возникают электрические разряды.  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54"/>
            <a:ext cx="8643937" cy="442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500063" y="2143116"/>
            <a:ext cx="40004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Нельзя прятаться под высокие деревья, особенно отдельно стоящие</a:t>
            </a:r>
            <a:r>
              <a:rPr lang="ru-RU" sz="3600" b="1" dirty="0" smtClean="0">
                <a:solidFill>
                  <a:srgbClr val="C00000"/>
                </a:solidFill>
                <a:cs typeface="Times New Roman" pitchFamily="18" charset="0"/>
              </a:rPr>
              <a:t>!</a:t>
            </a:r>
          </a:p>
          <a:p>
            <a:endParaRPr lang="ru-RU" sz="32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4357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Чтобы уберечься от ударов молний нужно соблюдать правила: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pic>
        <p:nvPicPr>
          <p:cNvPr id="5122" name="Picture 2" descr="http://i678.photobucket.com/albums/vv143/heatjo/Lightning-Striking-Tree-Poster-C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42912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928662" y="642918"/>
            <a:ext cx="7786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         Нельзя 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купаться во время грозы!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715304" cy="454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000100" y="214313"/>
            <a:ext cx="67151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Нельзя находиться возле металлических предметов и линий электропередачи!</a:t>
            </a:r>
          </a:p>
          <a:p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29618" cy="50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sz="half" idx="4294967295"/>
          </p:nvPr>
        </p:nvSpPr>
        <p:spPr>
          <a:xfrm>
            <a:off x="428625" y="2714625"/>
            <a:ext cx="8143875" cy="3857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</a:p>
          <a:p>
            <a:pPr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Выключите радио, телевизор, не пользуйтесь электроприборами и телефоном;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создавайте сквозняк.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7860" y="214290"/>
            <a:ext cx="886185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Как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защищать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 себя от молнии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668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Сегодня на уроке</vt:lpstr>
      <vt:lpstr>Отгадайте загадку.</vt:lpstr>
      <vt:lpstr>Слайд 4</vt:lpstr>
      <vt:lpstr>Слайд 5</vt:lpstr>
      <vt:lpstr>Слайд 6</vt:lpstr>
      <vt:lpstr>Слайд 7</vt:lpstr>
      <vt:lpstr>Слайд 8</vt:lpstr>
      <vt:lpstr>Слайд 9</vt:lpstr>
      <vt:lpstr>Отгадайте загадку</vt:lpstr>
      <vt:lpstr>Слайд 11</vt:lpstr>
      <vt:lpstr>Кроме  полезных растений в природе можно встретить ядовитые. </vt:lpstr>
      <vt:lpstr>Слайд 13</vt:lpstr>
      <vt:lpstr>Ядовитые растения.</vt:lpstr>
      <vt:lpstr>Слайд 15</vt:lpstr>
      <vt:lpstr>Слайд 16</vt:lpstr>
      <vt:lpstr>Помощь при укусе пчелой, осой </vt:lpstr>
      <vt:lpstr>Опасные животные.</vt:lpstr>
      <vt:lpstr>          Клещи 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2013-02-08T15:51:48Z</dcterms:created>
  <dcterms:modified xsi:type="dcterms:W3CDTF">2013-02-16T13:56:40Z</dcterms:modified>
</cp:coreProperties>
</file>