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688C9"/>
    <a:srgbClr val="FCE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9" autoAdjust="0"/>
    <p:restoredTop sz="94600"/>
  </p:normalViewPr>
  <p:slideViewPr>
    <p:cSldViewPr>
      <p:cViewPr varScale="1">
        <p:scale>
          <a:sx n="74" d="100"/>
          <a:sy n="74" d="100"/>
        </p:scale>
        <p:origin x="11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7015434212027838E-2"/>
          <c:y val="9.8090277777777776E-2"/>
          <c:w val="0.92573818897637794"/>
          <c:h val="0.78456610892388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 уровень развития речи %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Лист1!$A$3:$A$7</c:f>
              <c:strCache>
                <c:ptCount val="5"/>
                <c:pt idx="0">
                  <c:v>2011г.</c:v>
                </c:pt>
                <c:pt idx="1">
                  <c:v>2012г.</c:v>
                </c:pt>
                <c:pt idx="2">
                  <c:v>2013г.</c:v>
                </c:pt>
                <c:pt idx="3">
                  <c:v>2014г.</c:v>
                </c:pt>
                <c:pt idx="4">
                  <c:v>2015г. </c:v>
                </c:pt>
              </c:strCache>
            </c:strRef>
          </c:cat>
          <c:val>
            <c:numRef>
              <c:f>Лист1!$B$3:$B$7</c:f>
              <c:numCache>
                <c:formatCode>0%</c:formatCode>
                <c:ptCount val="5"/>
                <c:pt idx="0">
                  <c:v>0.56000000000000005</c:v>
                </c:pt>
                <c:pt idx="1">
                  <c:v>0.45</c:v>
                </c:pt>
                <c:pt idx="2">
                  <c:v>0.4</c:v>
                </c:pt>
                <c:pt idx="3">
                  <c:v>0.3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73782960"/>
        <c:axId val="13103768"/>
      </c:barChart>
      <c:catAx>
        <c:axId val="37378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03768"/>
        <c:crosses val="autoZero"/>
        <c:auto val="1"/>
        <c:lblAlgn val="ctr"/>
        <c:lblOffset val="100"/>
        <c:noMultiLvlLbl val="0"/>
      </c:catAx>
      <c:valAx>
        <c:axId val="131037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78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2" descr="kindergarten_dipl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4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4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7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131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7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1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1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46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904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618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14" descr="kindergarten_diplom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3804945" y="3295249"/>
            <a:ext cx="4876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3000" dirty="0" smtClean="0">
              <a:latin typeface="Garamond" pitchFamily="18" charset="0"/>
            </a:endParaRPr>
          </a:p>
          <a:p>
            <a:pPr algn="ctr" eaLnBrk="1" hangingPunct="1"/>
            <a:endParaRPr lang="ru-RU" sz="3000" dirty="0">
              <a:latin typeface="Garamond" pitchFamily="18" charset="0"/>
            </a:endParaRPr>
          </a:p>
          <a:p>
            <a:pPr algn="ctr" eaLnBrk="1" hangingPunct="1"/>
            <a:endParaRPr lang="ru-RU" sz="3000" dirty="0" smtClean="0">
              <a:latin typeface="Garamond" pitchFamily="18" charset="0"/>
            </a:endParaRPr>
          </a:p>
          <a:p>
            <a:pPr algn="ctr" eaLnBrk="1" hangingPunct="1"/>
            <a:endParaRPr lang="ru-RU" sz="1200" dirty="0" smtClean="0">
              <a:latin typeface="Garamond" pitchFamily="18" charset="0"/>
            </a:endParaRPr>
          </a:p>
          <a:p>
            <a:pPr algn="ctr" eaLnBrk="1" hangingPunct="1"/>
            <a:r>
              <a:rPr lang="ru-RU" sz="1200" dirty="0" smtClean="0">
                <a:latin typeface="Garamond" pitchFamily="18" charset="0"/>
              </a:rPr>
              <a:t>Подготовила воспитатель МАДОУ№5 «Теремок» </a:t>
            </a:r>
          </a:p>
          <a:p>
            <a:pPr algn="ctr" eaLnBrk="1" hangingPunct="1"/>
            <a:r>
              <a:rPr lang="ru-RU" sz="1200" dirty="0" smtClean="0">
                <a:latin typeface="Garamond" pitchFamily="18" charset="0"/>
              </a:rPr>
              <a:t>Харламова Елена Евгеньевна.</a:t>
            </a:r>
            <a:endParaRPr lang="ru-RU" sz="1200" dirty="0">
              <a:latin typeface="Garamond" pitchFamily="18" charset="0"/>
            </a:endParaRP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90871" y="2329829"/>
            <a:ext cx="6400800" cy="1426840"/>
          </a:xfrm>
          <a:noFill/>
        </p:spPr>
        <p:txBody>
          <a:bodyPr/>
          <a:lstStyle/>
          <a:p>
            <a:pPr eaLnBrk="1" hangingPunct="1"/>
            <a:endParaRPr lang="ru-RU" sz="2000" b="1" i="1" dirty="0" smtClean="0"/>
          </a:p>
          <a:p>
            <a:pPr eaLnBrk="1" hangingPunct="1"/>
            <a:r>
              <a:rPr lang="ru-RU" sz="2400" b="1" i="1" dirty="0" smtClean="0">
                <a:solidFill>
                  <a:srgbClr val="FF0000"/>
                </a:solidFill>
              </a:rPr>
              <a:t>«Пальчиковые игры как средство развития речи»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27" y="3125972"/>
            <a:ext cx="2521362" cy="23700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3" y="1223644"/>
            <a:ext cx="1322545" cy="12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95" y="1066825"/>
            <a:ext cx="1125300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56668"/>
            <a:ext cx="1054290" cy="10424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124744"/>
            <a:ext cx="7010400" cy="432048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пальчиковых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56792"/>
            <a:ext cx="7010400" cy="4310608"/>
          </a:xfrm>
        </p:spPr>
        <p:txBody>
          <a:bodyPr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Выполняйте упражнение вместе с ребёнком, при этом демонстрируя собственную увлечённость игрой. При повторных проведениях игры дети нередко начинают произносить текст частично (особенно начало и окончание фраз). Постепенно дети соотносят  слова с движением.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Выбрав два или три упражнения, постепенно заменяйте их новыми. Наиболее понравившиеся игры можете оставит в своём репертуаре и возвращаться к ним по желанию малыша.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ставьте перед ребёнком несколько сложных задач сразу (к примеру, показывать движения и произносить текст). Объем внимания у детей ограничен, и невыполнимая задача может "отбить" интерес к игре.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принуждайте. Попытайтесь разобраться в причинах отказа, если возможно, ликвидировать их (например, изменив задание) или поменяйте игру.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Стимулируйте подпевание детей, "не замечайте", если они поначалу делают что-то неправильно, поощряйте успехи.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501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71020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«Зайка»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916832"/>
            <a:ext cx="7010400" cy="395056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Зайка, зайка, где твой хвост? ( хлопки 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Вот, вот, вот! ( руки за спиной 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Зайка, зайка, где твой нос? ( хлопки 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Вот, вот, вот! ( показать нос 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Зайка, зайка, лапы где? ( хлопки 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Вот, вот, вот! ( показать руки 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Зайка, зайка, ушки где? ( хлопки 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Вот, вот, вот! ( показать ушки )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1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«Каша»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44824"/>
            <a:ext cx="7010400" cy="402257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Маша варила кашу (можно назвать имя своего ребенка) 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Кашу сварила, малышей кормила.( круговые движения указательным пальцем по ладошке малыша)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Этому дала, этому дала,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Этому дала, этому дала,( загибать пальчики, начиная с большого)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этому — не дала. (слегка потрясти за мизинчик)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много шалил,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тарелку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29273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782216"/>
          </a:xfrm>
        </p:spPr>
        <p:txBody>
          <a:bodyPr/>
          <a:lstStyle/>
          <a:p>
            <a:r>
              <a:rPr lang="ru-RU" dirty="0" smtClean="0"/>
              <a:t>               «Машина»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28800"/>
            <a:ext cx="7010400" cy="423860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 мою машину ( «мотор» )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Би-би-би, налью бензину.(3хлопка,топать )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Крепко-крепко руль держу («держать руль» )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педаль ногою жму. (топать правой ногой )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1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854224"/>
          </a:xfrm>
        </p:spPr>
        <p:txBody>
          <a:bodyPr/>
          <a:lstStyle/>
          <a:p>
            <a:r>
              <a:rPr lang="ru-RU" dirty="0" smtClean="0"/>
              <a:t>                 «Замок»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44824"/>
            <a:ext cx="7010400" cy="402257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дверях висит замок.(Пальцы в замок)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его открыть бы смог?(Наклонить замочек влево-вправо)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замочком повертели,(круговые движения кистями рук, сложенными в замок)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замочком покрутили, (Пальцы сомкнуты, ладошки трутся друг о друга.)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замочком постучали, (Пальцы сомкнуты, ладошки стучат друг о друга.)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Постучали, и открыли! (Показать ладошки)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2272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226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46634"/>
            <a:ext cx="6745560" cy="1574304"/>
          </a:xfrm>
        </p:spPr>
        <p:txBody>
          <a:bodyPr/>
          <a:lstStyle/>
          <a:p>
            <a:r>
              <a:rPr lang="ru-RU" sz="2800" dirty="0"/>
              <a:t>Известно, что за последние  </a:t>
            </a:r>
            <a:r>
              <a:rPr lang="ru-RU" sz="2800" dirty="0" smtClean="0"/>
              <a:t>5 </a:t>
            </a:r>
            <a:r>
              <a:rPr lang="ru-RU" sz="2800" dirty="0"/>
              <a:t>лет </a:t>
            </a:r>
            <a:r>
              <a:rPr lang="ru-RU" sz="2800" dirty="0" smtClean="0"/>
              <a:t>уровень развития </a:t>
            </a:r>
            <a:r>
              <a:rPr lang="ru-RU" sz="2800" dirty="0"/>
              <a:t>речи заметно снизился: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013727"/>
              </p:ext>
            </p:extLst>
          </p:nvPr>
        </p:nvGraphicFramePr>
        <p:xfrm>
          <a:off x="1066800" y="2209800"/>
          <a:ext cx="7010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774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052736"/>
            <a:ext cx="7010400" cy="481466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меньше говорят с детьми, потому что многие из них страшно заняты на работе. Дети и сами меньше говорят, потому что больше смотрят и слушают (теле-аудио-видео...). Они редко делают что-то своими руками, потому что современные игрушки и вещи устроены максимально удобно, но не эффективно для развития моторики.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04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268761"/>
            <a:ext cx="7010400" cy="4598640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Очень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причины плохой речи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кроются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несовершенстве моторики.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2996952"/>
            <a:ext cx="3809524" cy="2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1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cs typeface="Times New Roman" panose="02020603050405020304" pitchFamily="18" charset="0"/>
              </a:rPr>
              <a:t>Известному педагогу В. А. Сухомлинскому принадлежит высказывание: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 ребенка находиться на кончиках его пальцев», «Истоки способностей и дарований детей на кончиках 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пальцев.»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89040"/>
            <a:ext cx="1375313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7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88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196752"/>
            <a:ext cx="7010400" cy="467064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Отделы головного мозга, которые отвечают за развитие артикуляционной и тонкой (мелкой) ручной моторики находятся рядом друг с другом и в тесной взаимосвязи. Рука развивается раньше, и как бы «подтягивает» за собой речевое развитие. Соответственно, в процессе развития у ребенка тонкой ручной моторики, стимулируется развитие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25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268760"/>
            <a:ext cx="7010400" cy="459864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много игрушек для развития мелкой моторики. Для этого очень полезны лепка, рисование, собирание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конструкторы, шнуровки и пр. Но одним из самых лучших средств для развития моторики и речи в их единстве и взаимосвязи являются пальчиковые игры и упражнения.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86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Пальчиковые игры.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инсценировка небольших рифмованных рассказов, сказок с помощью пальцев и ручек. Эти игры как бы воссоздают реальность окружающего мира – предметы, животных, людей, их деятельность, явления природы. Очень важным фактором для развития речи является то, что в пальчиковых играх все подражательные действия сопровождаются стихами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привлекают внимание малышей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легко запоминаются.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84200" y="4399671"/>
            <a:ext cx="1728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1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196752"/>
            <a:ext cx="7010400" cy="467064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Играя с детьми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мы с одной стороны радуем их, а с другой развиваем у детей мелкую моторику рук, а соответственно и речь. Благодаря пальчиковым играм быстрее развиваются внимание и память, координация движений, ребенок учится сосредотачиваться, развивается воображение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0160" y="3428952"/>
            <a:ext cx="2592000" cy="172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12952"/>
            <a:ext cx="3564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63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4AE28B-B54A-49D0-971A-5989352420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Диплом детского сада</Template>
  <TotalTime>122</TotalTime>
  <Words>509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Тема Office</vt:lpstr>
      <vt:lpstr>Презентация PowerPoint</vt:lpstr>
      <vt:lpstr>Известно, что за последние  5 лет уровень развития речи заметно снизился:</vt:lpstr>
      <vt:lpstr>Презентация PowerPoint</vt:lpstr>
      <vt:lpstr>Презентация PowerPoint</vt:lpstr>
      <vt:lpstr>Известному педагогу В. А. Сухомлинскому принадлежит высказывание: </vt:lpstr>
      <vt:lpstr>Презентация PowerPoint</vt:lpstr>
      <vt:lpstr>Презентация PowerPoint</vt:lpstr>
      <vt:lpstr>     Пальчиковые игры.</vt:lpstr>
      <vt:lpstr>Презентация PowerPoint</vt:lpstr>
      <vt:lpstr>Рекомендации по проведению пальчиковых игр:</vt:lpstr>
      <vt:lpstr>                «Зайка»</vt:lpstr>
      <vt:lpstr>                  «Каша»</vt:lpstr>
      <vt:lpstr>               «Машина»</vt:lpstr>
      <vt:lpstr>                 «Замок»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елена харламова</dc:creator>
  <cp:keywords/>
  <dc:description/>
  <cp:lastModifiedBy>елена харламова</cp:lastModifiedBy>
  <cp:revision>24</cp:revision>
  <dcterms:created xsi:type="dcterms:W3CDTF">2015-09-07T16:27:39Z</dcterms:created>
  <dcterms:modified xsi:type="dcterms:W3CDTF">2015-09-17T19:23:14Z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TC101130471049</vt:lpwstr>
  </property>
</Properties>
</file>