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0" r:id="rId5"/>
    <p:sldId id="270" r:id="rId6"/>
    <p:sldId id="259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FF0066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6CE31-7448-4C93-83B7-362734C71B64}" type="datetimeFigureOut">
              <a:rPr lang="ru-RU"/>
              <a:pPr>
                <a:defRPr/>
              </a:pPr>
              <a:t>18.09.2015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35BFC6-B67E-45F4-90C0-D1A2F12D64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8199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EBC99-8AC7-493A-960B-CBE5E9AA9209}" type="datetimeFigureOut">
              <a:rPr lang="ru-RU"/>
              <a:pPr>
                <a:defRPr/>
              </a:pPr>
              <a:t>18.09.2015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D12CB-0BE1-4ABC-B75E-E17AF9D7BE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9099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E51E6C-9797-43EF-A1E2-EC8A609C59C0}" type="datetimeFigureOut">
              <a:rPr lang="ru-RU"/>
              <a:pPr>
                <a:defRPr/>
              </a:pPr>
              <a:t>18.09.2015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726C6-BB51-4368-B6B7-8328B0AD94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2370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FEEC75-D210-4A2F-9923-9A2F374A7542}" type="datetimeFigureOut">
              <a:rPr lang="ru-RU"/>
              <a:pPr>
                <a:defRPr/>
              </a:pPr>
              <a:t>18.09.2015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9C931C-ABC8-4275-98E2-AC769D93B8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6080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3A7BF-094D-4DE7-B073-72AF459D95E6}" type="datetimeFigureOut">
              <a:rPr lang="ru-RU"/>
              <a:pPr>
                <a:defRPr/>
              </a:pPr>
              <a:t>18.09.2015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72904D-195F-4B2D-849A-60A352ECB6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3024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B94A5-0DDC-402D-AB79-563D7D7621B8}" type="datetimeFigureOut">
              <a:rPr lang="ru-RU"/>
              <a:pPr>
                <a:defRPr/>
              </a:pPr>
              <a:t>18.09.2015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5601E-F119-46E5-966E-A54B55D93F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6022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FF3BF-6C26-4F4B-BAD2-928EA8E7C077}" type="datetimeFigureOut">
              <a:rPr lang="ru-RU"/>
              <a:pPr>
                <a:defRPr/>
              </a:pPr>
              <a:t>18.09.2015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4F8252-870A-4D6F-91A0-CB2B6F65BE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9247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B03DB-2316-44B7-9A9A-426C21BE6191}" type="datetimeFigureOut">
              <a:rPr lang="ru-RU"/>
              <a:pPr>
                <a:defRPr/>
              </a:pPr>
              <a:t>18.09.2015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A16A4-3E0F-45B7-9A59-F3BD5A7F23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955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B5A16-B1E0-48F5-81F2-9F8227630D30}" type="datetimeFigureOut">
              <a:rPr lang="ru-RU"/>
              <a:pPr>
                <a:defRPr/>
              </a:pPr>
              <a:t>18.09.2015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1FDC1A-955F-4F2F-9F3E-2553A5E7BE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081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160B5-92FF-4605-BC60-077205234195}" type="datetimeFigureOut">
              <a:rPr lang="ru-RU"/>
              <a:pPr>
                <a:defRPr/>
              </a:pPr>
              <a:t>18.09.2015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B97438-E0C1-4CF1-BB4D-E498DD0F0C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2524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E04D6-1408-4FD4-845F-FB82C181A3F5}" type="datetimeFigureOut">
              <a:rPr lang="ru-RU"/>
              <a:pPr>
                <a:defRPr/>
              </a:pPr>
              <a:t>18.09.2015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5DF215-6BD0-429D-9120-3F0B5AA192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1115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85C2FF"/>
            </a:gs>
            <a:gs pos="39999">
              <a:srgbClr val="85C2FF"/>
            </a:gs>
            <a:gs pos="47000">
              <a:srgbClr val="FFFF99"/>
            </a:gs>
            <a:gs pos="73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A7CA243-6380-4869-97B2-B210725C356E}" type="datetimeFigureOut">
              <a:rPr lang="ru-RU"/>
              <a:pPr>
                <a:defRPr/>
              </a:pPr>
              <a:t>18.09.2015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30725BA-9277-4237-9FA5-3C4171BD47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nsportal.ru/detskiy-sad/materialy-dlya-roditeley/2014/04/04/master-klass-dlya-roditeley-detey-doshkolnogo" TargetMode="External"/><Relationship Id="rId2" Type="http://schemas.openxmlformats.org/officeDocument/2006/relationships/hyperlink" Target="http://planetadetstva.net/other/pedagogicheskij-proekt-vesyolye-ruchki.html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koipkro.kostroma.ru/" TargetMode="External"/><Relationship Id="rId4" Type="http://schemas.openxmlformats.org/officeDocument/2006/relationships/hyperlink" Target="http://www.psychologos.ru/articles/view/pedagogika_frebelya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100" y="1412875"/>
            <a:ext cx="5899150" cy="408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1" name="Заголовок 1"/>
          <p:cNvSpPr>
            <a:spLocks noGrp="1"/>
          </p:cNvSpPr>
          <p:nvPr>
            <p:ph type="ctrTitle"/>
          </p:nvPr>
        </p:nvSpPr>
        <p:spPr>
          <a:xfrm>
            <a:off x="1403350" y="-100013"/>
            <a:ext cx="7056438" cy="2016126"/>
          </a:xfrm>
        </p:spPr>
        <p:txBody>
          <a:bodyPr/>
          <a:lstStyle/>
          <a:p>
            <a:pPr eaLnBrk="1" hangingPunct="1"/>
            <a:r>
              <a:rPr lang="ru-RU" altLang="ru-RU" sz="1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УЧРЕЖДЕНИЕ </a:t>
            </a:r>
            <a:br>
              <a:rPr lang="ru-RU" altLang="ru-RU" sz="1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Детский сад «Оз тусь» с.Н. Воч</a:t>
            </a:r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smtClean="0">
                <a:latin typeface="Times New Roman" pitchFamily="18" charset="0"/>
                <a:cs typeface="Times New Roman" pitchFamily="18" charset="0"/>
              </a:rPr>
            </a:br>
            <a:endParaRPr lang="ru-RU" altLang="ru-RU" sz="24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6375" y="2043113"/>
            <a:ext cx="6400800" cy="1752600"/>
          </a:xfrm>
        </p:spPr>
        <p:txBody>
          <a:bodyPr/>
          <a:lstStyle/>
          <a:p>
            <a:pPr eaLnBrk="1" hangingPunct="1"/>
            <a:r>
              <a:rPr lang="ru-RU" alt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Мастер-класс</a:t>
            </a:r>
          </a:p>
          <a:p>
            <a:pPr eaLnBrk="1" hangingPunct="1"/>
            <a:endParaRPr lang="ru-RU" alt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altLang="ru-RU" sz="28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Пальчиковые игры  - для чего? </a:t>
            </a:r>
          </a:p>
        </p:txBody>
      </p:sp>
      <p:sp>
        <p:nvSpPr>
          <p:cNvPr id="2053" name="TextBox 4"/>
          <p:cNvSpPr txBox="1">
            <a:spLocks noChangeArrowheads="1"/>
          </p:cNvSpPr>
          <p:nvPr/>
        </p:nvSpPr>
        <p:spPr bwMode="auto">
          <a:xfrm>
            <a:off x="5575300" y="5362575"/>
            <a:ext cx="33829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latin typeface="Times New Roman" pitchFamily="18" charset="0"/>
                <a:cs typeface="Times New Roman" pitchFamily="18" charset="0"/>
              </a:rPr>
              <a:t>Составитель: Савина Валентина Витальевна</a:t>
            </a:r>
          </a:p>
        </p:txBody>
      </p:sp>
      <p:sp>
        <p:nvSpPr>
          <p:cNvPr id="2054" name="TextBox 5"/>
          <p:cNvSpPr txBox="1">
            <a:spLocks noChangeArrowheads="1"/>
          </p:cNvSpPr>
          <p:nvPr/>
        </p:nvSpPr>
        <p:spPr bwMode="auto">
          <a:xfrm>
            <a:off x="3702050" y="6181725"/>
            <a:ext cx="18732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itchFamily="18" charset="0"/>
                <a:cs typeface="Times New Roman" pitchFamily="18" charset="0"/>
              </a:rPr>
              <a:t>Н.Воч 2014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0875" y="0"/>
            <a:ext cx="5194300" cy="41751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600" b="1" cap="all" dirty="0">
                <a:ln/>
                <a:solidFill>
                  <a:srgbClr val="4F81BD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Виды пальчиковых игр</a:t>
            </a:r>
            <a:endParaRPr lang="ru-RU" sz="2800" dirty="0"/>
          </a:p>
        </p:txBody>
      </p:sp>
      <p:sp>
        <p:nvSpPr>
          <p:cNvPr id="11267" name="Объект 2"/>
          <p:cNvSpPr>
            <a:spLocks noGrp="1"/>
          </p:cNvSpPr>
          <p:nvPr>
            <p:ph idx="1"/>
          </p:nvPr>
        </p:nvSpPr>
        <p:spPr>
          <a:xfrm>
            <a:off x="250825" y="927100"/>
            <a:ext cx="8364538" cy="4929188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Такие игры ребенок может выполнять самостоятельно или с помощью взрослого.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Они развивают воображение: в каждом пальчике ребенок видит тот или иной образ.</a:t>
            </a:r>
          </a:p>
          <a:p>
            <a:pPr marL="0" indent="0" eaLnBrk="1" hangingPunct="1">
              <a:buFont typeface="Arial" charset="0"/>
              <a:buNone/>
            </a:pPr>
            <a:endParaRPr lang="ru-RU" altLang="ru-RU" smtClean="0"/>
          </a:p>
        </p:txBody>
      </p:sp>
      <p:sp>
        <p:nvSpPr>
          <p:cNvPr id="11268" name="Прямоугольник 3"/>
          <p:cNvSpPr>
            <a:spLocks noChangeArrowheads="1"/>
          </p:cNvSpPr>
          <p:nvPr/>
        </p:nvSpPr>
        <p:spPr bwMode="auto">
          <a:xfrm>
            <a:off x="3203575" y="431800"/>
            <a:ext cx="3121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Игры манипуляции. </a:t>
            </a:r>
          </a:p>
        </p:txBody>
      </p:sp>
      <p:pic>
        <p:nvPicPr>
          <p:cNvPr id="3076" name="Picture 4" descr="J:\DCIM\101PHOTO\SAM_1977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79712" y="2382816"/>
            <a:ext cx="3034145" cy="42279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13438" y="2924175"/>
            <a:ext cx="2146300" cy="2627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3855"/>
            <a:ext cx="8229600" cy="562074"/>
          </a:xfrm>
          <a:extLst/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пальчиковых игр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1" name="Объект 2"/>
          <p:cNvSpPr>
            <a:spLocks noGrp="1"/>
          </p:cNvSpPr>
          <p:nvPr>
            <p:ph idx="1"/>
          </p:nvPr>
        </p:nvSpPr>
        <p:spPr>
          <a:xfrm>
            <a:off x="323850" y="1196975"/>
            <a:ext cx="8362950" cy="4929188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Такие комплексы пальчиковых игр позволяют повысить общий тонус, развивают внимание и память, снимают психоэмоциональное напряжение.</a:t>
            </a:r>
          </a:p>
        </p:txBody>
      </p:sp>
      <p:sp>
        <p:nvSpPr>
          <p:cNvPr id="12292" name="Прямоугольник 3"/>
          <p:cNvSpPr>
            <a:spLocks noChangeArrowheads="1"/>
          </p:cNvSpPr>
          <p:nvPr/>
        </p:nvSpPr>
        <p:spPr bwMode="auto">
          <a:xfrm>
            <a:off x="2678113" y="666750"/>
            <a:ext cx="53101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Пальчиковые игры на основе сказок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3" y="2413000"/>
            <a:ext cx="5135562" cy="396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548680"/>
          </a:xfrm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6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пальчиковых игр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288" y="1125538"/>
            <a:ext cx="8291512" cy="5000625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Такие игры позволяют активизировать межполушарное взаимодействие, улучшают мыслительную деятельность, стрессоустойчивость, способствуют улучшению памяти и внимания.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/>
          </a:p>
        </p:txBody>
      </p:sp>
      <p:sp>
        <p:nvSpPr>
          <p:cNvPr id="13316" name="Прямоугольник 3"/>
          <p:cNvSpPr>
            <a:spLocks noChangeArrowheads="1"/>
          </p:cNvSpPr>
          <p:nvPr/>
        </p:nvSpPr>
        <p:spPr bwMode="auto">
          <a:xfrm>
            <a:off x="2195513" y="549275"/>
            <a:ext cx="5761037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Пальчиковые кинезиологические игры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88" y="2998788"/>
            <a:ext cx="3746500" cy="287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J:\DCIM\101PHOTO\SAM_1978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60843" y="3124750"/>
            <a:ext cx="4666175" cy="26247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856"/>
            <a:ext cx="8229600" cy="490066"/>
          </a:xfrm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6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пальчиковых игр</a:t>
            </a:r>
            <a:endParaRPr lang="ru-RU" sz="3200" dirty="0"/>
          </a:p>
        </p:txBody>
      </p:sp>
      <p:sp>
        <p:nvSpPr>
          <p:cNvPr id="14339" name="Объект 2"/>
          <p:cNvSpPr>
            <a:spLocks noGrp="1"/>
          </p:cNvSpPr>
          <p:nvPr>
            <p:ph idx="1"/>
          </p:nvPr>
        </p:nvSpPr>
        <p:spPr>
          <a:xfrm>
            <a:off x="395288" y="1268413"/>
            <a:ext cx="8229600" cy="4525962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Используются традиционные для массажа движения – разминание, растирание, надавливание, пощипывание – такие движения выполняются от периферии к центру. </a:t>
            </a:r>
          </a:p>
        </p:txBody>
      </p:sp>
      <p:sp>
        <p:nvSpPr>
          <p:cNvPr id="14340" name="Прямоугольник 3"/>
          <p:cNvSpPr>
            <a:spLocks noChangeArrowheads="1"/>
          </p:cNvSpPr>
          <p:nvPr/>
        </p:nvSpPr>
        <p:spPr bwMode="auto">
          <a:xfrm>
            <a:off x="1258888" y="628650"/>
            <a:ext cx="71294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Пальчиковые игры с элементами самомассажа</a:t>
            </a:r>
          </a:p>
        </p:txBody>
      </p:sp>
      <p:pic>
        <p:nvPicPr>
          <p:cNvPr id="6146" name="Picture 2" descr="J:\DCIM\101PHOTO\SAM_1996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8043" y="2924944"/>
            <a:ext cx="4248472" cy="2857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J:\DCIM\101PHOTO\SAM_1991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01920" y="2348880"/>
            <a:ext cx="2652223" cy="41721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333375"/>
            <a:ext cx="6335712" cy="633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3" name="Прямоугольник 1"/>
          <p:cNvSpPr>
            <a:spLocks noChangeArrowheads="1"/>
          </p:cNvSpPr>
          <p:nvPr/>
        </p:nvSpPr>
        <p:spPr bwMode="auto">
          <a:xfrm>
            <a:off x="755650" y="620713"/>
            <a:ext cx="7488238" cy="344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000" b="1">
                <a:solidFill>
                  <a:srgbClr val="002060"/>
                </a:solidFill>
                <a:latin typeface="Gabriola" pitchFamily="82" charset="0"/>
                <a:cs typeface="Times New Roman" pitchFamily="18" charset="0"/>
              </a:rPr>
              <a:t>«Руки дают человеку голову,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000" b="1">
                <a:solidFill>
                  <a:srgbClr val="002060"/>
                </a:solidFill>
                <a:latin typeface="Gabriola" pitchFamily="82" charset="0"/>
                <a:cs typeface="Times New Roman" pitchFamily="18" charset="0"/>
              </a:rPr>
              <a:t> затем поумневшая голова учит руки,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000" b="1">
                <a:solidFill>
                  <a:srgbClr val="002060"/>
                </a:solidFill>
                <a:latin typeface="Gabriola" pitchFamily="82" charset="0"/>
                <a:cs typeface="Times New Roman" pitchFamily="18" charset="0"/>
              </a:rPr>
              <a:t> а умелые руки снова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000" b="1">
                <a:solidFill>
                  <a:srgbClr val="002060"/>
                </a:solidFill>
                <a:latin typeface="Gabriola" pitchFamily="82" charset="0"/>
                <a:cs typeface="Times New Roman" pitchFamily="18" charset="0"/>
              </a:rPr>
              <a:t>способствуют развитию мозга»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000" b="1">
                <a:solidFill>
                  <a:srgbClr val="002060"/>
                </a:solidFill>
                <a:latin typeface="Gabriola" pitchFamily="82" charset="0"/>
                <a:cs typeface="Times New Roman" pitchFamily="18" charset="0"/>
              </a:rPr>
              <a:t>И.П.Павлов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1"/>
          <p:cNvSpPr txBox="1">
            <a:spLocks noChangeArrowheads="1"/>
          </p:cNvSpPr>
          <p:nvPr/>
        </p:nvSpPr>
        <p:spPr bwMode="auto">
          <a:xfrm>
            <a:off x="3635375" y="374650"/>
            <a:ext cx="19589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Источники:</a:t>
            </a:r>
          </a:p>
        </p:txBody>
      </p:sp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107950" y="1196975"/>
            <a:ext cx="8208963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М.Г. Борисенко, Н.А. Лукина «Наши пальчики играют» (развитие мелкой моторики от 0 до 3 лет)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В.Цвынтарный «Играем пальчиками и развиваем речь»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О.Н. Новицкая «Веселые пальчиковые игры» (Москва «Астрель», 2001)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Л.П. Савина «Пальчиковая гимнастика для развития речи дошкольников»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US" altLang="ru-RU" sz="2000">
                <a:latin typeface="Times New Roman" pitchFamily="18" charset="0"/>
                <a:cs typeface="Times New Roman" pitchFamily="18" charset="0"/>
                <a:hlinkClick r:id="rId2"/>
              </a:rPr>
              <a:t>http://planetadetstva.net/other/pedagogicheskij-proekt-vesyolye-ruchki.html</a:t>
            </a:r>
            <a:endParaRPr lang="en-US" altLang="ru-RU" sz="200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US" altLang="ru-RU" sz="2000">
                <a:latin typeface="Times New Roman" pitchFamily="18" charset="0"/>
                <a:cs typeface="Times New Roman" pitchFamily="18" charset="0"/>
                <a:hlinkClick r:id="rId3"/>
              </a:rPr>
              <a:t>http://nsportal.ru/detskiy-sad/materialy-dlya-roditeley/2014/04/04/master-klass-dlya-roditeley-detey-doshkolnogo</a:t>
            </a:r>
            <a:endParaRPr lang="en-US" altLang="ru-RU" sz="200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US" altLang="ru-RU" sz="2000">
                <a:latin typeface="Times New Roman" pitchFamily="18" charset="0"/>
                <a:cs typeface="Times New Roman" pitchFamily="18" charset="0"/>
                <a:hlinkClick r:id="rId4"/>
              </a:rPr>
              <a:t>http://www.psychologos.ru/articles/view/pedagogika_frebelya</a:t>
            </a:r>
            <a:endParaRPr lang="ru-RU" altLang="ru-RU" sz="200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US" altLang="ru-RU" sz="2000">
                <a:latin typeface="Times New Roman" pitchFamily="18" charset="0"/>
                <a:cs typeface="Times New Roman" pitchFamily="18" charset="0"/>
                <a:hlinkClick r:id="rId5"/>
              </a:rPr>
              <a:t>http</a:t>
            </a:r>
            <a:r>
              <a:rPr lang="ru-RU" altLang="ru-RU" sz="2000">
                <a:latin typeface="Times New Roman" pitchFamily="18" charset="0"/>
                <a:cs typeface="Times New Roman" pitchFamily="18" charset="0"/>
                <a:hlinkClick r:id="rId5"/>
              </a:rPr>
              <a:t>://</a:t>
            </a:r>
            <a:r>
              <a:rPr lang="en-US" altLang="ru-RU" sz="2000">
                <a:latin typeface="Times New Roman" pitchFamily="18" charset="0"/>
                <a:cs typeface="Times New Roman" pitchFamily="18" charset="0"/>
                <a:hlinkClick r:id="rId5"/>
              </a:rPr>
              <a:t>www.KoipKro.Kostroma.ru</a:t>
            </a:r>
            <a:r>
              <a:rPr lang="en-US" altLang="ru-RU" sz="2000"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200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endParaRPr lang="ru-RU" altLang="ru-RU" sz="20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88" y="274638"/>
            <a:ext cx="8075612" cy="41751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1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075" name="Объект 2"/>
          <p:cNvSpPr>
            <a:spLocks noGrp="1"/>
          </p:cNvSpPr>
          <p:nvPr>
            <p:ph idx="1"/>
          </p:nvPr>
        </p:nvSpPr>
        <p:spPr>
          <a:xfrm>
            <a:off x="395288" y="836613"/>
            <a:ext cx="8291512" cy="5289550"/>
          </a:xfrm>
        </p:spPr>
        <p:txBody>
          <a:bodyPr/>
          <a:lstStyle/>
          <a:p>
            <a:pPr marL="0" indent="0" algn="just" eaLnBrk="1" hangingPunct="1">
              <a:lnSpc>
                <a:spcPct val="105000"/>
              </a:lnSpc>
              <a:buFont typeface="Arial" charset="0"/>
              <a:buNone/>
            </a:pPr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        Целенаправленная и систематическая работа по развитию мелкой моторики у детей раннего возраста способствует формированию интеллектуальных способностей, речевой деятельности, а самое главное, сохранению психического и физического развития ребенка.</a:t>
            </a:r>
          </a:p>
          <a:p>
            <a:pPr marL="0" indent="0" algn="just" eaLnBrk="1" hangingPunct="1">
              <a:lnSpc>
                <a:spcPct val="105000"/>
              </a:lnSpc>
              <a:buFont typeface="Arial" charset="0"/>
              <a:buNone/>
            </a:pPr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        Всестороннее представление об окружающем предметном мире у человека не может сложиться без тактильно – двигательного восприятия, так как оно лежит в основе чувственного познания.</a:t>
            </a:r>
          </a:p>
          <a:p>
            <a:pPr marL="0" indent="0" algn="just" eaLnBrk="1" hangingPunct="1">
              <a:lnSpc>
                <a:spcPct val="105000"/>
              </a:lnSpc>
              <a:buFont typeface="Arial" charset="0"/>
              <a:buNone/>
            </a:pPr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        Уровень развития мелкой моторики – один из показателей интеллектуальной готовности к школе и именно в этой области дошкольники испытывают серьезные трудности.</a:t>
            </a:r>
            <a:endParaRPr lang="ru-RU" altLang="ru-RU" sz="2400" smtClean="0">
              <a:ea typeface="Calibri" pitchFamily="34" charset="0"/>
              <a:cs typeface="Calibri" pitchFamily="34" charset="0"/>
            </a:endParaRPr>
          </a:p>
          <a:p>
            <a:pPr marL="0" indent="0" eaLnBrk="1" hangingPunct="1">
              <a:lnSpc>
                <a:spcPct val="90000"/>
              </a:lnSpc>
            </a:pPr>
            <a:endParaRPr lang="ru-RU" altLang="ru-RU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25" y="260350"/>
            <a:ext cx="8518525" cy="1296988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раскрыть актуальность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развития мелкой моторики 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посредством пальчиковых 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игр.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9" name="Объект 2"/>
          <p:cNvSpPr>
            <a:spLocks noGrp="1"/>
          </p:cNvSpPr>
          <p:nvPr>
            <p:ph idx="1"/>
          </p:nvPr>
        </p:nvSpPr>
        <p:spPr>
          <a:xfrm>
            <a:off x="395288" y="2349500"/>
            <a:ext cx="8131175" cy="3348038"/>
          </a:xfrm>
        </p:spPr>
        <p:txBody>
          <a:bodyPr/>
          <a:lstStyle/>
          <a:p>
            <a:pPr eaLnBrk="1" hangingPunct="1"/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Рассмотреть особенности пальчиковых игр: значение, виды и требования.</a:t>
            </a:r>
          </a:p>
          <a:p>
            <a:pPr eaLnBrk="1" hangingPunct="1"/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Создать условия для включения всех педагогов в активную деятельность</a:t>
            </a:r>
          </a:p>
          <a:p>
            <a:pPr eaLnBrk="1" hangingPunct="1"/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Дать возможность педагогам самостоятельно выполнить задание мастера по проведению пальчиковых игр </a:t>
            </a:r>
          </a:p>
          <a:p>
            <a:pPr eaLnBrk="1" hangingPunct="1"/>
            <a:endParaRPr lang="ru-RU" altLang="ru-RU" sz="24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0" name="TextBox 3"/>
          <p:cNvSpPr txBox="1">
            <a:spLocks noChangeArrowheads="1"/>
          </p:cNvSpPr>
          <p:nvPr/>
        </p:nvSpPr>
        <p:spPr bwMode="auto">
          <a:xfrm>
            <a:off x="395288" y="1744663"/>
            <a:ext cx="17287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>
                <a:latin typeface="Times New Roman" pitchFamily="18" charset="0"/>
                <a:cs typeface="Times New Roman" pitchFamily="18" charset="0"/>
              </a:rPr>
              <a:t>Задачи: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algn="l" eaLnBrk="1" hangingPunct="1"/>
            <a:r>
              <a:rPr lang="ru-RU" altLang="ru-RU" smtClean="0"/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878508" y="116632"/>
            <a:ext cx="1386982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Истоки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  <a:latin typeface="+mn-lt"/>
              <a:cs typeface="+mn-cs"/>
            </a:endParaRPr>
          </a:p>
        </p:txBody>
      </p:sp>
      <p:pic>
        <p:nvPicPr>
          <p:cNvPr id="512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1989138"/>
            <a:ext cx="2613025" cy="35544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5" name="Прямоугольник 6"/>
          <p:cNvSpPr>
            <a:spLocks noChangeArrowheads="1"/>
          </p:cNvSpPr>
          <p:nvPr/>
        </p:nvSpPr>
        <p:spPr bwMode="auto">
          <a:xfrm>
            <a:off x="3556000" y="836613"/>
            <a:ext cx="28067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Фридрих Фрёбель </a:t>
            </a:r>
          </a:p>
        </p:txBody>
      </p:sp>
      <p:sp>
        <p:nvSpPr>
          <p:cNvPr id="5126" name="Прямоугольник 7"/>
          <p:cNvSpPr>
            <a:spLocks noChangeArrowheads="1"/>
          </p:cNvSpPr>
          <p:nvPr/>
        </p:nvSpPr>
        <p:spPr bwMode="auto">
          <a:xfrm>
            <a:off x="3995738" y="1716088"/>
            <a:ext cx="457200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</a:pP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Немецкий педагог, теоретик дошкольного воспитания, создатель понятия «детский сад».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95738" y="3284538"/>
            <a:ext cx="4787900" cy="3048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Предложил и ввел пальчиковые игры.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Изобрел первую детскую мозаику, а также многие другие детские развивающие игры.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sz="24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Значение развития мелкой моторики посредством пальчиковых игр</a:t>
            </a:r>
            <a:endParaRPr lang="ru-RU" altLang="ru-RU" sz="2400" b="1" smtClean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850" y="1196975"/>
            <a:ext cx="8445500" cy="5327650"/>
          </a:xfrm>
        </p:spPr>
        <p:txBody>
          <a:bodyPr/>
          <a:lstStyle/>
          <a:p>
            <a:pPr marL="457200" indent="-457200" eaLnBrk="1" hangingPunct="1">
              <a:buFont typeface="Arial" charset="0"/>
              <a:buAutoNum type="arabicPeriod"/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Движения рук – это основа для формирования навыков самообслуживания у детей.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eaLnBrk="1" hangingPunct="1">
              <a:buFont typeface="Arial" charset="0"/>
              <a:buAutoNum type="arabicPeriod" startAt="2"/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развития тонкой моторики является одним из важных показателей готовности ребенка к обучению в школе.</a:t>
            </a:r>
          </a:p>
          <a:p>
            <a:pPr marL="457200" indent="-457200" eaLnBrk="1" hangingPunct="1">
              <a:buFont typeface="Arial" charset="0"/>
              <a:buAutoNum type="arabicPeriod" startAt="2"/>
              <a:defRPr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	Движения пальцев рук влияют на развитие моторной функции речи и стимулируют развитие других психических функций – мышления, памяти, внимания.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74725" y="863600"/>
            <a:ext cx="8353425" cy="14970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448056" indent="-384048" fontAlgn="auto">
              <a:spcBef>
                <a:spcPct val="20000"/>
              </a:spcBef>
              <a:spcAft>
                <a:spcPts val="0"/>
              </a:spcAft>
              <a:buClr>
                <a:srgbClr val="A5B592"/>
              </a:buClr>
              <a:buSzPct val="80000"/>
              <a:defRPr/>
            </a:pPr>
            <a:r>
              <a:rPr lang="ru-RU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«Ум ребёнка находится </a:t>
            </a:r>
          </a:p>
          <a:p>
            <a:pPr marL="448056" indent="-384048" fontAlgn="auto">
              <a:spcBef>
                <a:spcPct val="20000"/>
              </a:spcBef>
              <a:spcAft>
                <a:spcPts val="0"/>
              </a:spcAft>
              <a:buClr>
                <a:srgbClr val="A5B592"/>
              </a:buClr>
              <a:buSzPct val="80000"/>
              <a:defRPr/>
            </a:pPr>
            <a:r>
              <a:rPr lang="ru-RU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кончиках его пальцев»</a:t>
            </a:r>
          </a:p>
          <a:p>
            <a:pPr marL="448056" indent="-384048" fontAlgn="auto">
              <a:spcBef>
                <a:spcPct val="20000"/>
              </a:spcBef>
              <a:spcAft>
                <a:spcPts val="0"/>
              </a:spcAft>
              <a:buClr>
                <a:srgbClr val="A5B592"/>
              </a:buClr>
              <a:buSzPct val="80000"/>
              <a:defRPr/>
            </a:pPr>
            <a:r>
              <a:rPr lang="ru-RU" sz="2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В.А. Сухомлинский</a:t>
            </a:r>
            <a:r>
              <a:rPr lang="ru-RU" sz="32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1" name="Прямоугольник 3"/>
          <p:cNvSpPr>
            <a:spLocks noChangeArrowheads="1"/>
          </p:cNvSpPr>
          <p:nvPr/>
        </p:nvSpPr>
        <p:spPr bwMode="auto">
          <a:xfrm>
            <a:off x="755650" y="3762375"/>
            <a:ext cx="4572000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47675" indent="-382588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Clr>
                <a:srgbClr val="A5B592"/>
              </a:buClr>
              <a:buSzPct val="80000"/>
              <a:buFontTx/>
              <a:buNone/>
            </a:pP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«Таланты детей находятся </a:t>
            </a:r>
          </a:p>
          <a:p>
            <a:pPr eaLnBrk="1" hangingPunct="1">
              <a:buClr>
                <a:srgbClr val="A5B592"/>
              </a:buClr>
              <a:buSzPct val="80000"/>
              <a:buFontTx/>
              <a:buNone/>
            </a:pP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на кончиках их пальцев» </a:t>
            </a:r>
          </a:p>
          <a:p>
            <a:pPr eaLnBrk="1" hangingPunct="1">
              <a:buClr>
                <a:srgbClr val="A5B592"/>
              </a:buClr>
              <a:buSzPct val="80000"/>
              <a:buFontTx/>
              <a:buNone/>
            </a:pPr>
            <a:r>
              <a:rPr lang="ru-RU" altLang="ru-RU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М.М. Монтессори </a:t>
            </a:r>
          </a:p>
        </p:txBody>
      </p:sp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404813"/>
            <a:ext cx="1743075" cy="2414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 descr="metod-vospitani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07130" y="3662369"/>
            <a:ext cx="1580601" cy="21167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ъект 2"/>
          <p:cNvSpPr>
            <a:spLocks noGrp="1"/>
          </p:cNvSpPr>
          <p:nvPr>
            <p:ph idx="1"/>
          </p:nvPr>
        </p:nvSpPr>
        <p:spPr>
          <a:xfrm>
            <a:off x="487363" y="1052513"/>
            <a:ext cx="8229600" cy="4525962"/>
          </a:xfrm>
        </p:spPr>
        <p:txBody>
          <a:bodyPr/>
          <a:lstStyle/>
          <a:p>
            <a:pPr eaLnBrk="1" hangingPunct="1"/>
            <a:endParaRPr lang="ru-RU" altLang="ru-RU" sz="24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altLang="ru-RU" sz="24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altLang="ru-RU" sz="24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altLang="ru-RU" sz="24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altLang="ru-RU" sz="24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659063" y="2565400"/>
            <a:ext cx="3887787" cy="208756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just" fontAlgn="auto">
              <a:spcBef>
                <a:spcPct val="20000"/>
              </a:spcBef>
              <a:spcAft>
                <a:spcPts val="0"/>
              </a:spcAft>
              <a:defRPr/>
            </a:pP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Пальчиковые игры – это инсценировка каких-либо рифмованных историй, сказок при помощи пальцев.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79388" y="333375"/>
            <a:ext cx="2417762" cy="208756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Пальчиковые игры с предметами</a:t>
            </a:r>
          </a:p>
        </p:txBody>
      </p:sp>
      <p:sp>
        <p:nvSpPr>
          <p:cNvPr id="6" name="Овал 5"/>
          <p:cNvSpPr/>
          <p:nvPr/>
        </p:nvSpPr>
        <p:spPr>
          <a:xfrm>
            <a:off x="2987675" y="77788"/>
            <a:ext cx="2808288" cy="219868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Активные игры со стихотворным сопро-вождением</a:t>
            </a:r>
          </a:p>
        </p:txBody>
      </p:sp>
      <p:sp>
        <p:nvSpPr>
          <p:cNvPr id="7" name="Овал 6"/>
          <p:cNvSpPr/>
          <p:nvPr/>
        </p:nvSpPr>
        <p:spPr>
          <a:xfrm>
            <a:off x="6546850" y="471488"/>
            <a:ext cx="2447925" cy="209391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манипуляции</a:t>
            </a:r>
          </a:p>
        </p:txBody>
      </p:sp>
      <p:sp>
        <p:nvSpPr>
          <p:cNvPr id="8" name="Овал 7"/>
          <p:cNvSpPr/>
          <p:nvPr/>
        </p:nvSpPr>
        <p:spPr>
          <a:xfrm>
            <a:off x="271463" y="4581525"/>
            <a:ext cx="2232025" cy="208756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Пальчико-вые кинезиоло-гические игры </a:t>
            </a:r>
          </a:p>
        </p:txBody>
      </p:sp>
      <p:sp>
        <p:nvSpPr>
          <p:cNvPr id="9" name="Овал 8"/>
          <p:cNvSpPr/>
          <p:nvPr/>
        </p:nvSpPr>
        <p:spPr>
          <a:xfrm>
            <a:off x="6546850" y="4581525"/>
            <a:ext cx="2376488" cy="201612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Пальчиковые игры с элементами самомассажа</a:t>
            </a:r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1122363" y="2420938"/>
            <a:ext cx="265112" cy="306387"/>
          </a:xfrm>
          <a:prstGeom prst="triangl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 rot="16729364">
            <a:off x="5645151" y="1231900"/>
            <a:ext cx="360362" cy="249237"/>
          </a:xfrm>
          <a:prstGeom prst="triangl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Равнобедренный треугольник 12"/>
          <p:cNvSpPr/>
          <p:nvPr/>
        </p:nvSpPr>
        <p:spPr>
          <a:xfrm>
            <a:off x="7500938" y="2535238"/>
            <a:ext cx="287337" cy="360362"/>
          </a:xfrm>
          <a:prstGeom prst="triangl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Равнобедренный треугольник 13"/>
          <p:cNvSpPr/>
          <p:nvPr/>
        </p:nvSpPr>
        <p:spPr>
          <a:xfrm rot="16200000">
            <a:off x="2445544" y="5807869"/>
            <a:ext cx="427038" cy="431800"/>
          </a:xfrm>
          <a:prstGeom prst="triangl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Равнобедренный треугольник 14"/>
          <p:cNvSpPr/>
          <p:nvPr/>
        </p:nvSpPr>
        <p:spPr>
          <a:xfrm rot="5400000">
            <a:off x="6227762" y="5626101"/>
            <a:ext cx="385763" cy="252412"/>
          </a:xfrm>
          <a:prstGeom prst="triangl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Полилиния 15"/>
          <p:cNvSpPr/>
          <p:nvPr/>
        </p:nvSpPr>
        <p:spPr>
          <a:xfrm>
            <a:off x="1233488" y="2716213"/>
            <a:ext cx="1398587" cy="815975"/>
          </a:xfrm>
          <a:custGeom>
            <a:avLst/>
            <a:gdLst>
              <a:gd name="connsiteX0" fmla="*/ 0 w 1399309"/>
              <a:gd name="connsiteY0" fmla="*/ 0 h 817418"/>
              <a:gd name="connsiteX1" fmla="*/ 13854 w 1399309"/>
              <a:gd name="connsiteY1" fmla="*/ 110836 h 817418"/>
              <a:gd name="connsiteX2" fmla="*/ 69272 w 1399309"/>
              <a:gd name="connsiteY2" fmla="*/ 193964 h 817418"/>
              <a:gd name="connsiteX3" fmla="*/ 110836 w 1399309"/>
              <a:gd name="connsiteY3" fmla="*/ 277091 h 817418"/>
              <a:gd name="connsiteX4" fmla="*/ 152400 w 1399309"/>
              <a:gd name="connsiteY4" fmla="*/ 346364 h 817418"/>
              <a:gd name="connsiteX5" fmla="*/ 249381 w 1399309"/>
              <a:gd name="connsiteY5" fmla="*/ 374073 h 817418"/>
              <a:gd name="connsiteX6" fmla="*/ 401781 w 1399309"/>
              <a:gd name="connsiteY6" fmla="*/ 401782 h 817418"/>
              <a:gd name="connsiteX7" fmla="*/ 484909 w 1399309"/>
              <a:gd name="connsiteY7" fmla="*/ 457200 h 817418"/>
              <a:gd name="connsiteX8" fmla="*/ 568036 w 1399309"/>
              <a:gd name="connsiteY8" fmla="*/ 484909 h 817418"/>
              <a:gd name="connsiteX9" fmla="*/ 803563 w 1399309"/>
              <a:gd name="connsiteY9" fmla="*/ 512618 h 817418"/>
              <a:gd name="connsiteX10" fmla="*/ 900545 w 1399309"/>
              <a:gd name="connsiteY10" fmla="*/ 595745 h 817418"/>
              <a:gd name="connsiteX11" fmla="*/ 942109 w 1399309"/>
              <a:gd name="connsiteY11" fmla="*/ 623454 h 817418"/>
              <a:gd name="connsiteX12" fmla="*/ 1052945 w 1399309"/>
              <a:gd name="connsiteY12" fmla="*/ 651164 h 817418"/>
              <a:gd name="connsiteX13" fmla="*/ 1149927 w 1399309"/>
              <a:gd name="connsiteY13" fmla="*/ 734291 h 817418"/>
              <a:gd name="connsiteX14" fmla="*/ 1233054 w 1399309"/>
              <a:gd name="connsiteY14" fmla="*/ 817418 h 817418"/>
              <a:gd name="connsiteX15" fmla="*/ 1399309 w 1399309"/>
              <a:gd name="connsiteY15" fmla="*/ 803564 h 817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99309" h="817418">
                <a:moveTo>
                  <a:pt x="0" y="0"/>
                </a:moveTo>
                <a:cubicBezTo>
                  <a:pt x="4618" y="36945"/>
                  <a:pt x="1331" y="75772"/>
                  <a:pt x="13854" y="110836"/>
                </a:cubicBezTo>
                <a:cubicBezTo>
                  <a:pt x="25055" y="142198"/>
                  <a:pt x="58740" y="162371"/>
                  <a:pt x="69272" y="193964"/>
                </a:cubicBezTo>
                <a:cubicBezTo>
                  <a:pt x="88393" y="251324"/>
                  <a:pt x="75026" y="223376"/>
                  <a:pt x="110836" y="277091"/>
                </a:cubicBezTo>
                <a:cubicBezTo>
                  <a:pt x="121734" y="309785"/>
                  <a:pt x="120703" y="327346"/>
                  <a:pt x="152400" y="346364"/>
                </a:cubicBezTo>
                <a:cubicBezTo>
                  <a:pt x="167496" y="355422"/>
                  <a:pt x="237858" y="370781"/>
                  <a:pt x="249381" y="374073"/>
                </a:cubicBezTo>
                <a:cubicBezTo>
                  <a:pt x="349042" y="402548"/>
                  <a:pt x="218389" y="378857"/>
                  <a:pt x="401781" y="401782"/>
                </a:cubicBezTo>
                <a:cubicBezTo>
                  <a:pt x="429490" y="420255"/>
                  <a:pt x="453316" y="446669"/>
                  <a:pt x="484909" y="457200"/>
                </a:cubicBezTo>
                <a:lnTo>
                  <a:pt x="568036" y="484909"/>
                </a:lnTo>
                <a:cubicBezTo>
                  <a:pt x="671095" y="519262"/>
                  <a:pt x="595024" y="497723"/>
                  <a:pt x="803563" y="512618"/>
                </a:cubicBezTo>
                <a:cubicBezTo>
                  <a:pt x="853914" y="562969"/>
                  <a:pt x="838338" y="551312"/>
                  <a:pt x="900545" y="595745"/>
                </a:cubicBezTo>
                <a:cubicBezTo>
                  <a:pt x="914095" y="605423"/>
                  <a:pt x="927216" y="616007"/>
                  <a:pt x="942109" y="623454"/>
                </a:cubicBezTo>
                <a:cubicBezTo>
                  <a:pt x="970512" y="637656"/>
                  <a:pt x="1026594" y="645894"/>
                  <a:pt x="1052945" y="651164"/>
                </a:cubicBezTo>
                <a:cubicBezTo>
                  <a:pt x="1096748" y="684016"/>
                  <a:pt x="1115192" y="693767"/>
                  <a:pt x="1149927" y="734291"/>
                </a:cubicBezTo>
                <a:cubicBezTo>
                  <a:pt x="1218666" y="814487"/>
                  <a:pt x="1159885" y="768639"/>
                  <a:pt x="1233054" y="817418"/>
                </a:cubicBezTo>
                <a:cubicBezTo>
                  <a:pt x="1324315" y="794604"/>
                  <a:pt x="1269431" y="803564"/>
                  <a:pt x="1399309" y="803564"/>
                </a:cubicBezTo>
              </a:path>
            </a:pathLst>
          </a:cu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>
            <a:off x="4710113" y="1398588"/>
            <a:ext cx="1358900" cy="1177925"/>
          </a:xfrm>
          <a:custGeom>
            <a:avLst/>
            <a:gdLst>
              <a:gd name="connsiteX0" fmla="*/ 1233167 w 1357858"/>
              <a:gd name="connsiteY0" fmla="*/ 0 h 1177636"/>
              <a:gd name="connsiteX1" fmla="*/ 1274731 w 1357858"/>
              <a:gd name="connsiteY1" fmla="*/ 69273 h 1177636"/>
              <a:gd name="connsiteX2" fmla="*/ 1316294 w 1357858"/>
              <a:gd name="connsiteY2" fmla="*/ 110836 h 1177636"/>
              <a:gd name="connsiteX3" fmla="*/ 1330149 w 1357858"/>
              <a:gd name="connsiteY3" fmla="*/ 152400 h 1177636"/>
              <a:gd name="connsiteX4" fmla="*/ 1357858 w 1357858"/>
              <a:gd name="connsiteY4" fmla="*/ 193964 h 1177636"/>
              <a:gd name="connsiteX5" fmla="*/ 1316294 w 1357858"/>
              <a:gd name="connsiteY5" fmla="*/ 346364 h 1177636"/>
              <a:gd name="connsiteX6" fmla="*/ 1274731 w 1357858"/>
              <a:gd name="connsiteY6" fmla="*/ 374073 h 1177636"/>
              <a:gd name="connsiteX7" fmla="*/ 1233167 w 1357858"/>
              <a:gd name="connsiteY7" fmla="*/ 387927 h 1177636"/>
              <a:gd name="connsiteX8" fmla="*/ 1191603 w 1357858"/>
              <a:gd name="connsiteY8" fmla="*/ 415636 h 1177636"/>
              <a:gd name="connsiteX9" fmla="*/ 1066912 w 1357858"/>
              <a:gd name="connsiteY9" fmla="*/ 457200 h 1177636"/>
              <a:gd name="connsiteX10" fmla="*/ 1025349 w 1357858"/>
              <a:gd name="connsiteY10" fmla="*/ 471055 h 1177636"/>
              <a:gd name="connsiteX11" fmla="*/ 983785 w 1357858"/>
              <a:gd name="connsiteY11" fmla="*/ 484909 h 1177636"/>
              <a:gd name="connsiteX12" fmla="*/ 914512 w 1357858"/>
              <a:gd name="connsiteY12" fmla="*/ 540327 h 1177636"/>
              <a:gd name="connsiteX13" fmla="*/ 831385 w 1357858"/>
              <a:gd name="connsiteY13" fmla="*/ 637309 h 1177636"/>
              <a:gd name="connsiteX14" fmla="*/ 789822 w 1357858"/>
              <a:gd name="connsiteY14" fmla="*/ 665018 h 1177636"/>
              <a:gd name="connsiteX15" fmla="*/ 706694 w 1357858"/>
              <a:gd name="connsiteY15" fmla="*/ 692727 h 1177636"/>
              <a:gd name="connsiteX16" fmla="*/ 568149 w 1357858"/>
              <a:gd name="connsiteY16" fmla="*/ 803564 h 1177636"/>
              <a:gd name="connsiteX17" fmla="*/ 374185 w 1357858"/>
              <a:gd name="connsiteY17" fmla="*/ 817418 h 1177636"/>
              <a:gd name="connsiteX18" fmla="*/ 332622 w 1357858"/>
              <a:gd name="connsiteY18" fmla="*/ 845127 h 1177636"/>
              <a:gd name="connsiteX19" fmla="*/ 318767 w 1357858"/>
              <a:gd name="connsiteY19" fmla="*/ 886691 h 1177636"/>
              <a:gd name="connsiteX20" fmla="*/ 235640 w 1357858"/>
              <a:gd name="connsiteY20" fmla="*/ 914400 h 1177636"/>
              <a:gd name="connsiteX21" fmla="*/ 83240 w 1357858"/>
              <a:gd name="connsiteY21" fmla="*/ 942109 h 1177636"/>
              <a:gd name="connsiteX22" fmla="*/ 13967 w 1357858"/>
              <a:gd name="connsiteY22" fmla="*/ 969818 h 1177636"/>
              <a:gd name="connsiteX23" fmla="*/ 112 w 1357858"/>
              <a:gd name="connsiteY23" fmla="*/ 1177636 h 117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357858" h="1177636">
                <a:moveTo>
                  <a:pt x="1233167" y="0"/>
                </a:moveTo>
                <a:cubicBezTo>
                  <a:pt x="1247022" y="23091"/>
                  <a:pt x="1258574" y="47730"/>
                  <a:pt x="1274731" y="69273"/>
                </a:cubicBezTo>
                <a:cubicBezTo>
                  <a:pt x="1286487" y="84947"/>
                  <a:pt x="1305426" y="94534"/>
                  <a:pt x="1316294" y="110836"/>
                </a:cubicBezTo>
                <a:cubicBezTo>
                  <a:pt x="1324395" y="122987"/>
                  <a:pt x="1323618" y="139338"/>
                  <a:pt x="1330149" y="152400"/>
                </a:cubicBezTo>
                <a:cubicBezTo>
                  <a:pt x="1337596" y="167293"/>
                  <a:pt x="1348622" y="180109"/>
                  <a:pt x="1357858" y="193964"/>
                </a:cubicBezTo>
                <a:cubicBezTo>
                  <a:pt x="1350310" y="246796"/>
                  <a:pt x="1352771" y="302592"/>
                  <a:pt x="1316294" y="346364"/>
                </a:cubicBezTo>
                <a:cubicBezTo>
                  <a:pt x="1305634" y="359156"/>
                  <a:pt x="1289624" y="366627"/>
                  <a:pt x="1274731" y="374073"/>
                </a:cubicBezTo>
                <a:cubicBezTo>
                  <a:pt x="1261669" y="380604"/>
                  <a:pt x="1247022" y="383309"/>
                  <a:pt x="1233167" y="387927"/>
                </a:cubicBezTo>
                <a:cubicBezTo>
                  <a:pt x="1219312" y="397163"/>
                  <a:pt x="1206819" y="408873"/>
                  <a:pt x="1191603" y="415636"/>
                </a:cubicBezTo>
                <a:cubicBezTo>
                  <a:pt x="1191573" y="415650"/>
                  <a:pt x="1087710" y="450267"/>
                  <a:pt x="1066912" y="457200"/>
                </a:cubicBezTo>
                <a:lnTo>
                  <a:pt x="1025349" y="471055"/>
                </a:lnTo>
                <a:lnTo>
                  <a:pt x="983785" y="484909"/>
                </a:lnTo>
                <a:cubicBezTo>
                  <a:pt x="950232" y="507278"/>
                  <a:pt x="939186" y="510718"/>
                  <a:pt x="914512" y="540327"/>
                </a:cubicBezTo>
                <a:cubicBezTo>
                  <a:pt x="872808" y="590372"/>
                  <a:pt x="879422" y="597279"/>
                  <a:pt x="831385" y="637309"/>
                </a:cubicBezTo>
                <a:cubicBezTo>
                  <a:pt x="818593" y="647969"/>
                  <a:pt x="805038" y="658255"/>
                  <a:pt x="789822" y="665018"/>
                </a:cubicBezTo>
                <a:cubicBezTo>
                  <a:pt x="763131" y="676881"/>
                  <a:pt x="706694" y="692727"/>
                  <a:pt x="706694" y="692727"/>
                </a:cubicBezTo>
                <a:cubicBezTo>
                  <a:pt x="677623" y="721798"/>
                  <a:pt x="622430" y="794517"/>
                  <a:pt x="568149" y="803564"/>
                </a:cubicBezTo>
                <a:cubicBezTo>
                  <a:pt x="504212" y="814220"/>
                  <a:pt x="438840" y="812800"/>
                  <a:pt x="374185" y="817418"/>
                </a:cubicBezTo>
                <a:cubicBezTo>
                  <a:pt x="360331" y="826654"/>
                  <a:pt x="343024" y="832125"/>
                  <a:pt x="332622" y="845127"/>
                </a:cubicBezTo>
                <a:cubicBezTo>
                  <a:pt x="323499" y="856531"/>
                  <a:pt x="330651" y="878203"/>
                  <a:pt x="318767" y="886691"/>
                </a:cubicBezTo>
                <a:cubicBezTo>
                  <a:pt x="295000" y="903668"/>
                  <a:pt x="263349" y="905164"/>
                  <a:pt x="235640" y="914400"/>
                </a:cubicBezTo>
                <a:cubicBezTo>
                  <a:pt x="158752" y="940030"/>
                  <a:pt x="208572" y="926443"/>
                  <a:pt x="83240" y="942109"/>
                </a:cubicBezTo>
                <a:cubicBezTo>
                  <a:pt x="60149" y="951345"/>
                  <a:pt x="25089" y="947574"/>
                  <a:pt x="13967" y="969818"/>
                </a:cubicBezTo>
                <a:cubicBezTo>
                  <a:pt x="-2186" y="1002123"/>
                  <a:pt x="112" y="1126239"/>
                  <a:pt x="112" y="1177636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>
            <a:off x="6526213" y="2854325"/>
            <a:ext cx="1231900" cy="1177925"/>
          </a:xfrm>
          <a:custGeom>
            <a:avLst/>
            <a:gdLst>
              <a:gd name="connsiteX0" fmla="*/ 1136073 w 1233054"/>
              <a:gd name="connsiteY0" fmla="*/ 0 h 1177637"/>
              <a:gd name="connsiteX1" fmla="*/ 1149927 w 1233054"/>
              <a:gd name="connsiteY1" fmla="*/ 138546 h 1177637"/>
              <a:gd name="connsiteX2" fmla="*/ 1163782 w 1233054"/>
              <a:gd name="connsiteY2" fmla="*/ 180109 h 1177637"/>
              <a:gd name="connsiteX3" fmla="*/ 1177636 w 1233054"/>
              <a:gd name="connsiteY3" fmla="*/ 263237 h 1177637"/>
              <a:gd name="connsiteX4" fmla="*/ 1205345 w 1233054"/>
              <a:gd name="connsiteY4" fmla="*/ 346364 h 1177637"/>
              <a:gd name="connsiteX5" fmla="*/ 1233054 w 1233054"/>
              <a:gd name="connsiteY5" fmla="*/ 471055 h 1177637"/>
              <a:gd name="connsiteX6" fmla="*/ 1205345 w 1233054"/>
              <a:gd name="connsiteY6" fmla="*/ 692728 h 1177637"/>
              <a:gd name="connsiteX7" fmla="*/ 1163782 w 1233054"/>
              <a:gd name="connsiteY7" fmla="*/ 748146 h 1177637"/>
              <a:gd name="connsiteX8" fmla="*/ 1108364 w 1233054"/>
              <a:gd name="connsiteY8" fmla="*/ 831273 h 1177637"/>
              <a:gd name="connsiteX9" fmla="*/ 1039091 w 1233054"/>
              <a:gd name="connsiteY9" fmla="*/ 900546 h 1177637"/>
              <a:gd name="connsiteX10" fmla="*/ 914400 w 1233054"/>
              <a:gd name="connsiteY10" fmla="*/ 886691 h 1177637"/>
              <a:gd name="connsiteX11" fmla="*/ 886691 w 1233054"/>
              <a:gd name="connsiteY11" fmla="*/ 831273 h 1177637"/>
              <a:gd name="connsiteX12" fmla="*/ 942109 w 1233054"/>
              <a:gd name="connsiteY12" fmla="*/ 706582 h 1177637"/>
              <a:gd name="connsiteX13" fmla="*/ 983673 w 1233054"/>
              <a:gd name="connsiteY13" fmla="*/ 692728 h 1177637"/>
              <a:gd name="connsiteX14" fmla="*/ 1080654 w 1233054"/>
              <a:gd name="connsiteY14" fmla="*/ 720437 h 1177637"/>
              <a:gd name="connsiteX15" fmla="*/ 1122218 w 1233054"/>
              <a:gd name="connsiteY15" fmla="*/ 748146 h 1177637"/>
              <a:gd name="connsiteX16" fmla="*/ 1149927 w 1233054"/>
              <a:gd name="connsiteY16" fmla="*/ 789709 h 1177637"/>
              <a:gd name="connsiteX17" fmla="*/ 1177636 w 1233054"/>
              <a:gd name="connsiteY17" fmla="*/ 886691 h 1177637"/>
              <a:gd name="connsiteX18" fmla="*/ 1163782 w 1233054"/>
              <a:gd name="connsiteY18" fmla="*/ 1039091 h 1177637"/>
              <a:gd name="connsiteX19" fmla="*/ 1094509 w 1233054"/>
              <a:gd name="connsiteY19" fmla="*/ 1122219 h 1177637"/>
              <a:gd name="connsiteX20" fmla="*/ 1039091 w 1233054"/>
              <a:gd name="connsiteY20" fmla="*/ 1149928 h 1177637"/>
              <a:gd name="connsiteX21" fmla="*/ 955964 w 1233054"/>
              <a:gd name="connsiteY21" fmla="*/ 1177637 h 1177637"/>
              <a:gd name="connsiteX22" fmla="*/ 886691 w 1233054"/>
              <a:gd name="connsiteY22" fmla="*/ 1163782 h 1177637"/>
              <a:gd name="connsiteX23" fmla="*/ 845127 w 1233054"/>
              <a:gd name="connsiteY23" fmla="*/ 1136073 h 1177637"/>
              <a:gd name="connsiteX24" fmla="*/ 803564 w 1233054"/>
              <a:gd name="connsiteY24" fmla="*/ 1122219 h 1177637"/>
              <a:gd name="connsiteX25" fmla="*/ 734291 w 1233054"/>
              <a:gd name="connsiteY25" fmla="*/ 1080655 h 1177637"/>
              <a:gd name="connsiteX26" fmla="*/ 692727 w 1233054"/>
              <a:gd name="connsiteY26" fmla="*/ 1052946 h 1177637"/>
              <a:gd name="connsiteX27" fmla="*/ 540327 w 1233054"/>
              <a:gd name="connsiteY27" fmla="*/ 1025237 h 1177637"/>
              <a:gd name="connsiteX28" fmla="*/ 277091 w 1233054"/>
              <a:gd name="connsiteY28" fmla="*/ 997528 h 1177637"/>
              <a:gd name="connsiteX29" fmla="*/ 193964 w 1233054"/>
              <a:gd name="connsiteY29" fmla="*/ 969819 h 1177637"/>
              <a:gd name="connsiteX30" fmla="*/ 110836 w 1233054"/>
              <a:gd name="connsiteY30" fmla="*/ 928255 h 1177637"/>
              <a:gd name="connsiteX31" fmla="*/ 13854 w 1233054"/>
              <a:gd name="connsiteY31" fmla="*/ 942109 h 1177637"/>
              <a:gd name="connsiteX32" fmla="*/ 0 w 1233054"/>
              <a:gd name="connsiteY32" fmla="*/ 942109 h 1177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233054" h="1177637">
                <a:moveTo>
                  <a:pt x="1136073" y="0"/>
                </a:moveTo>
                <a:cubicBezTo>
                  <a:pt x="1140691" y="46182"/>
                  <a:pt x="1142870" y="92673"/>
                  <a:pt x="1149927" y="138546"/>
                </a:cubicBezTo>
                <a:cubicBezTo>
                  <a:pt x="1152148" y="152980"/>
                  <a:pt x="1160614" y="165853"/>
                  <a:pt x="1163782" y="180109"/>
                </a:cubicBezTo>
                <a:cubicBezTo>
                  <a:pt x="1169876" y="207532"/>
                  <a:pt x="1170823" y="235984"/>
                  <a:pt x="1177636" y="263237"/>
                </a:cubicBezTo>
                <a:cubicBezTo>
                  <a:pt x="1184720" y="291573"/>
                  <a:pt x="1198261" y="318028"/>
                  <a:pt x="1205345" y="346364"/>
                </a:cubicBezTo>
                <a:cubicBezTo>
                  <a:pt x="1224911" y="424627"/>
                  <a:pt x="1215466" y="383111"/>
                  <a:pt x="1233054" y="471055"/>
                </a:cubicBezTo>
                <a:cubicBezTo>
                  <a:pt x="1232808" y="473272"/>
                  <a:pt x="1211673" y="675327"/>
                  <a:pt x="1205345" y="692728"/>
                </a:cubicBezTo>
                <a:cubicBezTo>
                  <a:pt x="1197454" y="714429"/>
                  <a:pt x="1177024" y="729229"/>
                  <a:pt x="1163782" y="748146"/>
                </a:cubicBezTo>
                <a:cubicBezTo>
                  <a:pt x="1144685" y="775428"/>
                  <a:pt x="1131912" y="807725"/>
                  <a:pt x="1108364" y="831273"/>
                </a:cubicBezTo>
                <a:lnTo>
                  <a:pt x="1039091" y="900546"/>
                </a:lnTo>
                <a:cubicBezTo>
                  <a:pt x="997527" y="895928"/>
                  <a:pt x="952471" y="903996"/>
                  <a:pt x="914400" y="886691"/>
                </a:cubicBezTo>
                <a:cubicBezTo>
                  <a:pt x="895598" y="878145"/>
                  <a:pt x="888561" y="851841"/>
                  <a:pt x="886691" y="831273"/>
                </a:cubicBezTo>
                <a:cubicBezTo>
                  <a:pt x="879483" y="751983"/>
                  <a:pt x="885314" y="734979"/>
                  <a:pt x="942109" y="706582"/>
                </a:cubicBezTo>
                <a:cubicBezTo>
                  <a:pt x="955171" y="700051"/>
                  <a:pt x="969818" y="697346"/>
                  <a:pt x="983673" y="692728"/>
                </a:cubicBezTo>
                <a:cubicBezTo>
                  <a:pt x="1001435" y="697168"/>
                  <a:pt x="1060774" y="710497"/>
                  <a:pt x="1080654" y="720437"/>
                </a:cubicBezTo>
                <a:cubicBezTo>
                  <a:pt x="1095547" y="727884"/>
                  <a:pt x="1108363" y="738910"/>
                  <a:pt x="1122218" y="748146"/>
                </a:cubicBezTo>
                <a:cubicBezTo>
                  <a:pt x="1131454" y="762000"/>
                  <a:pt x="1142480" y="774816"/>
                  <a:pt x="1149927" y="789709"/>
                </a:cubicBezTo>
                <a:cubicBezTo>
                  <a:pt x="1159867" y="809588"/>
                  <a:pt x="1173196" y="868931"/>
                  <a:pt x="1177636" y="886691"/>
                </a:cubicBezTo>
                <a:cubicBezTo>
                  <a:pt x="1173018" y="937491"/>
                  <a:pt x="1174470" y="989214"/>
                  <a:pt x="1163782" y="1039091"/>
                </a:cubicBezTo>
                <a:cubicBezTo>
                  <a:pt x="1159390" y="1059589"/>
                  <a:pt x="1107622" y="1112853"/>
                  <a:pt x="1094509" y="1122219"/>
                </a:cubicBezTo>
                <a:cubicBezTo>
                  <a:pt x="1077703" y="1134223"/>
                  <a:pt x="1058267" y="1142258"/>
                  <a:pt x="1039091" y="1149928"/>
                </a:cubicBezTo>
                <a:cubicBezTo>
                  <a:pt x="1011972" y="1160776"/>
                  <a:pt x="955964" y="1177637"/>
                  <a:pt x="955964" y="1177637"/>
                </a:cubicBezTo>
                <a:cubicBezTo>
                  <a:pt x="932873" y="1173019"/>
                  <a:pt x="908740" y="1172050"/>
                  <a:pt x="886691" y="1163782"/>
                </a:cubicBezTo>
                <a:cubicBezTo>
                  <a:pt x="871100" y="1157935"/>
                  <a:pt x="860020" y="1143520"/>
                  <a:pt x="845127" y="1136073"/>
                </a:cubicBezTo>
                <a:cubicBezTo>
                  <a:pt x="832065" y="1129542"/>
                  <a:pt x="817418" y="1126837"/>
                  <a:pt x="803564" y="1122219"/>
                </a:cubicBezTo>
                <a:cubicBezTo>
                  <a:pt x="749440" y="1068095"/>
                  <a:pt x="806231" y="1116625"/>
                  <a:pt x="734291" y="1080655"/>
                </a:cubicBezTo>
                <a:cubicBezTo>
                  <a:pt x="719398" y="1073208"/>
                  <a:pt x="707620" y="1060393"/>
                  <a:pt x="692727" y="1052946"/>
                </a:cubicBezTo>
                <a:cubicBezTo>
                  <a:pt x="650010" y="1031587"/>
                  <a:pt x="578542" y="1030014"/>
                  <a:pt x="540327" y="1025237"/>
                </a:cubicBezTo>
                <a:cubicBezTo>
                  <a:pt x="411054" y="982144"/>
                  <a:pt x="601925" y="1041823"/>
                  <a:pt x="277091" y="997528"/>
                </a:cubicBezTo>
                <a:cubicBezTo>
                  <a:pt x="248151" y="993582"/>
                  <a:pt x="193964" y="969819"/>
                  <a:pt x="193964" y="969819"/>
                </a:cubicBezTo>
                <a:cubicBezTo>
                  <a:pt x="172948" y="955808"/>
                  <a:pt x="139519" y="928255"/>
                  <a:pt x="110836" y="928255"/>
                </a:cubicBezTo>
                <a:cubicBezTo>
                  <a:pt x="78180" y="928255"/>
                  <a:pt x="46257" y="938059"/>
                  <a:pt x="13854" y="942109"/>
                </a:cubicBezTo>
                <a:cubicBezTo>
                  <a:pt x="9272" y="942682"/>
                  <a:pt x="4618" y="942109"/>
                  <a:pt x="0" y="942109"/>
                </a:cubicBezTo>
              </a:path>
            </a:pathLst>
          </a:cu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Полилиния 19"/>
          <p:cNvSpPr/>
          <p:nvPr/>
        </p:nvSpPr>
        <p:spPr>
          <a:xfrm>
            <a:off x="4876800" y="4683125"/>
            <a:ext cx="1412875" cy="1246188"/>
          </a:xfrm>
          <a:custGeom>
            <a:avLst/>
            <a:gdLst>
              <a:gd name="connsiteX0" fmla="*/ 1413164 w 1413164"/>
              <a:gd name="connsiteY0" fmla="*/ 1108364 h 1246909"/>
              <a:gd name="connsiteX1" fmla="*/ 1316182 w 1413164"/>
              <a:gd name="connsiteY1" fmla="*/ 1205346 h 1246909"/>
              <a:gd name="connsiteX2" fmla="*/ 1233055 w 1413164"/>
              <a:gd name="connsiteY2" fmla="*/ 1233055 h 1246909"/>
              <a:gd name="connsiteX3" fmla="*/ 1191491 w 1413164"/>
              <a:gd name="connsiteY3" fmla="*/ 1246909 h 1246909"/>
              <a:gd name="connsiteX4" fmla="*/ 983673 w 1413164"/>
              <a:gd name="connsiteY4" fmla="*/ 1233055 h 1246909"/>
              <a:gd name="connsiteX5" fmla="*/ 900545 w 1413164"/>
              <a:gd name="connsiteY5" fmla="*/ 1205346 h 1246909"/>
              <a:gd name="connsiteX6" fmla="*/ 817418 w 1413164"/>
              <a:gd name="connsiteY6" fmla="*/ 1163782 h 1246909"/>
              <a:gd name="connsiteX7" fmla="*/ 775855 w 1413164"/>
              <a:gd name="connsiteY7" fmla="*/ 1136073 h 1246909"/>
              <a:gd name="connsiteX8" fmla="*/ 748145 w 1413164"/>
              <a:gd name="connsiteY8" fmla="*/ 1108364 h 1246909"/>
              <a:gd name="connsiteX9" fmla="*/ 706582 w 1413164"/>
              <a:gd name="connsiteY9" fmla="*/ 1094509 h 1246909"/>
              <a:gd name="connsiteX10" fmla="*/ 623455 w 1413164"/>
              <a:gd name="connsiteY10" fmla="*/ 1039091 h 1246909"/>
              <a:gd name="connsiteX11" fmla="*/ 540327 w 1413164"/>
              <a:gd name="connsiteY11" fmla="*/ 1011382 h 1246909"/>
              <a:gd name="connsiteX12" fmla="*/ 484909 w 1413164"/>
              <a:gd name="connsiteY12" fmla="*/ 942109 h 1246909"/>
              <a:gd name="connsiteX13" fmla="*/ 457200 w 1413164"/>
              <a:gd name="connsiteY13" fmla="*/ 900546 h 1246909"/>
              <a:gd name="connsiteX14" fmla="*/ 415636 w 1413164"/>
              <a:gd name="connsiteY14" fmla="*/ 886691 h 1246909"/>
              <a:gd name="connsiteX15" fmla="*/ 401782 w 1413164"/>
              <a:gd name="connsiteY15" fmla="*/ 789709 h 1246909"/>
              <a:gd name="connsiteX16" fmla="*/ 374073 w 1413164"/>
              <a:gd name="connsiteY16" fmla="*/ 706582 h 1246909"/>
              <a:gd name="connsiteX17" fmla="*/ 360218 w 1413164"/>
              <a:gd name="connsiteY17" fmla="*/ 651164 h 1246909"/>
              <a:gd name="connsiteX18" fmla="*/ 374073 w 1413164"/>
              <a:gd name="connsiteY18" fmla="*/ 554182 h 1246909"/>
              <a:gd name="connsiteX19" fmla="*/ 512618 w 1413164"/>
              <a:gd name="connsiteY19" fmla="*/ 609600 h 1246909"/>
              <a:gd name="connsiteX20" fmla="*/ 498764 w 1413164"/>
              <a:gd name="connsiteY20" fmla="*/ 762000 h 1246909"/>
              <a:gd name="connsiteX21" fmla="*/ 471055 w 1413164"/>
              <a:gd name="connsiteY21" fmla="*/ 803564 h 1246909"/>
              <a:gd name="connsiteX22" fmla="*/ 415636 w 1413164"/>
              <a:gd name="connsiteY22" fmla="*/ 900546 h 1246909"/>
              <a:gd name="connsiteX23" fmla="*/ 193964 w 1413164"/>
              <a:gd name="connsiteY23" fmla="*/ 886691 h 1246909"/>
              <a:gd name="connsiteX24" fmla="*/ 166255 w 1413164"/>
              <a:gd name="connsiteY24" fmla="*/ 831273 h 1246909"/>
              <a:gd name="connsiteX25" fmla="*/ 110836 w 1413164"/>
              <a:gd name="connsiteY25" fmla="*/ 748146 h 1246909"/>
              <a:gd name="connsiteX26" fmla="*/ 96982 w 1413164"/>
              <a:gd name="connsiteY26" fmla="*/ 706582 h 1246909"/>
              <a:gd name="connsiteX27" fmla="*/ 69273 w 1413164"/>
              <a:gd name="connsiteY27" fmla="*/ 665019 h 1246909"/>
              <a:gd name="connsiteX28" fmla="*/ 27709 w 1413164"/>
              <a:gd name="connsiteY28" fmla="*/ 568037 h 1246909"/>
              <a:gd name="connsiteX29" fmla="*/ 13855 w 1413164"/>
              <a:gd name="connsiteY29" fmla="*/ 526473 h 1246909"/>
              <a:gd name="connsiteX30" fmla="*/ 41564 w 1413164"/>
              <a:gd name="connsiteY30" fmla="*/ 180109 h 1246909"/>
              <a:gd name="connsiteX31" fmla="*/ 27709 w 1413164"/>
              <a:gd name="connsiteY31" fmla="*/ 124691 h 1246909"/>
              <a:gd name="connsiteX32" fmla="*/ 0 w 1413164"/>
              <a:gd name="connsiteY32" fmla="*/ 41564 h 1246909"/>
              <a:gd name="connsiteX33" fmla="*/ 0 w 1413164"/>
              <a:gd name="connsiteY33" fmla="*/ 0 h 1246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413164" h="1246909">
                <a:moveTo>
                  <a:pt x="1413164" y="1108364"/>
                </a:moveTo>
                <a:cubicBezTo>
                  <a:pt x="1379761" y="1150117"/>
                  <a:pt x="1364096" y="1184051"/>
                  <a:pt x="1316182" y="1205346"/>
                </a:cubicBezTo>
                <a:cubicBezTo>
                  <a:pt x="1289492" y="1217208"/>
                  <a:pt x="1260764" y="1223819"/>
                  <a:pt x="1233055" y="1233055"/>
                </a:cubicBezTo>
                <a:lnTo>
                  <a:pt x="1191491" y="1246909"/>
                </a:lnTo>
                <a:cubicBezTo>
                  <a:pt x="1122218" y="1242291"/>
                  <a:pt x="1052402" y="1242873"/>
                  <a:pt x="983673" y="1233055"/>
                </a:cubicBezTo>
                <a:cubicBezTo>
                  <a:pt x="954758" y="1228924"/>
                  <a:pt x="900545" y="1205346"/>
                  <a:pt x="900545" y="1205346"/>
                </a:cubicBezTo>
                <a:cubicBezTo>
                  <a:pt x="781433" y="1125937"/>
                  <a:pt x="932137" y="1221142"/>
                  <a:pt x="817418" y="1163782"/>
                </a:cubicBezTo>
                <a:cubicBezTo>
                  <a:pt x="802525" y="1156335"/>
                  <a:pt x="788857" y="1146475"/>
                  <a:pt x="775855" y="1136073"/>
                </a:cubicBezTo>
                <a:cubicBezTo>
                  <a:pt x="765655" y="1127913"/>
                  <a:pt x="759346" y="1115085"/>
                  <a:pt x="748145" y="1108364"/>
                </a:cubicBezTo>
                <a:cubicBezTo>
                  <a:pt x="735622" y="1100850"/>
                  <a:pt x="719348" y="1101601"/>
                  <a:pt x="706582" y="1094509"/>
                </a:cubicBezTo>
                <a:cubicBezTo>
                  <a:pt x="677471" y="1078336"/>
                  <a:pt x="655048" y="1049622"/>
                  <a:pt x="623455" y="1039091"/>
                </a:cubicBezTo>
                <a:lnTo>
                  <a:pt x="540327" y="1011382"/>
                </a:lnTo>
                <a:cubicBezTo>
                  <a:pt x="455043" y="883457"/>
                  <a:pt x="563875" y="1040817"/>
                  <a:pt x="484909" y="942109"/>
                </a:cubicBezTo>
                <a:cubicBezTo>
                  <a:pt x="474507" y="929107"/>
                  <a:pt x="470202" y="910948"/>
                  <a:pt x="457200" y="900546"/>
                </a:cubicBezTo>
                <a:cubicBezTo>
                  <a:pt x="445796" y="891423"/>
                  <a:pt x="429491" y="891309"/>
                  <a:pt x="415636" y="886691"/>
                </a:cubicBezTo>
                <a:cubicBezTo>
                  <a:pt x="411018" y="854364"/>
                  <a:pt x="409125" y="821528"/>
                  <a:pt x="401782" y="789709"/>
                </a:cubicBezTo>
                <a:cubicBezTo>
                  <a:pt x="395214" y="761249"/>
                  <a:pt x="381157" y="734918"/>
                  <a:pt x="374073" y="706582"/>
                </a:cubicBezTo>
                <a:lnTo>
                  <a:pt x="360218" y="651164"/>
                </a:lnTo>
                <a:cubicBezTo>
                  <a:pt x="364836" y="618837"/>
                  <a:pt x="346071" y="570983"/>
                  <a:pt x="374073" y="554182"/>
                </a:cubicBezTo>
                <a:cubicBezTo>
                  <a:pt x="485782" y="487157"/>
                  <a:pt x="495142" y="557171"/>
                  <a:pt x="512618" y="609600"/>
                </a:cubicBezTo>
                <a:cubicBezTo>
                  <a:pt x="508000" y="660400"/>
                  <a:pt x="509452" y="712123"/>
                  <a:pt x="498764" y="762000"/>
                </a:cubicBezTo>
                <a:cubicBezTo>
                  <a:pt x="495275" y="778282"/>
                  <a:pt x="477614" y="788259"/>
                  <a:pt x="471055" y="803564"/>
                </a:cubicBezTo>
                <a:cubicBezTo>
                  <a:pt x="429190" y="901248"/>
                  <a:pt x="494596" y="821586"/>
                  <a:pt x="415636" y="900546"/>
                </a:cubicBezTo>
                <a:cubicBezTo>
                  <a:pt x="341745" y="895928"/>
                  <a:pt x="265298" y="906506"/>
                  <a:pt x="193964" y="886691"/>
                </a:cubicBezTo>
                <a:cubicBezTo>
                  <a:pt x="174064" y="881163"/>
                  <a:pt x="176881" y="848983"/>
                  <a:pt x="166255" y="831273"/>
                </a:cubicBezTo>
                <a:cubicBezTo>
                  <a:pt x="149121" y="802717"/>
                  <a:pt x="110836" y="748146"/>
                  <a:pt x="110836" y="748146"/>
                </a:cubicBezTo>
                <a:cubicBezTo>
                  <a:pt x="106218" y="734291"/>
                  <a:pt x="103513" y="719644"/>
                  <a:pt x="96982" y="706582"/>
                </a:cubicBezTo>
                <a:cubicBezTo>
                  <a:pt x="89536" y="691689"/>
                  <a:pt x="75832" y="680324"/>
                  <a:pt x="69273" y="665019"/>
                </a:cubicBezTo>
                <a:cubicBezTo>
                  <a:pt x="15594" y="539768"/>
                  <a:pt x="97273" y="672382"/>
                  <a:pt x="27709" y="568037"/>
                </a:cubicBezTo>
                <a:cubicBezTo>
                  <a:pt x="23091" y="554182"/>
                  <a:pt x="13855" y="541077"/>
                  <a:pt x="13855" y="526473"/>
                </a:cubicBezTo>
                <a:cubicBezTo>
                  <a:pt x="13855" y="250634"/>
                  <a:pt x="-2369" y="311905"/>
                  <a:pt x="41564" y="180109"/>
                </a:cubicBezTo>
                <a:cubicBezTo>
                  <a:pt x="36946" y="161636"/>
                  <a:pt x="33181" y="142929"/>
                  <a:pt x="27709" y="124691"/>
                </a:cubicBezTo>
                <a:cubicBezTo>
                  <a:pt x="19316" y="96715"/>
                  <a:pt x="0" y="70772"/>
                  <a:pt x="0" y="41564"/>
                </a:cubicBezTo>
                <a:lnTo>
                  <a:pt x="0" y="0"/>
                </a:lnTo>
              </a:path>
            </a:pathLst>
          </a:cu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>
            <a:off x="2854325" y="4668838"/>
            <a:ext cx="1219200" cy="1468437"/>
          </a:xfrm>
          <a:custGeom>
            <a:avLst/>
            <a:gdLst>
              <a:gd name="connsiteX0" fmla="*/ 0 w 1219212"/>
              <a:gd name="connsiteY0" fmla="*/ 1343891 h 1468582"/>
              <a:gd name="connsiteX1" fmla="*/ 69273 w 1219212"/>
              <a:gd name="connsiteY1" fmla="*/ 1399309 h 1468582"/>
              <a:gd name="connsiteX2" fmla="*/ 110837 w 1219212"/>
              <a:gd name="connsiteY2" fmla="*/ 1413163 h 1468582"/>
              <a:gd name="connsiteX3" fmla="*/ 138546 w 1219212"/>
              <a:gd name="connsiteY3" fmla="*/ 1440873 h 1468582"/>
              <a:gd name="connsiteX4" fmla="*/ 180109 w 1219212"/>
              <a:gd name="connsiteY4" fmla="*/ 1468582 h 1468582"/>
              <a:gd name="connsiteX5" fmla="*/ 332509 w 1219212"/>
              <a:gd name="connsiteY5" fmla="*/ 1427018 h 1468582"/>
              <a:gd name="connsiteX6" fmla="*/ 387928 w 1219212"/>
              <a:gd name="connsiteY6" fmla="*/ 1343891 h 1468582"/>
              <a:gd name="connsiteX7" fmla="*/ 387928 w 1219212"/>
              <a:gd name="connsiteY7" fmla="*/ 1025236 h 1468582"/>
              <a:gd name="connsiteX8" fmla="*/ 360219 w 1219212"/>
              <a:gd name="connsiteY8" fmla="*/ 955963 h 1468582"/>
              <a:gd name="connsiteX9" fmla="*/ 332509 w 1219212"/>
              <a:gd name="connsiteY9" fmla="*/ 872836 h 1468582"/>
              <a:gd name="connsiteX10" fmla="*/ 304800 w 1219212"/>
              <a:gd name="connsiteY10" fmla="*/ 775854 h 1468582"/>
              <a:gd name="connsiteX11" fmla="*/ 290946 w 1219212"/>
              <a:gd name="connsiteY11" fmla="*/ 692727 h 1468582"/>
              <a:gd name="connsiteX12" fmla="*/ 277091 w 1219212"/>
              <a:gd name="connsiteY12" fmla="*/ 651163 h 1468582"/>
              <a:gd name="connsiteX13" fmla="*/ 263237 w 1219212"/>
              <a:gd name="connsiteY13" fmla="*/ 595745 h 1468582"/>
              <a:gd name="connsiteX14" fmla="*/ 221673 w 1219212"/>
              <a:gd name="connsiteY14" fmla="*/ 568036 h 1468582"/>
              <a:gd name="connsiteX15" fmla="*/ 96982 w 1219212"/>
              <a:gd name="connsiteY15" fmla="*/ 637309 h 1468582"/>
              <a:gd name="connsiteX16" fmla="*/ 96982 w 1219212"/>
              <a:gd name="connsiteY16" fmla="*/ 817418 h 1468582"/>
              <a:gd name="connsiteX17" fmla="*/ 138546 w 1219212"/>
              <a:gd name="connsiteY17" fmla="*/ 845127 h 1468582"/>
              <a:gd name="connsiteX18" fmla="*/ 207819 w 1219212"/>
              <a:gd name="connsiteY18" fmla="*/ 831273 h 1468582"/>
              <a:gd name="connsiteX19" fmla="*/ 290946 w 1219212"/>
              <a:gd name="connsiteY19" fmla="*/ 803563 h 1468582"/>
              <a:gd name="connsiteX20" fmla="*/ 387928 w 1219212"/>
              <a:gd name="connsiteY20" fmla="*/ 692727 h 1468582"/>
              <a:gd name="connsiteX21" fmla="*/ 401782 w 1219212"/>
              <a:gd name="connsiteY21" fmla="*/ 651163 h 1468582"/>
              <a:gd name="connsiteX22" fmla="*/ 429491 w 1219212"/>
              <a:gd name="connsiteY22" fmla="*/ 609600 h 1468582"/>
              <a:gd name="connsiteX23" fmla="*/ 443346 w 1219212"/>
              <a:gd name="connsiteY23" fmla="*/ 554182 h 1468582"/>
              <a:gd name="connsiteX24" fmla="*/ 498764 w 1219212"/>
              <a:gd name="connsiteY24" fmla="*/ 471054 h 1468582"/>
              <a:gd name="connsiteX25" fmla="*/ 512619 w 1219212"/>
              <a:gd name="connsiteY25" fmla="*/ 429491 h 1468582"/>
              <a:gd name="connsiteX26" fmla="*/ 540328 w 1219212"/>
              <a:gd name="connsiteY26" fmla="*/ 318654 h 1468582"/>
              <a:gd name="connsiteX27" fmla="*/ 526473 w 1219212"/>
              <a:gd name="connsiteY27" fmla="*/ 263236 h 1468582"/>
              <a:gd name="connsiteX28" fmla="*/ 471055 w 1219212"/>
              <a:gd name="connsiteY28" fmla="*/ 277091 h 1468582"/>
              <a:gd name="connsiteX29" fmla="*/ 429491 w 1219212"/>
              <a:gd name="connsiteY29" fmla="*/ 374073 h 1468582"/>
              <a:gd name="connsiteX30" fmla="*/ 471055 w 1219212"/>
              <a:gd name="connsiteY30" fmla="*/ 387927 h 1468582"/>
              <a:gd name="connsiteX31" fmla="*/ 554182 w 1219212"/>
              <a:gd name="connsiteY31" fmla="*/ 429491 h 1468582"/>
              <a:gd name="connsiteX32" fmla="*/ 665019 w 1219212"/>
              <a:gd name="connsiteY32" fmla="*/ 387927 h 1468582"/>
              <a:gd name="connsiteX33" fmla="*/ 706582 w 1219212"/>
              <a:gd name="connsiteY33" fmla="*/ 304800 h 1468582"/>
              <a:gd name="connsiteX34" fmla="*/ 789709 w 1219212"/>
              <a:gd name="connsiteY34" fmla="*/ 249382 h 1468582"/>
              <a:gd name="connsiteX35" fmla="*/ 831273 w 1219212"/>
              <a:gd name="connsiteY35" fmla="*/ 221673 h 1468582"/>
              <a:gd name="connsiteX36" fmla="*/ 942109 w 1219212"/>
              <a:gd name="connsiteY36" fmla="*/ 193963 h 1468582"/>
              <a:gd name="connsiteX37" fmla="*/ 1025237 w 1219212"/>
              <a:gd name="connsiteY37" fmla="*/ 166254 h 1468582"/>
              <a:gd name="connsiteX38" fmla="*/ 1052946 w 1219212"/>
              <a:gd name="connsiteY38" fmla="*/ 124691 h 1468582"/>
              <a:gd name="connsiteX39" fmla="*/ 1094509 w 1219212"/>
              <a:gd name="connsiteY39" fmla="*/ 110836 h 1468582"/>
              <a:gd name="connsiteX40" fmla="*/ 1191491 w 1219212"/>
              <a:gd name="connsiteY40" fmla="*/ 96982 h 1468582"/>
              <a:gd name="connsiteX41" fmla="*/ 1219200 w 1219212"/>
              <a:gd name="connsiteY41" fmla="*/ 0 h 1468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19212" h="1468582">
                <a:moveTo>
                  <a:pt x="0" y="1343891"/>
                </a:moveTo>
                <a:cubicBezTo>
                  <a:pt x="23091" y="1362364"/>
                  <a:pt x="44197" y="1383637"/>
                  <a:pt x="69273" y="1399309"/>
                </a:cubicBezTo>
                <a:cubicBezTo>
                  <a:pt x="81657" y="1407049"/>
                  <a:pt x="98314" y="1405649"/>
                  <a:pt x="110837" y="1413163"/>
                </a:cubicBezTo>
                <a:cubicBezTo>
                  <a:pt x="122038" y="1419884"/>
                  <a:pt x="128346" y="1432713"/>
                  <a:pt x="138546" y="1440873"/>
                </a:cubicBezTo>
                <a:cubicBezTo>
                  <a:pt x="151548" y="1451275"/>
                  <a:pt x="166255" y="1459346"/>
                  <a:pt x="180109" y="1468582"/>
                </a:cubicBezTo>
                <a:cubicBezTo>
                  <a:pt x="231580" y="1462148"/>
                  <a:pt x="293904" y="1471138"/>
                  <a:pt x="332509" y="1427018"/>
                </a:cubicBezTo>
                <a:cubicBezTo>
                  <a:pt x="354439" y="1401956"/>
                  <a:pt x="387928" y="1343891"/>
                  <a:pt x="387928" y="1343891"/>
                </a:cubicBezTo>
                <a:cubicBezTo>
                  <a:pt x="428654" y="1221706"/>
                  <a:pt x="417524" y="1271873"/>
                  <a:pt x="387928" y="1025236"/>
                </a:cubicBezTo>
                <a:cubicBezTo>
                  <a:pt x="384965" y="1000543"/>
                  <a:pt x="368718" y="979335"/>
                  <a:pt x="360219" y="955963"/>
                </a:cubicBezTo>
                <a:cubicBezTo>
                  <a:pt x="350237" y="928514"/>
                  <a:pt x="341746" y="900545"/>
                  <a:pt x="332509" y="872836"/>
                </a:cubicBezTo>
                <a:cubicBezTo>
                  <a:pt x="319307" y="833229"/>
                  <a:pt x="313496" y="819336"/>
                  <a:pt x="304800" y="775854"/>
                </a:cubicBezTo>
                <a:cubicBezTo>
                  <a:pt x="299291" y="748308"/>
                  <a:pt x="297040" y="720149"/>
                  <a:pt x="290946" y="692727"/>
                </a:cubicBezTo>
                <a:cubicBezTo>
                  <a:pt x="287778" y="678471"/>
                  <a:pt x="281103" y="665205"/>
                  <a:pt x="277091" y="651163"/>
                </a:cubicBezTo>
                <a:cubicBezTo>
                  <a:pt x="271860" y="632854"/>
                  <a:pt x="273799" y="611588"/>
                  <a:pt x="263237" y="595745"/>
                </a:cubicBezTo>
                <a:cubicBezTo>
                  <a:pt x="254001" y="581890"/>
                  <a:pt x="235528" y="577272"/>
                  <a:pt x="221673" y="568036"/>
                </a:cubicBezTo>
                <a:cubicBezTo>
                  <a:pt x="119958" y="601941"/>
                  <a:pt x="159199" y="575092"/>
                  <a:pt x="96982" y="637309"/>
                </a:cubicBezTo>
                <a:cubicBezTo>
                  <a:pt x="74071" y="706044"/>
                  <a:pt x="63816" y="717920"/>
                  <a:pt x="96982" y="817418"/>
                </a:cubicBezTo>
                <a:cubicBezTo>
                  <a:pt x="102248" y="833215"/>
                  <a:pt x="124691" y="835891"/>
                  <a:pt x="138546" y="845127"/>
                </a:cubicBezTo>
                <a:cubicBezTo>
                  <a:pt x="161637" y="840509"/>
                  <a:pt x="185101" y="837469"/>
                  <a:pt x="207819" y="831273"/>
                </a:cubicBezTo>
                <a:cubicBezTo>
                  <a:pt x="235998" y="823588"/>
                  <a:pt x="290946" y="803563"/>
                  <a:pt x="290946" y="803563"/>
                </a:cubicBezTo>
                <a:cubicBezTo>
                  <a:pt x="371993" y="722517"/>
                  <a:pt x="342105" y="761462"/>
                  <a:pt x="387928" y="692727"/>
                </a:cubicBezTo>
                <a:cubicBezTo>
                  <a:pt x="392546" y="678872"/>
                  <a:pt x="395251" y="664225"/>
                  <a:pt x="401782" y="651163"/>
                </a:cubicBezTo>
                <a:cubicBezTo>
                  <a:pt x="409228" y="636270"/>
                  <a:pt x="422932" y="624905"/>
                  <a:pt x="429491" y="609600"/>
                </a:cubicBezTo>
                <a:cubicBezTo>
                  <a:pt x="436992" y="592098"/>
                  <a:pt x="434831" y="571213"/>
                  <a:pt x="443346" y="554182"/>
                </a:cubicBezTo>
                <a:cubicBezTo>
                  <a:pt x="458239" y="524395"/>
                  <a:pt x="488232" y="502647"/>
                  <a:pt x="498764" y="471054"/>
                </a:cubicBezTo>
                <a:cubicBezTo>
                  <a:pt x="503382" y="457200"/>
                  <a:pt x="508776" y="443580"/>
                  <a:pt x="512619" y="429491"/>
                </a:cubicBezTo>
                <a:cubicBezTo>
                  <a:pt x="522639" y="392750"/>
                  <a:pt x="540328" y="318654"/>
                  <a:pt x="540328" y="318654"/>
                </a:cubicBezTo>
                <a:cubicBezTo>
                  <a:pt x="535710" y="300181"/>
                  <a:pt x="542801" y="273032"/>
                  <a:pt x="526473" y="263236"/>
                </a:cubicBezTo>
                <a:cubicBezTo>
                  <a:pt x="510145" y="253440"/>
                  <a:pt x="485683" y="264901"/>
                  <a:pt x="471055" y="277091"/>
                </a:cubicBezTo>
                <a:cubicBezTo>
                  <a:pt x="455252" y="290260"/>
                  <a:pt x="436840" y="352027"/>
                  <a:pt x="429491" y="374073"/>
                </a:cubicBezTo>
                <a:cubicBezTo>
                  <a:pt x="443346" y="378691"/>
                  <a:pt x="457993" y="381396"/>
                  <a:pt x="471055" y="387927"/>
                </a:cubicBezTo>
                <a:cubicBezTo>
                  <a:pt x="578496" y="441646"/>
                  <a:pt x="449703" y="394663"/>
                  <a:pt x="554182" y="429491"/>
                </a:cubicBezTo>
                <a:cubicBezTo>
                  <a:pt x="591732" y="421981"/>
                  <a:pt x="637839" y="421903"/>
                  <a:pt x="665019" y="387927"/>
                </a:cubicBezTo>
                <a:cubicBezTo>
                  <a:pt x="721022" y="317923"/>
                  <a:pt x="628719" y="372930"/>
                  <a:pt x="706582" y="304800"/>
                </a:cubicBezTo>
                <a:cubicBezTo>
                  <a:pt x="731644" y="282870"/>
                  <a:pt x="762000" y="267855"/>
                  <a:pt x="789709" y="249382"/>
                </a:cubicBezTo>
                <a:cubicBezTo>
                  <a:pt x="803564" y="240146"/>
                  <a:pt x="815476" y="226939"/>
                  <a:pt x="831273" y="221673"/>
                </a:cubicBezTo>
                <a:cubicBezTo>
                  <a:pt x="957377" y="179637"/>
                  <a:pt x="758223" y="244114"/>
                  <a:pt x="942109" y="193963"/>
                </a:cubicBezTo>
                <a:cubicBezTo>
                  <a:pt x="970288" y="186278"/>
                  <a:pt x="1025237" y="166254"/>
                  <a:pt x="1025237" y="166254"/>
                </a:cubicBezTo>
                <a:cubicBezTo>
                  <a:pt x="1034473" y="152400"/>
                  <a:pt x="1039944" y="135093"/>
                  <a:pt x="1052946" y="124691"/>
                </a:cubicBezTo>
                <a:cubicBezTo>
                  <a:pt x="1064350" y="115568"/>
                  <a:pt x="1080189" y="113700"/>
                  <a:pt x="1094509" y="110836"/>
                </a:cubicBezTo>
                <a:cubicBezTo>
                  <a:pt x="1126530" y="104432"/>
                  <a:pt x="1159164" y="101600"/>
                  <a:pt x="1191491" y="96982"/>
                </a:cubicBezTo>
                <a:cubicBezTo>
                  <a:pt x="1220660" y="9473"/>
                  <a:pt x="1219200" y="43062"/>
                  <a:pt x="1219200" y="0"/>
                </a:cubicBez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7825" y="858838"/>
            <a:ext cx="8229600" cy="45259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развивают мышление, повышают эластичность мышц, вызывают положительные эмоции и стойкий интерес к деятельности.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(например: карандашей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прищепок, палочек…)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547813" y="115888"/>
            <a:ext cx="6121400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+mn-lt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40923" y="87046"/>
            <a:ext cx="4796322" cy="33855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Виды пальчиковых игр</a:t>
            </a:r>
            <a:endParaRPr lang="ru-RU" sz="16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  <a:cs typeface="+mn-cs"/>
            </a:endParaRPr>
          </a:p>
        </p:txBody>
      </p:sp>
      <p:sp>
        <p:nvSpPr>
          <p:cNvPr id="9221" name="Прямоугольник 5"/>
          <p:cNvSpPr>
            <a:spLocks noChangeArrowheads="1"/>
          </p:cNvSpPr>
          <p:nvPr/>
        </p:nvSpPr>
        <p:spPr bwMode="auto">
          <a:xfrm>
            <a:off x="2522538" y="381000"/>
            <a:ext cx="49609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Пальчиковые игры с предметами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175" y="1765300"/>
            <a:ext cx="2962275" cy="2300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J:\DCIM\101PHOTO\SAM_1983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23"/>
          <a:stretch/>
        </p:blipFill>
        <p:spPr bwMode="auto">
          <a:xfrm>
            <a:off x="899592" y="1844825"/>
            <a:ext cx="3797023" cy="22201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J:\DCIM\101PHOTO\SAM_1986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70040" y="4291291"/>
            <a:ext cx="3534408" cy="22508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J:\DCIM\101PHOTO\SAM_1995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2502" y="4221088"/>
            <a:ext cx="4251201" cy="23913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825500"/>
          </a:xfrm>
        </p:spPr>
        <p:txBody>
          <a:bodyPr rtlCol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cap="all" dirty="0" smtClean="0">
                <a:ln/>
                <a:solidFill>
                  <a:srgbClr val="4F81BD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Виды пальчиковых игр</a:t>
            </a:r>
            <a:r>
              <a:rPr lang="ru-RU" sz="1800" b="1" cap="all" dirty="0" smtClean="0">
                <a:ln/>
                <a:solidFill>
                  <a:srgbClr val="4F81BD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ea typeface="+mn-ea"/>
                <a:cs typeface="+mn-cs"/>
              </a:rPr>
              <a:t/>
            </a:r>
            <a:br>
              <a:rPr lang="ru-RU" sz="1800" b="1" cap="all" dirty="0" smtClean="0">
                <a:ln/>
                <a:solidFill>
                  <a:srgbClr val="4F81BD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ea typeface="+mn-ea"/>
                <a:cs typeface="+mn-cs"/>
              </a:rPr>
            </a:br>
            <a:endParaRPr lang="ru-RU" sz="2800" dirty="0"/>
          </a:p>
        </p:txBody>
      </p:sp>
      <p:sp>
        <p:nvSpPr>
          <p:cNvPr id="10243" name="Объект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485775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Дети могут проговаривать и выполнять движение пальчиками как в свободное время, так в образовательной деятельности.</a:t>
            </a:r>
          </a:p>
          <a:p>
            <a:pPr marL="0" indent="0" eaLnBrk="1" hangingPunct="1">
              <a:buFont typeface="Arial" charset="0"/>
              <a:buNone/>
            </a:pPr>
            <a:endParaRPr lang="ru-RU" altLang="ru-RU" smtClean="0"/>
          </a:p>
        </p:txBody>
      </p:sp>
      <p:sp>
        <p:nvSpPr>
          <p:cNvPr id="10244" name="Прямоугольник 3"/>
          <p:cNvSpPr>
            <a:spLocks noChangeArrowheads="1"/>
          </p:cNvSpPr>
          <p:nvPr/>
        </p:nvSpPr>
        <p:spPr bwMode="auto">
          <a:xfrm>
            <a:off x="755650" y="523875"/>
            <a:ext cx="75057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Активные игры со стихотворным сопровождением.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492375"/>
            <a:ext cx="3671888" cy="331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6" name="TextBox 4"/>
          <p:cNvSpPr txBox="1">
            <a:spLocks noChangeArrowheads="1"/>
          </p:cNvSpPr>
          <p:nvPr/>
        </p:nvSpPr>
        <p:spPr bwMode="auto">
          <a:xfrm>
            <a:off x="4924425" y="3082925"/>
            <a:ext cx="3922713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Раз, два, три, четыре, пять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Вышли пальчики гулять 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Раз, два, три, четыре, пять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домик спрятались опять</a:t>
            </a:r>
            <a:r>
              <a:rPr lang="ru-RU" altLang="ru-RU" sz="2000" i="1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FFF00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558</TotalTime>
  <Words>557</Words>
  <Application>Microsoft Office PowerPoint</Application>
  <PresentationFormat>Экран (4:3)</PresentationFormat>
  <Paragraphs>85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МУНИЦИПАЛЬНОЕ ДОШКОЛЬНОЕ ОБРАЗОВАТЕЛЬНОЕ УЧРЕЖДЕНИЕ  Детский сад «Оз тусь» с.Н. Воч </vt:lpstr>
      <vt:lpstr>Актуальность </vt:lpstr>
      <vt:lpstr>Цель: раскрыть актуальность развития мелкой моторики посредством пальчиковых игр.</vt:lpstr>
      <vt:lpstr> </vt:lpstr>
      <vt:lpstr>Значение развития мелкой моторики посредством пальчиковых игр</vt:lpstr>
      <vt:lpstr>Презентация PowerPoint</vt:lpstr>
      <vt:lpstr>Презентация PowerPoint</vt:lpstr>
      <vt:lpstr>Презентация PowerPoint</vt:lpstr>
      <vt:lpstr>Виды пальчиковых игр </vt:lpstr>
      <vt:lpstr>Виды пальчиковых игр</vt:lpstr>
      <vt:lpstr>Виды пальчиковых игр</vt:lpstr>
      <vt:lpstr>Виды пальчиковых игр</vt:lpstr>
      <vt:lpstr>Виды пальчиковых игр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ДОШКОЛЬНОЕ ОБРАЗОВАТЕЛЬНОЕ УЧРЕЖДЕНИЕ  Детский сад «Оз тусь» с.Н. Воч</dc:title>
  <dc:creator>Александра</dc:creator>
  <cp:lastModifiedBy>Александра</cp:lastModifiedBy>
  <cp:revision>37</cp:revision>
  <dcterms:created xsi:type="dcterms:W3CDTF">2014-12-06T17:57:35Z</dcterms:created>
  <dcterms:modified xsi:type="dcterms:W3CDTF">2015-09-18T06:18:24Z</dcterms:modified>
</cp:coreProperties>
</file>