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56" r:id="rId2"/>
    <p:sldId id="261" r:id="rId3"/>
    <p:sldId id="329" r:id="rId4"/>
    <p:sldId id="328" r:id="rId5"/>
    <p:sldId id="335" r:id="rId6"/>
    <p:sldId id="341" r:id="rId7"/>
    <p:sldId id="333" r:id="rId8"/>
    <p:sldId id="334" r:id="rId9"/>
    <p:sldId id="327" r:id="rId10"/>
    <p:sldId id="331" r:id="rId11"/>
    <p:sldId id="268" r:id="rId12"/>
    <p:sldId id="269" r:id="rId13"/>
    <p:sldId id="308" r:id="rId14"/>
    <p:sldId id="30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BB5"/>
    <a:srgbClr val="1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7" autoAdjust="0"/>
    <p:restoredTop sz="65961" autoAdjust="0"/>
  </p:normalViewPr>
  <p:slideViewPr>
    <p:cSldViewPr>
      <p:cViewPr>
        <p:scale>
          <a:sx n="53" d="100"/>
          <a:sy n="53" d="100"/>
        </p:scale>
        <p:origin x="-996" y="-55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FC136-5F0A-476D-BAF1-F6537EC364C0}" type="doc">
      <dgm:prSet loTypeId="urn:microsoft.com/office/officeart/2005/8/layout/venn1" loCatId="relationship" qsTypeId="urn:microsoft.com/office/officeart/2005/8/quickstyle/simple1" qsCatId="simple" csTypeId="urn:microsoft.com/office/officeart/2005/8/colors/accent1_2" csCatId="accent1" phldr="0"/>
      <dgm:spPr/>
    </dgm:pt>
    <dgm:pt modelId="{9D9089D6-A47A-46A2-B174-C868DAC8CCB4}" type="pres">
      <dgm:prSet presAssocID="{D73FC136-5F0A-476D-BAF1-F6537EC364C0}" presName="compositeShape" presStyleCnt="0">
        <dgm:presLayoutVars>
          <dgm:chMax val="7"/>
          <dgm:dir/>
          <dgm:resizeHandles val="exact"/>
        </dgm:presLayoutVars>
      </dgm:prSet>
      <dgm:spPr/>
    </dgm:pt>
  </dgm:ptLst>
  <dgm:cxnLst>
    <dgm:cxn modelId="{F7A4FD0F-1333-43E4-B147-444791BA77C3}" type="presOf" srcId="{D73FC136-5F0A-476D-BAF1-F6537EC364C0}" destId="{9D9089D6-A47A-46A2-B174-C868DAC8CCB4}" srcOrd="0" destOrd="0" presId="urn:microsoft.com/office/officeart/2005/8/layout/ven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DAF1B-2255-434B-83F3-92A6463E8D49}" type="datetimeFigureOut">
              <a:rPr lang="ru-RU" smtClean="0"/>
              <a:pPr/>
              <a:t>25.01.2016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4645E-CB99-4F49-9520-C38E2F393ECB}" type="slidenum">
              <a:rPr lang="ru-RU" smtClean="0"/>
              <a:pPr/>
              <a:t>‹#›</a:t>
            </a:fld>
            <a:endParaRPr lang="ru-RU"/>
          </a:p>
        </p:txBody>
      </p:sp>
    </p:spTree>
    <p:extLst>
      <p:ext uri="{BB962C8B-B14F-4D97-AF65-F5344CB8AC3E}">
        <p14:creationId xmlns:p14="http://schemas.microsoft.com/office/powerpoint/2010/main" xmlns="" val="246213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7764645E-CB99-4F49-9520-C38E2F393EC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F92366-DAB6-4971-A160-B1DFE8165BB5}" type="datetimeFigureOut">
              <a:rPr lang="ru-RU" smtClean="0"/>
              <a:pPr/>
              <a:t>25.01.2016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E7D2FC-0887-477D-9D0D-BA76CF4CCD2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92366-DAB6-4971-A160-B1DFE8165BB5}" type="datetimeFigureOut">
              <a:rPr lang="ru-RU" smtClean="0"/>
              <a:pPr/>
              <a:t>25.01.2016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7D2FC-0887-477D-9D0D-BA76CF4CCD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gif"/><Relationship Id="rId10" Type="http://schemas.microsoft.com/office/2007/relationships/diagramDrawing" Target="../diagrams/drawing1.xml"/><Relationship Id="rId4" Type="http://schemas.openxmlformats.org/officeDocument/2006/relationships/image" Target="../media/image2.gif"/><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miles.33b.ru/smile.103880.html"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jpeg"/><Relationship Id="rId2" Type="http://schemas.openxmlformats.org/officeDocument/2006/relationships/hyperlink" Target="http://smiles.33b.ru/smile.103880.html"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miles.33b.ru/smile.103880.html"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pic>
        <p:nvPicPr>
          <p:cNvPr id="7" name="Рисунок 6" descr="2vnmb5t.gif"/>
          <p:cNvPicPr>
            <a:picLocks noChangeAspect="1"/>
          </p:cNvPicPr>
          <p:nvPr/>
        </p:nvPicPr>
        <p:blipFill>
          <a:blip r:embed="rId4" cstate="print"/>
          <a:stretch>
            <a:fillRect/>
          </a:stretch>
        </p:blipFill>
        <p:spPr>
          <a:xfrm>
            <a:off x="428596" y="4571984"/>
            <a:ext cx="1641590" cy="2286016"/>
          </a:xfrm>
          <a:prstGeom prst="rect">
            <a:avLst/>
          </a:prstGeom>
        </p:spPr>
      </p:pic>
      <p:sp>
        <p:nvSpPr>
          <p:cNvPr id="9" name="Заголовок 1"/>
          <p:cNvSpPr txBox="1">
            <a:spLocks/>
          </p:cNvSpPr>
          <p:nvPr/>
        </p:nvSpPr>
        <p:spPr>
          <a:xfrm>
            <a:off x="-61946" y="1152508"/>
            <a:ext cx="3857620" cy="26432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10" name="Прямоугольник 9"/>
          <p:cNvSpPr/>
          <p:nvPr/>
        </p:nvSpPr>
        <p:spPr>
          <a:xfrm>
            <a:off x="1" y="1142984"/>
            <a:ext cx="3286116" cy="1754326"/>
          </a:xfrm>
          <a:prstGeom prst="rect">
            <a:avLst/>
          </a:prstGeom>
        </p:spPr>
        <p:txBody>
          <a:bodyPr wrap="square">
            <a:spAutoFit/>
          </a:bodyPr>
          <a:lstStyle/>
          <a:p>
            <a:pPr algn="ctr"/>
            <a:r>
              <a:rPr lang="ru-RU" sz="3600" b="1" dirty="0" smtClean="0">
                <a:solidFill>
                  <a:srgbClr val="0070C0"/>
                </a:solidFill>
                <a:latin typeface="Times New Roman" pitchFamily="18" charset="0"/>
                <a:cs typeface="Times New Roman" pitchFamily="18" charset="0"/>
              </a:rPr>
              <a:t>Акция «Покормите птиц!»</a:t>
            </a:r>
            <a:endParaRPr lang="ru-RU" sz="3600" dirty="0">
              <a:solidFill>
                <a:srgbClr val="0070C0"/>
              </a:solidFill>
              <a:latin typeface="Times New Roman" pitchFamily="18" charset="0"/>
              <a:cs typeface="Times New Roman" pitchFamily="18" charset="0"/>
            </a:endParaRPr>
          </a:p>
        </p:txBody>
      </p:sp>
      <p:sp>
        <p:nvSpPr>
          <p:cNvPr id="38913" name="Rectangle 1"/>
          <p:cNvSpPr>
            <a:spLocks noChangeArrowheads="1"/>
          </p:cNvSpPr>
          <p:nvPr/>
        </p:nvSpPr>
        <p:spPr bwMode="auto">
          <a:xfrm>
            <a:off x="0" y="-357213"/>
            <a:ext cx="9144000" cy="77867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MS Gothic"/>
                <a:cs typeface="Times New Roman" pitchFamily="18" charset="0"/>
              </a:rPr>
              <a:t>                                                    </a:t>
            </a:r>
            <a:endParaRPr kumimoji="0" lang="en-US" sz="2000" b="0" i="0" u="none" strike="noStrike" cap="none" normalizeH="0" baseline="0" dirty="0" smtClean="0">
              <a:ln>
                <a:noFill/>
              </a:ln>
              <a:solidFill>
                <a:schemeClr val="accent2">
                  <a:lumMod val="50000"/>
                </a:schemeClr>
              </a:solidFill>
              <a:effectLst/>
              <a:latin typeface="Times New Roman" pitchFamily="18" charset="0"/>
              <a:ea typeface="MS Gothic"/>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dirty="0" smtClean="0">
              <a:solidFill>
                <a:schemeClr val="accent2">
                  <a:lumMod val="50000"/>
                </a:schemeClr>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dirty="0" smtClean="0">
              <a:solidFill>
                <a:schemeClr val="accent2">
                  <a:lumMod val="50000"/>
                </a:schemeClr>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dirty="0" smtClean="0">
              <a:solidFill>
                <a:schemeClr val="accent2">
                  <a:lumMod val="50000"/>
                </a:schemeClr>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dirty="0" smtClean="0">
              <a:solidFill>
                <a:schemeClr val="accent2">
                  <a:lumMod val="50000"/>
                </a:schemeClr>
              </a:solidFill>
              <a:latin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dirty="0" smtClean="0">
              <a:solidFill>
                <a:schemeClr val="accent2">
                  <a:lumMod val="50000"/>
                </a:schemeClr>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000" dirty="0" smtClean="0">
                <a:solidFill>
                  <a:srgbClr val="100000"/>
                </a:solidFill>
                <a:latin typeface="Times New Roman" pitchFamily="18" charset="0"/>
                <a:cs typeface="Times New Roman" pitchFamily="18" charset="0"/>
              </a:rPr>
              <a:t>                                                            </a:t>
            </a:r>
            <a:r>
              <a:rPr lang="ru-RU" sz="2400" dirty="0" smtClean="0">
                <a:solidFill>
                  <a:srgbClr val="100000"/>
                </a:solidFill>
                <a:latin typeface="Times New Roman" pitchFamily="18" charset="0"/>
                <a:cs typeface="Times New Roman" pitchFamily="18" charset="0"/>
              </a:rPr>
              <a:t>Участники акции:</a:t>
            </a:r>
          </a:p>
          <a:p>
            <a:pPr algn="ctr" eaLnBrk="0" fontAlgn="base" hangingPunct="0"/>
            <a:r>
              <a:rPr lang="en-US" sz="2400" dirty="0" smtClean="0">
                <a:solidFill>
                  <a:srgbClr val="100000"/>
                </a:solidFill>
                <a:latin typeface="Times New Roman" pitchFamily="18" charset="0"/>
                <a:cs typeface="Times New Roman" pitchFamily="18" charset="0"/>
              </a:rPr>
              <a:t>                                                     </a:t>
            </a:r>
            <a:r>
              <a:rPr lang="ru-RU" sz="2400" dirty="0" smtClean="0">
                <a:solidFill>
                  <a:srgbClr val="100000"/>
                </a:solidFill>
                <a:latin typeface="Times New Roman" pitchFamily="18" charset="0"/>
                <a:cs typeface="Times New Roman" pitchFamily="18" charset="0"/>
              </a:rPr>
              <a:t>дети (4 – 5лет) средней группы,                    родители.</a:t>
            </a:r>
          </a:p>
          <a:p>
            <a:pPr eaLnBrk="0" fontAlgn="base" hangingPunct="0"/>
            <a:endParaRPr lang="ru-RU" sz="2400" dirty="0" smtClean="0">
              <a:solidFill>
                <a:srgbClr val="100000"/>
              </a:solidFill>
              <a:latin typeface="Times New Roman" pitchFamily="18" charset="0"/>
              <a:cs typeface="Times New Roman" pitchFamily="18" charset="0"/>
            </a:endParaRPr>
          </a:p>
          <a:p>
            <a:pPr algn="ctr" eaLnBrk="0" fontAlgn="base" hangingPunct="0"/>
            <a:r>
              <a:rPr lang="ru-RU" sz="2400" dirty="0" smtClean="0">
                <a:solidFill>
                  <a:srgbClr val="100000"/>
                </a:solidFill>
                <a:latin typeface="Times New Roman" pitchFamily="18" charset="0"/>
                <a:cs typeface="Times New Roman" pitchFamily="18" charset="0"/>
              </a:rPr>
              <a:t>            Муниципальное казенное дошкольное образовательное                   учреждение «Подгоренский детский сад №</a:t>
            </a:r>
            <a:r>
              <a:rPr lang="en-US" sz="2400" dirty="0" smtClean="0">
                <a:solidFill>
                  <a:srgbClr val="100000"/>
                </a:solidFill>
                <a:latin typeface="Times New Roman" pitchFamily="18" charset="0"/>
                <a:cs typeface="Times New Roman" pitchFamily="18" charset="0"/>
              </a:rPr>
              <a:t>2</a:t>
            </a:r>
            <a:r>
              <a:rPr lang="ru-RU" sz="2400" dirty="0" smtClean="0">
                <a:solidFill>
                  <a:srgbClr val="100000"/>
                </a:solidFill>
                <a:latin typeface="Times New Roman" pitchFamily="18" charset="0"/>
                <a:cs typeface="Times New Roman" pitchFamily="18" charset="0"/>
              </a:rPr>
              <a:t>»</a:t>
            </a:r>
          </a:p>
          <a:p>
            <a:pPr algn="ctr" eaLnBrk="0" fontAlgn="base" hangingPunct="0"/>
            <a:r>
              <a:rPr lang="ru-RU" sz="2400" dirty="0" smtClean="0">
                <a:solidFill>
                  <a:srgbClr val="100000"/>
                </a:solidFill>
                <a:latin typeface="Times New Roman" pitchFamily="18" charset="0"/>
                <a:cs typeface="Times New Roman" pitchFamily="18" charset="0"/>
              </a:rPr>
              <a:t> Подгоренского  муниципального района </a:t>
            </a:r>
          </a:p>
          <a:p>
            <a:pPr algn="ctr" eaLnBrk="0" fontAlgn="base" hangingPunct="0"/>
            <a:r>
              <a:rPr lang="ru-RU" sz="2400" dirty="0" smtClean="0">
                <a:solidFill>
                  <a:srgbClr val="100000"/>
                </a:solidFill>
                <a:latin typeface="Times New Roman" pitchFamily="18" charset="0"/>
                <a:cs typeface="Times New Roman" pitchFamily="18" charset="0"/>
              </a:rPr>
              <a:t> Воронежской области</a:t>
            </a:r>
          </a:p>
          <a:p>
            <a:pPr algn="r" fontAlgn="base"/>
            <a:r>
              <a:rPr lang="ru-RU" sz="2400" dirty="0" smtClean="0">
                <a:solidFill>
                  <a:srgbClr val="100000"/>
                </a:solidFill>
                <a:latin typeface="Times New Roman" pitchFamily="18" charset="0"/>
                <a:cs typeface="Times New Roman" pitchFamily="18" charset="0"/>
              </a:rPr>
              <a:t>Адрес:</a:t>
            </a:r>
          </a:p>
          <a:p>
            <a:pPr algn="r" fontAlgn="base"/>
            <a:r>
              <a:rPr lang="ru-RU" sz="2400" dirty="0" smtClean="0">
                <a:solidFill>
                  <a:srgbClr val="100000"/>
                </a:solidFill>
                <a:latin typeface="Times New Roman" pitchFamily="18" charset="0"/>
                <a:cs typeface="Times New Roman" pitchFamily="18" charset="0"/>
              </a:rPr>
              <a:t>396560 Воронежская область, Подгоренский район, </a:t>
            </a:r>
          </a:p>
          <a:p>
            <a:pPr algn="r" fontAlgn="base"/>
            <a:r>
              <a:rPr lang="ru-RU" sz="2400" dirty="0" err="1" smtClean="0">
                <a:solidFill>
                  <a:srgbClr val="100000"/>
                </a:solidFill>
                <a:latin typeface="Times New Roman" pitchFamily="18" charset="0"/>
                <a:cs typeface="Times New Roman" pitchFamily="18" charset="0"/>
              </a:rPr>
              <a:t>пгт</a:t>
            </a:r>
            <a:r>
              <a:rPr lang="ru-RU" sz="2400" dirty="0" smtClean="0">
                <a:solidFill>
                  <a:srgbClr val="100000"/>
                </a:solidFill>
                <a:latin typeface="Times New Roman" pitchFamily="18" charset="0"/>
                <a:cs typeface="Times New Roman" pitchFamily="18" charset="0"/>
              </a:rPr>
              <a:t>. Подгоренский, ул.</a:t>
            </a:r>
            <a:r>
              <a:rPr lang="en-US" sz="2400" dirty="0" smtClean="0">
                <a:solidFill>
                  <a:srgbClr val="100000"/>
                </a:solidFill>
                <a:latin typeface="Times New Roman" pitchFamily="18" charset="0"/>
                <a:cs typeface="Times New Roman" pitchFamily="18" charset="0"/>
              </a:rPr>
              <a:t> </a:t>
            </a:r>
            <a:r>
              <a:rPr lang="ru-RU" sz="2400" dirty="0" smtClean="0">
                <a:solidFill>
                  <a:srgbClr val="100000"/>
                </a:solidFill>
                <a:latin typeface="Times New Roman" pitchFamily="18" charset="0"/>
                <a:cs typeface="Times New Roman" pitchFamily="18" charset="0"/>
              </a:rPr>
              <a:t>Калинина д.28</a:t>
            </a:r>
          </a:p>
          <a:p>
            <a:pPr algn="r" fontAlgn="base"/>
            <a:r>
              <a:rPr lang="ru-RU" sz="2400" dirty="0" smtClean="0">
                <a:solidFill>
                  <a:srgbClr val="100000"/>
                </a:solidFill>
                <a:latin typeface="Times New Roman" pitchFamily="18" charset="0"/>
                <a:cs typeface="Times New Roman" pitchFamily="18" charset="0"/>
              </a:rPr>
              <a:t>Контакты: 8(47394)55- 8-55; 895</a:t>
            </a:r>
            <a:r>
              <a:rPr lang="en-US" sz="2400" dirty="0" smtClean="0">
                <a:solidFill>
                  <a:srgbClr val="100000"/>
                </a:solidFill>
                <a:latin typeface="Times New Roman" pitchFamily="18" charset="0"/>
                <a:cs typeface="Times New Roman" pitchFamily="18" charset="0"/>
              </a:rPr>
              <a:t>076</a:t>
            </a:r>
            <a:r>
              <a:rPr lang="ru-RU" sz="2400" dirty="0" smtClean="0">
                <a:solidFill>
                  <a:srgbClr val="100000"/>
                </a:solidFill>
                <a:latin typeface="Times New Roman" pitchFamily="18" charset="0"/>
                <a:cs typeface="Times New Roman" pitchFamily="18" charset="0"/>
              </a:rPr>
              <a:t>8</a:t>
            </a:r>
            <a:r>
              <a:rPr lang="en-US" sz="2400" dirty="0" smtClean="0">
                <a:solidFill>
                  <a:srgbClr val="100000"/>
                </a:solidFill>
                <a:latin typeface="Times New Roman" pitchFamily="18" charset="0"/>
                <a:cs typeface="Times New Roman" pitchFamily="18" charset="0"/>
              </a:rPr>
              <a:t>2007</a:t>
            </a:r>
            <a:r>
              <a:rPr lang="ru-RU" sz="2400" dirty="0" smtClean="0">
                <a:solidFill>
                  <a:srgbClr val="100000"/>
                </a:solidFill>
                <a:latin typeface="Times New Roman" pitchFamily="18" charset="0"/>
                <a:cs typeface="Times New Roman" pitchFamily="18" charset="0"/>
              </a:rPr>
              <a:t>   </a:t>
            </a:r>
          </a:p>
          <a:p>
            <a:pPr algn="ctr" fontAlgn="base"/>
            <a:r>
              <a:rPr lang="ru-RU" sz="2400" dirty="0" smtClean="0">
                <a:solidFill>
                  <a:srgbClr val="100000"/>
                </a:solidFill>
                <a:latin typeface="Times New Roman" pitchFamily="18" charset="0"/>
                <a:cs typeface="Times New Roman" pitchFamily="18" charset="0"/>
              </a:rPr>
              <a:t>Руководитель акции: </a:t>
            </a:r>
          </a:p>
          <a:p>
            <a:pPr algn="ctr" fontAlgn="base"/>
            <a:r>
              <a:rPr lang="ru-RU" sz="2400" dirty="0" smtClean="0">
                <a:solidFill>
                  <a:srgbClr val="100000"/>
                </a:solidFill>
                <a:latin typeface="Times New Roman" pitchFamily="18" charset="0"/>
                <a:cs typeface="Times New Roman" pitchFamily="18" charset="0"/>
              </a:rPr>
              <a:t>Воспитатель:  </a:t>
            </a:r>
            <a:r>
              <a:rPr lang="ru-RU" sz="2400" dirty="0" err="1" smtClean="0">
                <a:solidFill>
                  <a:srgbClr val="100000"/>
                </a:solidFill>
                <a:latin typeface="Times New Roman" pitchFamily="18" charset="0"/>
                <a:cs typeface="Times New Roman" pitchFamily="18" charset="0"/>
              </a:rPr>
              <a:t>Романько</a:t>
            </a:r>
            <a:r>
              <a:rPr lang="ru-RU" sz="2400" dirty="0" smtClean="0">
                <a:solidFill>
                  <a:srgbClr val="100000"/>
                </a:solidFill>
                <a:latin typeface="Times New Roman" pitchFamily="18" charset="0"/>
                <a:cs typeface="Times New Roman" pitchFamily="18" charset="0"/>
              </a:rPr>
              <a:t> Елена Николаевна</a:t>
            </a:r>
          </a:p>
          <a:p>
            <a:pPr algn="ctr"/>
            <a:r>
              <a:rPr lang="ru-RU" sz="2000" dirty="0" smtClean="0"/>
              <a: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2">
                  <a:lumMod val="50000"/>
                </a:schemeClr>
              </a:solidFill>
              <a:effectLst/>
              <a:latin typeface="Times New Roman" pitchFamily="18" charset="0"/>
              <a:ea typeface="MS Gothic"/>
              <a:cs typeface="Times New Roman" pitchFamily="18" charset="0"/>
            </a:endParaRPr>
          </a:p>
        </p:txBody>
      </p:sp>
      <p:pic>
        <p:nvPicPr>
          <p:cNvPr id="6" name="Picture 6" descr="ani-bird_blue"/>
          <p:cNvPicPr>
            <a:picLocks noChangeAspect="1" noChangeArrowheads="1" noCrop="1"/>
          </p:cNvPicPr>
          <p:nvPr/>
        </p:nvPicPr>
        <p:blipFill>
          <a:blip r:embed="rId5"/>
          <a:srcRect/>
          <a:stretch>
            <a:fillRect/>
          </a:stretch>
        </p:blipFill>
        <p:spPr bwMode="auto">
          <a:xfrm rot="19868464">
            <a:off x="-337928" y="951669"/>
            <a:ext cx="1238250" cy="990600"/>
          </a:xfrm>
          <a:prstGeom prst="rect">
            <a:avLst/>
          </a:prstGeom>
          <a:noFill/>
        </p:spPr>
      </p:pic>
      <p:graphicFrame>
        <p:nvGraphicFramePr>
          <p:cNvPr id="11" name="Схема 10"/>
          <p:cNvGraphicFramePr/>
          <p:nvPr/>
        </p:nvGraphicFramePr>
        <p:xfrm>
          <a:off x="-785850" y="0"/>
          <a:ext cx="2000264"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10.rimg.info/f545e5f533a29816f8cd4a2ff1ad1725.gif">
            <a:hlinkClick r:id="rId2"/>
          </p:cNvPr>
          <p:cNvPicPr>
            <a:picLocks noChangeAspect="1" noChangeArrowheads="1" noCrop="1"/>
          </p:cNvPicPr>
          <p:nvPr/>
        </p:nvPicPr>
        <p:blipFill>
          <a:blip r:embed="rId3" cstate="print"/>
          <a:srcRect/>
          <a:stretch>
            <a:fillRect/>
          </a:stretch>
        </p:blipFill>
        <p:spPr bwMode="auto">
          <a:xfrm rot="21099461">
            <a:off x="7321061" y="963485"/>
            <a:ext cx="1582960" cy="1621807"/>
          </a:xfrm>
          <a:prstGeom prst="rect">
            <a:avLst/>
          </a:prstGeom>
          <a:noFill/>
          <a:ln w="9525">
            <a:noFill/>
            <a:miter lim="800000"/>
            <a:headEnd/>
            <a:tailEnd/>
          </a:ln>
        </p:spPr>
      </p:pic>
      <p:pic>
        <p:nvPicPr>
          <p:cNvPr id="6" name="Рисунок 5" descr="114818581.gif"/>
          <p:cNvPicPr>
            <a:picLocks noChangeAspect="1"/>
          </p:cNvPicPr>
          <p:nvPr/>
        </p:nvPicPr>
        <p:blipFill>
          <a:blip r:embed="rId4" cstate="email"/>
          <a:stretch>
            <a:fillRect/>
          </a:stretch>
        </p:blipFill>
        <p:spPr>
          <a:xfrm>
            <a:off x="2857488" y="3929066"/>
            <a:ext cx="1785950" cy="2191848"/>
          </a:xfrm>
          <a:prstGeom prst="ellipse">
            <a:avLst/>
          </a:prstGeom>
          <a:ln>
            <a:noFill/>
          </a:ln>
          <a:effectLst>
            <a:softEdge rad="112500"/>
          </a:effectLst>
        </p:spPr>
      </p:pic>
      <p:sp>
        <p:nvSpPr>
          <p:cNvPr id="7" name="Содержимое 6"/>
          <p:cNvSpPr>
            <a:spLocks noGrp="1"/>
          </p:cNvSpPr>
          <p:nvPr>
            <p:ph idx="1"/>
          </p:nvPr>
        </p:nvSpPr>
        <p:spPr>
          <a:xfrm>
            <a:off x="0" y="0"/>
            <a:ext cx="7643834" cy="5857892"/>
          </a:xfrm>
        </p:spPr>
        <p:txBody>
          <a:bodyPr>
            <a:noAutofit/>
          </a:bodyPr>
          <a:lstStyle/>
          <a:p>
            <a:pPr algn="ctr">
              <a:buNone/>
            </a:pPr>
            <a:r>
              <a:rPr lang="ru-RU" sz="2400" b="1" dirty="0" smtClean="0">
                <a:solidFill>
                  <a:srgbClr val="C00000"/>
                </a:solidFill>
                <a:latin typeface="Times New Roman" pitchFamily="18" charset="0"/>
                <a:cs typeface="Times New Roman" pitchFamily="18" charset="0"/>
              </a:rPr>
              <a:t>Образовательная область </a:t>
            </a:r>
          </a:p>
          <a:p>
            <a:pPr algn="ctr">
              <a:buNone/>
            </a:pPr>
            <a:r>
              <a:rPr lang="ru-RU" sz="2400" b="1" dirty="0" smtClean="0">
                <a:solidFill>
                  <a:srgbClr val="C00000"/>
                </a:solidFill>
                <a:latin typeface="Times New Roman" pitchFamily="18" charset="0"/>
                <a:cs typeface="Times New Roman" pitchFamily="18" charset="0"/>
              </a:rPr>
              <a:t>«Художественно-эстетическое развитие»</a:t>
            </a:r>
            <a:endParaRPr lang="ru-RU" sz="2400" dirty="0" smtClean="0">
              <a:solidFill>
                <a:srgbClr val="C00000"/>
              </a:solidFill>
              <a:latin typeface="Times New Roman" pitchFamily="18" charset="0"/>
              <a:cs typeface="Times New Roman" pitchFamily="18" charset="0"/>
            </a:endParaRPr>
          </a:p>
          <a:p>
            <a:pPr lvl="0">
              <a:buNone/>
            </a:pPr>
            <a:r>
              <a:rPr lang="ru-RU" sz="2400" dirty="0" smtClean="0">
                <a:solidFill>
                  <a:srgbClr val="440BB5"/>
                </a:solidFill>
                <a:latin typeface="Times New Roman" pitchFamily="18" charset="0"/>
                <a:cs typeface="Times New Roman" pitchFamily="18" charset="0"/>
              </a:rPr>
              <a:t>Изготовление красочных листовок, плакатов  «Покормите птиц зимой»</a:t>
            </a:r>
          </a:p>
          <a:p>
            <a:pPr lvl="0">
              <a:buNone/>
            </a:pPr>
            <a:r>
              <a:rPr lang="ru-RU" sz="2400" dirty="0" smtClean="0">
                <a:solidFill>
                  <a:srgbClr val="440BB5"/>
                </a:solidFill>
                <a:latin typeface="Times New Roman" pitchFamily="18" charset="0"/>
                <a:cs typeface="Times New Roman" pitchFamily="18" charset="0"/>
              </a:rPr>
              <a:t>Изготовление поделок, составление творческих коллажей, рисование, аппликация, лепка с данной тематикой</a:t>
            </a:r>
          </a:p>
          <a:p>
            <a:pPr lvl="0">
              <a:buNone/>
            </a:pPr>
            <a:r>
              <a:rPr lang="ru-RU" sz="2400" dirty="0" smtClean="0">
                <a:solidFill>
                  <a:srgbClr val="440BB5"/>
                </a:solidFill>
                <a:latin typeface="Times New Roman" pitchFamily="18" charset="0"/>
                <a:cs typeface="Times New Roman" pitchFamily="18" charset="0"/>
              </a:rPr>
              <a:t>Оформление альбома с творческими работами детей</a:t>
            </a:r>
          </a:p>
          <a:p>
            <a:pPr lvl="0">
              <a:buNone/>
            </a:pPr>
            <a:r>
              <a:rPr lang="ru-RU" sz="2400" dirty="0" smtClean="0">
                <a:solidFill>
                  <a:srgbClr val="440BB5"/>
                </a:solidFill>
                <a:latin typeface="Times New Roman" pitchFamily="18" charset="0"/>
                <a:cs typeface="Times New Roman" pitchFamily="18" charset="0"/>
              </a:rPr>
              <a:t>Выставка детских  рисунков и поделок</a:t>
            </a:r>
          </a:p>
          <a:p>
            <a:pPr algn="ctr">
              <a:buNone/>
            </a:pPr>
            <a:endParaRPr lang="ru-RU" sz="2400" dirty="0">
              <a:latin typeface="Times New Roman" pitchFamily="18" charset="0"/>
              <a:cs typeface="Times New Roman" pitchFamily="18" charset="0"/>
            </a:endParaRPr>
          </a:p>
        </p:txBody>
      </p:sp>
      <p:pic>
        <p:nvPicPr>
          <p:cNvPr id="2050" name="Picture 2" descr="C:\Documents and Settings\Admin\Рабочий стол\Новая папка\Новая папка 039.jpg"/>
          <p:cNvPicPr>
            <a:picLocks noChangeAspect="1" noChangeArrowheads="1"/>
          </p:cNvPicPr>
          <p:nvPr/>
        </p:nvPicPr>
        <p:blipFill>
          <a:blip r:embed="rId5" cstate="email"/>
          <a:srcRect/>
          <a:stretch>
            <a:fillRect/>
          </a:stretch>
        </p:blipFill>
        <p:spPr bwMode="auto">
          <a:xfrm>
            <a:off x="285720" y="4000504"/>
            <a:ext cx="2490788" cy="2455426"/>
          </a:xfrm>
          <a:prstGeom prst="rect">
            <a:avLst/>
          </a:prstGeom>
          <a:noFill/>
        </p:spPr>
      </p:pic>
      <p:pic>
        <p:nvPicPr>
          <p:cNvPr id="2052" name="Picture 4" descr="C:\Documents and Settings\Admin\Рабочий стол\Новая папка\Новая папка 051.jpg"/>
          <p:cNvPicPr>
            <a:picLocks noChangeAspect="1" noChangeArrowheads="1"/>
          </p:cNvPicPr>
          <p:nvPr/>
        </p:nvPicPr>
        <p:blipFill>
          <a:blip r:embed="rId6" cstate="email"/>
          <a:srcRect/>
          <a:stretch>
            <a:fillRect/>
          </a:stretch>
        </p:blipFill>
        <p:spPr bwMode="auto">
          <a:xfrm>
            <a:off x="4714876" y="3786190"/>
            <a:ext cx="4125547" cy="27146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357818" cy="6858000"/>
          </a:xfrm>
          <a:solidFill>
            <a:schemeClr val="accent1">
              <a:lumMod val="20000"/>
              <a:lumOff val="80000"/>
            </a:schemeClr>
          </a:solidFill>
          <a:effectLst>
            <a:softEdge rad="317500"/>
          </a:effectLst>
        </p:spPr>
        <p:txBody>
          <a:bodyPr>
            <a:normAutofit lnSpcReduction="10000"/>
          </a:bodyPr>
          <a:lstStyle/>
          <a:p>
            <a:pPr>
              <a:buNone/>
            </a:pPr>
            <a:r>
              <a:rPr lang="ru-RU" sz="3800" b="1" dirty="0" smtClean="0">
                <a:solidFill>
                  <a:srgbClr val="C00000"/>
                </a:solidFill>
                <a:latin typeface="Times New Roman" pitchFamily="18" charset="0"/>
                <a:cs typeface="Times New Roman" pitchFamily="18" charset="0"/>
              </a:rPr>
              <a:t>Беседы:   </a:t>
            </a:r>
            <a:r>
              <a:rPr lang="ru-RU" sz="2800" dirty="0" smtClean="0">
                <a:solidFill>
                  <a:srgbClr val="440BB5"/>
                </a:solidFill>
                <a:latin typeface="Times New Roman" pitchFamily="18" charset="0"/>
                <a:cs typeface="Times New Roman" pitchFamily="18" charset="0"/>
              </a:rPr>
              <a:t>Где </a:t>
            </a:r>
            <a:r>
              <a:rPr lang="ru-RU" sz="2800" dirty="0">
                <a:solidFill>
                  <a:srgbClr val="440BB5"/>
                </a:solidFill>
                <a:latin typeface="Times New Roman" pitchFamily="18" charset="0"/>
                <a:cs typeface="Times New Roman" pitchFamily="18" charset="0"/>
              </a:rPr>
              <a:t>живет птица? </a:t>
            </a:r>
            <a:r>
              <a:rPr lang="ru-RU" sz="2800" dirty="0" smtClean="0">
                <a:solidFill>
                  <a:srgbClr val="440BB5"/>
                </a:solidFill>
                <a:latin typeface="Times New Roman" pitchFamily="18" charset="0"/>
                <a:cs typeface="Times New Roman" pitchFamily="18" charset="0"/>
              </a:rPr>
              <a:t>Опишите, как выглядит птица? </a:t>
            </a:r>
            <a:r>
              <a:rPr lang="ru-RU" sz="2800" dirty="0">
                <a:solidFill>
                  <a:srgbClr val="440BB5"/>
                </a:solidFill>
                <a:latin typeface="Times New Roman" pitchFamily="18" charset="0"/>
                <a:cs typeface="Times New Roman" pitchFamily="18" charset="0"/>
              </a:rPr>
              <a:t>(части тела) </a:t>
            </a:r>
            <a:r>
              <a:rPr lang="ru-RU" sz="2800" dirty="0" smtClean="0">
                <a:solidFill>
                  <a:srgbClr val="440BB5"/>
                </a:solidFill>
                <a:latin typeface="Times New Roman" pitchFamily="18" charset="0"/>
                <a:cs typeface="Times New Roman" pitchFamily="18" charset="0"/>
              </a:rPr>
              <a:t> </a:t>
            </a:r>
            <a:r>
              <a:rPr lang="ru-RU" sz="2800" dirty="0">
                <a:solidFill>
                  <a:srgbClr val="440BB5"/>
                </a:solidFill>
                <a:latin typeface="Times New Roman" pitchFamily="18" charset="0"/>
                <a:cs typeface="Times New Roman" pitchFamily="18" charset="0"/>
              </a:rPr>
              <a:t>Какие приспособления придумал </a:t>
            </a:r>
            <a:r>
              <a:rPr lang="ru-RU" sz="2800" dirty="0" smtClean="0">
                <a:solidFill>
                  <a:srgbClr val="440BB5"/>
                </a:solidFill>
                <a:latin typeface="Times New Roman" pitchFamily="18" charset="0"/>
                <a:cs typeface="Times New Roman" pitchFamily="18" charset="0"/>
              </a:rPr>
              <a:t>человек для облегчения жизни птиц? Бояться ли  птицы? Кого и чего? </a:t>
            </a:r>
            <a:r>
              <a:rPr lang="ru-RU" sz="2800" dirty="0">
                <a:solidFill>
                  <a:srgbClr val="440BB5"/>
                </a:solidFill>
                <a:latin typeface="Times New Roman" pitchFamily="18" charset="0"/>
                <a:cs typeface="Times New Roman" pitchFamily="18" charset="0"/>
              </a:rPr>
              <a:t>Пользу и вред? Как можно помочь </a:t>
            </a:r>
            <a:r>
              <a:rPr lang="ru-RU" sz="2800" dirty="0" smtClean="0">
                <a:solidFill>
                  <a:srgbClr val="440BB5"/>
                </a:solidFill>
                <a:latin typeface="Times New Roman" pitchFamily="18" charset="0"/>
                <a:cs typeface="Times New Roman" pitchFamily="18" charset="0"/>
              </a:rPr>
              <a:t>птицам и когда? "Что необходимо, чтобы зимующие птицы прозимовали?" "Какой корм и для какой птицы нужно заготовить", "Кому для чего нужны клювы?" "</a:t>
            </a:r>
            <a:r>
              <a:rPr lang="ru-RU" sz="2800" dirty="0">
                <a:solidFill>
                  <a:srgbClr val="440BB5"/>
                </a:solidFill>
                <a:latin typeface="Times New Roman" pitchFamily="18" charset="0"/>
                <a:cs typeface="Times New Roman" pitchFamily="18" charset="0"/>
              </a:rPr>
              <a:t>Мы в ответе за тех, кого приручили?" </a:t>
            </a:r>
            <a:r>
              <a:rPr lang="ru-RU" sz="2800" dirty="0" smtClean="0">
                <a:solidFill>
                  <a:srgbClr val="440BB5"/>
                </a:solidFill>
                <a:latin typeface="Times New Roman" pitchFamily="18" charset="0"/>
                <a:cs typeface="Times New Roman" pitchFamily="18" charset="0"/>
              </a:rPr>
              <a:t>«Нужны ли нам птицы ?" </a:t>
            </a:r>
          </a:p>
          <a:p>
            <a:endParaRPr lang="ru-RU" sz="2600" dirty="0" smtClean="0">
              <a:latin typeface="Comic Sans MS" pitchFamily="66" charset="0"/>
            </a:endParaRPr>
          </a:p>
          <a:p>
            <a:endParaRPr lang="ru-RU" sz="3600" dirty="0">
              <a:latin typeface="Comic Sans MS" pitchFamily="66" charset="0"/>
            </a:endParaRPr>
          </a:p>
        </p:txBody>
      </p:sp>
      <p:pic>
        <p:nvPicPr>
          <p:cNvPr id="5" name="Picture 7" descr="ani-bird_blue"/>
          <p:cNvPicPr>
            <a:picLocks noChangeAspect="1" noChangeArrowheads="1" noCrop="1"/>
          </p:cNvPicPr>
          <p:nvPr/>
        </p:nvPicPr>
        <p:blipFill>
          <a:blip r:embed="rId3"/>
          <a:srcRect/>
          <a:stretch>
            <a:fillRect/>
          </a:stretch>
        </p:blipFill>
        <p:spPr bwMode="auto">
          <a:xfrm rot="20493903" flipH="1">
            <a:off x="7365978" y="222114"/>
            <a:ext cx="1614809" cy="1294303"/>
          </a:xfrm>
          <a:prstGeom prst="rect">
            <a:avLst/>
          </a:prstGeom>
          <a:noFill/>
          <a:ln w="9525">
            <a:noFill/>
            <a:miter lim="800000"/>
            <a:headEnd/>
            <a:tailEnd/>
          </a:ln>
        </p:spPr>
      </p:pic>
      <p:pic>
        <p:nvPicPr>
          <p:cNvPr id="6" name="Picture 7" descr="ani-bird_blue"/>
          <p:cNvPicPr>
            <a:picLocks noChangeAspect="1" noChangeArrowheads="1" noCrop="1"/>
          </p:cNvPicPr>
          <p:nvPr/>
        </p:nvPicPr>
        <p:blipFill>
          <a:blip r:embed="rId3"/>
          <a:srcRect/>
          <a:stretch>
            <a:fillRect/>
          </a:stretch>
        </p:blipFill>
        <p:spPr bwMode="auto">
          <a:xfrm rot="1567438" flipH="1">
            <a:off x="7326722" y="5274296"/>
            <a:ext cx="1614809" cy="1294303"/>
          </a:xfrm>
          <a:prstGeom prst="rect">
            <a:avLst/>
          </a:prstGeom>
          <a:noFill/>
          <a:ln w="9525">
            <a:noFill/>
            <a:miter lim="800000"/>
            <a:headEnd/>
            <a:tailEnd/>
          </a:ln>
        </p:spPr>
      </p:pic>
      <p:pic>
        <p:nvPicPr>
          <p:cNvPr id="7" name="Picture 8" descr="ani-bird_blue"/>
          <p:cNvPicPr>
            <a:picLocks noChangeAspect="1" noChangeArrowheads="1" noCrop="1"/>
          </p:cNvPicPr>
          <p:nvPr/>
        </p:nvPicPr>
        <p:blipFill>
          <a:blip r:embed="rId3"/>
          <a:srcRect/>
          <a:stretch>
            <a:fillRect/>
          </a:stretch>
        </p:blipFill>
        <p:spPr bwMode="auto">
          <a:xfrm rot="20562336">
            <a:off x="5000870" y="622617"/>
            <a:ext cx="1486048" cy="1188838"/>
          </a:xfrm>
          <a:prstGeom prst="rect">
            <a:avLst/>
          </a:prstGeom>
          <a:noFill/>
          <a:ln w="9525">
            <a:noFill/>
            <a:miter lim="800000"/>
            <a:headEnd/>
            <a:tailEnd/>
          </a:ln>
        </p:spPr>
      </p:pic>
      <p:pic>
        <p:nvPicPr>
          <p:cNvPr id="8" name="Picture 2" descr="D:\ДокументыD\Моя работа\Акция Покормите птиц-2016\Новая папка 001.jpg"/>
          <p:cNvPicPr>
            <a:picLocks noChangeAspect="1" noChangeArrowheads="1"/>
          </p:cNvPicPr>
          <p:nvPr/>
        </p:nvPicPr>
        <p:blipFill>
          <a:blip r:embed="rId4" cstate="email"/>
          <a:srcRect/>
          <a:stretch>
            <a:fillRect/>
          </a:stretch>
        </p:blipFill>
        <p:spPr bwMode="auto">
          <a:xfrm>
            <a:off x="5286380" y="2214554"/>
            <a:ext cx="3559798" cy="2714644"/>
          </a:xfrm>
          <a:prstGeom prst="rect">
            <a:avLst/>
          </a:prstGeom>
          <a:noFill/>
        </p:spPr>
      </p:pic>
      <p:pic>
        <p:nvPicPr>
          <p:cNvPr id="9" name="Picture 7" descr="ani-bird_blue"/>
          <p:cNvPicPr>
            <a:picLocks noChangeAspect="1" noChangeArrowheads="1" noCrop="1"/>
          </p:cNvPicPr>
          <p:nvPr/>
        </p:nvPicPr>
        <p:blipFill>
          <a:blip r:embed="rId3"/>
          <a:srcRect/>
          <a:stretch>
            <a:fillRect/>
          </a:stretch>
        </p:blipFill>
        <p:spPr bwMode="auto">
          <a:xfrm rot="1567438">
            <a:off x="5126650" y="5025871"/>
            <a:ext cx="1712853" cy="129430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4338"/>
            <a:ext cx="9144000" cy="4185761"/>
          </a:xfrm>
          <a:prstGeom prst="rect">
            <a:avLst/>
          </a:prstGeom>
        </p:spPr>
        <p:txBody>
          <a:bodyPr wrap="square">
            <a:spAutoFit/>
          </a:bodyPr>
          <a:lstStyle/>
          <a:p>
            <a:pPr algn="just"/>
            <a:r>
              <a:rPr lang="ru-RU" b="1" dirty="0" smtClean="0"/>
              <a:t> </a:t>
            </a:r>
          </a:p>
          <a:p>
            <a:pPr algn="just"/>
            <a:r>
              <a:rPr lang="ru-RU" sz="3200" b="1" dirty="0" smtClean="0">
                <a:solidFill>
                  <a:srgbClr val="C00000"/>
                </a:solidFill>
                <a:latin typeface="Times New Roman" pitchFamily="18" charset="0"/>
                <a:cs typeface="Times New Roman" pitchFamily="18" charset="0"/>
              </a:rPr>
              <a:t>Эксперименты и наблюдение за птицами зимой</a:t>
            </a:r>
            <a:r>
              <a:rPr lang="ru-RU" sz="2400" b="1" dirty="0" smtClean="0">
                <a:solidFill>
                  <a:srgbClr val="C00000"/>
                </a:solidFill>
                <a:latin typeface="Times New Roman" pitchFamily="18" charset="0"/>
                <a:cs typeface="Times New Roman" pitchFamily="18" charset="0"/>
              </a:rPr>
              <a:t>. </a:t>
            </a:r>
          </a:p>
          <a:p>
            <a:pPr algn="ctr" fontAlgn="t"/>
            <a:r>
              <a:rPr lang="ru-RU" sz="2400" dirty="0" smtClean="0">
                <a:solidFill>
                  <a:srgbClr val="440BB5"/>
                </a:solidFill>
                <a:latin typeface="Times New Roman" pitchFamily="18" charset="0"/>
                <a:cs typeface="Times New Roman" pitchFamily="18" charset="0"/>
              </a:rPr>
              <a:t>Объектами наблюдения являлись зимующие птицы, посещавшие кормушку:  воробьи,  синицы, снегири.</a:t>
            </a:r>
          </a:p>
          <a:p>
            <a:pPr algn="ctr" fontAlgn="t"/>
            <a:r>
              <a:rPr lang="ru-RU" sz="2400" dirty="0" smtClean="0">
                <a:solidFill>
                  <a:srgbClr val="440BB5"/>
                </a:solidFill>
                <a:latin typeface="Times New Roman" pitchFamily="18" charset="0"/>
                <a:cs typeface="Times New Roman" pitchFamily="18" charset="0"/>
              </a:rPr>
              <a:t>При проведении  наблюдения  изучили  виды кормов, которые предпочитают наши пернатые друзья, а также  отмечали  особенности птиц: внешний вид; повадки;  какие звуки издают; взаимоотношение с людьми - реакция на их появление.</a:t>
            </a:r>
          </a:p>
          <a:p>
            <a:pPr fontAlgn="t"/>
            <a:endParaRPr lang="ru-RU" sz="2400" dirty="0" smtClean="0">
              <a:solidFill>
                <a:srgbClr val="440BB5"/>
              </a:solidFill>
              <a:latin typeface="Times New Roman" pitchFamily="18" charset="0"/>
              <a:cs typeface="Times New Roman" pitchFamily="18" charset="0"/>
            </a:endParaRPr>
          </a:p>
          <a:p>
            <a:pPr algn="just"/>
            <a:endParaRPr lang="ru-RU" sz="2400" dirty="0" smtClean="0">
              <a:solidFill>
                <a:srgbClr val="440BB5"/>
              </a:solidFill>
              <a:latin typeface="Times New Roman" pitchFamily="18" charset="0"/>
              <a:cs typeface="Times New Roman" pitchFamily="18" charset="0"/>
            </a:endParaRPr>
          </a:p>
          <a:p>
            <a:pPr algn="just"/>
            <a:endParaRPr lang="ru-RU" sz="2400" dirty="0" smtClean="0">
              <a:solidFill>
                <a:srgbClr val="440BB5"/>
              </a:solidFill>
              <a:latin typeface="Times New Roman" pitchFamily="18" charset="0"/>
              <a:cs typeface="Times New Roman" pitchFamily="18" charset="0"/>
            </a:endParaRPr>
          </a:p>
        </p:txBody>
      </p:sp>
      <p:pic>
        <p:nvPicPr>
          <p:cNvPr id="6146" name="Picture 2" descr="D:\ДокументыD\Моя работа\Акция Покормите птиц-2016\Новая папка 014.jpg"/>
          <p:cNvPicPr>
            <a:picLocks noChangeAspect="1" noChangeArrowheads="1"/>
          </p:cNvPicPr>
          <p:nvPr/>
        </p:nvPicPr>
        <p:blipFill>
          <a:blip r:embed="rId2" cstate="email"/>
          <a:srcRect/>
          <a:stretch>
            <a:fillRect/>
          </a:stretch>
        </p:blipFill>
        <p:spPr bwMode="auto">
          <a:xfrm>
            <a:off x="642910" y="2928934"/>
            <a:ext cx="3429024" cy="2571768"/>
          </a:xfrm>
          <a:prstGeom prst="rect">
            <a:avLst/>
          </a:prstGeom>
          <a:noFill/>
        </p:spPr>
      </p:pic>
      <p:pic>
        <p:nvPicPr>
          <p:cNvPr id="6147" name="Picture 3" descr="D:\ДокументыD\Моя работа\Акция Покормите птиц-2016\Новая папка 019.jpg"/>
          <p:cNvPicPr>
            <a:picLocks noChangeAspect="1" noChangeArrowheads="1"/>
          </p:cNvPicPr>
          <p:nvPr/>
        </p:nvPicPr>
        <p:blipFill>
          <a:blip r:embed="rId3" cstate="email"/>
          <a:srcRect/>
          <a:stretch>
            <a:fillRect/>
          </a:stretch>
        </p:blipFill>
        <p:spPr bwMode="auto">
          <a:xfrm>
            <a:off x="4786314" y="2928934"/>
            <a:ext cx="3429024" cy="2571768"/>
          </a:xfrm>
          <a:prstGeom prst="rect">
            <a:avLst/>
          </a:prstGeom>
          <a:noFill/>
        </p:spPr>
      </p:pic>
      <p:sp>
        <p:nvSpPr>
          <p:cNvPr id="6" name="Прямоугольник 5"/>
          <p:cNvSpPr/>
          <p:nvPr/>
        </p:nvSpPr>
        <p:spPr>
          <a:xfrm>
            <a:off x="2286000" y="5429264"/>
            <a:ext cx="4572000" cy="1323439"/>
          </a:xfrm>
          <a:prstGeom prst="rect">
            <a:avLst/>
          </a:prstGeom>
        </p:spPr>
        <p:txBody>
          <a:bodyPr wrap="square">
            <a:spAutoFit/>
          </a:bodyPr>
          <a:lstStyle/>
          <a:p>
            <a:pPr algn="ctr">
              <a:buNone/>
            </a:pPr>
            <a:r>
              <a:rPr lang="ru-RU" sz="2000" b="1" dirty="0" smtClean="0">
                <a:solidFill>
                  <a:srgbClr val="C00000"/>
                </a:solidFill>
                <a:latin typeface="Times New Roman" pitchFamily="18" charset="0"/>
                <a:cs typeface="Times New Roman" pitchFamily="18" charset="0"/>
              </a:rPr>
              <a:t>Горсть одна- и не страшна</a:t>
            </a:r>
          </a:p>
          <a:p>
            <a:pPr algn="ctr">
              <a:buNone/>
            </a:pPr>
            <a:r>
              <a:rPr lang="ru-RU" sz="2000" b="1" dirty="0" smtClean="0">
                <a:solidFill>
                  <a:srgbClr val="C00000"/>
                </a:solidFill>
                <a:latin typeface="Times New Roman" pitchFamily="18" charset="0"/>
                <a:cs typeface="Times New Roman" pitchFamily="18" charset="0"/>
              </a:rPr>
              <a:t> будет им зима.</a:t>
            </a:r>
          </a:p>
          <a:p>
            <a:pPr algn="ctr">
              <a:buNone/>
            </a:pPr>
            <a:r>
              <a:rPr lang="ru-RU" sz="2000" b="1" dirty="0" smtClean="0">
                <a:solidFill>
                  <a:srgbClr val="C00000"/>
                </a:solidFill>
                <a:latin typeface="Times New Roman" pitchFamily="18" charset="0"/>
                <a:cs typeface="Times New Roman" pitchFamily="18" charset="0"/>
              </a:rPr>
              <a:t>Сколько гибнет их, не счесть,</a:t>
            </a:r>
          </a:p>
          <a:p>
            <a:pPr algn="ctr">
              <a:buNone/>
            </a:pPr>
            <a:r>
              <a:rPr lang="ru-RU" sz="2000" b="1" dirty="0" smtClean="0">
                <a:solidFill>
                  <a:srgbClr val="C00000"/>
                </a:solidFill>
                <a:latin typeface="Times New Roman" pitchFamily="18" charset="0"/>
                <a:cs typeface="Times New Roman" pitchFamily="18" charset="0"/>
              </a:rPr>
              <a:t>Видеть тяжело!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 S E R\Pictures\media3\image8.jpeg"/>
          <p:cNvPicPr>
            <a:picLocks noChangeAspect="1" noChangeArrowheads="1"/>
          </p:cNvPicPr>
          <p:nvPr/>
        </p:nvPicPr>
        <p:blipFill>
          <a:blip r:embed="rId2" cstate="email">
            <a:lum bright="-10000" contrast="20000"/>
          </a:blip>
          <a:srcRect/>
          <a:stretch>
            <a:fillRect/>
          </a:stretch>
        </p:blipFill>
        <p:spPr bwMode="auto">
          <a:xfrm>
            <a:off x="5643570" y="4738560"/>
            <a:ext cx="3500430" cy="2331632"/>
          </a:xfrm>
          <a:prstGeom prst="ellipse">
            <a:avLst/>
          </a:prstGeom>
          <a:noFill/>
          <a:effectLst>
            <a:softEdge rad="317500"/>
          </a:effectLst>
        </p:spPr>
      </p:pic>
      <p:sp>
        <p:nvSpPr>
          <p:cNvPr id="3" name="Содержимое 2"/>
          <p:cNvSpPr>
            <a:spLocks noGrp="1"/>
          </p:cNvSpPr>
          <p:nvPr>
            <p:ph idx="1"/>
          </p:nvPr>
        </p:nvSpPr>
        <p:spPr>
          <a:xfrm>
            <a:off x="0" y="0"/>
            <a:ext cx="9144000" cy="5429264"/>
          </a:xfrm>
        </p:spPr>
        <p:txBody>
          <a:bodyPr>
            <a:noAutofit/>
          </a:bodyPr>
          <a:lstStyle/>
          <a:p>
            <a:pPr algn="ctr">
              <a:buNone/>
            </a:pPr>
            <a:r>
              <a:rPr lang="ru-RU" sz="3600" b="1" dirty="0" smtClean="0">
                <a:solidFill>
                  <a:srgbClr val="C00000"/>
                </a:solidFill>
                <a:latin typeface="Times New Roman" pitchFamily="18" charset="0"/>
                <a:cs typeface="Times New Roman" pitchFamily="18" charset="0"/>
              </a:rPr>
              <a:t>Выводы:  </a:t>
            </a:r>
            <a:r>
              <a:rPr lang="ru-RU" sz="2400" dirty="0" smtClean="0">
                <a:solidFill>
                  <a:srgbClr val="440BB5"/>
                </a:solidFill>
                <a:latin typeface="Times New Roman" pitchFamily="18" charset="0"/>
                <a:cs typeface="Times New Roman" pitchFamily="18" charset="0"/>
              </a:rPr>
              <a:t>в холодную погоду на кормушку прилетает больше пернатых гостей. Таким образом, наша гипотеза подтверждается, если постоянно подкармливать зимующих птиц то, тем самым мы помогаем им пережить холодный период года, когда птицам сложно добывать корм из–под снега, и сохраняем их численность.</a:t>
            </a:r>
          </a:p>
          <a:p>
            <a:pPr>
              <a:buNone/>
            </a:pPr>
            <a:r>
              <a:rPr lang="ru-RU" sz="2400" dirty="0" smtClean="0">
                <a:solidFill>
                  <a:srgbClr val="440BB5"/>
                </a:solidFill>
                <a:latin typeface="Times New Roman" pitchFamily="18" charset="0"/>
                <a:cs typeface="Times New Roman" pitchFamily="18" charset="0"/>
              </a:rPr>
              <a:t>             Проведя наблюдения, мы сделали следующие выводы:</a:t>
            </a:r>
          </a:p>
          <a:p>
            <a:pPr algn="ctr">
              <a:buNone/>
            </a:pPr>
            <a:r>
              <a:rPr lang="ru-RU" sz="2400" dirty="0" smtClean="0">
                <a:solidFill>
                  <a:srgbClr val="440BB5"/>
                </a:solidFill>
                <a:latin typeface="Times New Roman" pitchFamily="18" charset="0"/>
                <a:cs typeface="Times New Roman" pitchFamily="18" charset="0"/>
              </a:rPr>
              <a:t>      1. Зимуют у нас только приспособленные к выживанию в суровых погодных условиях птицы.</a:t>
            </a:r>
          </a:p>
          <a:p>
            <a:pPr algn="ctr">
              <a:buNone/>
            </a:pPr>
            <a:r>
              <a:rPr lang="ru-RU" sz="2400" dirty="0" smtClean="0">
                <a:solidFill>
                  <a:srgbClr val="440BB5"/>
                </a:solidFill>
                <a:latin typeface="Times New Roman" pitchFamily="18" charset="0"/>
                <a:cs typeface="Times New Roman" pitchFamily="18" charset="0"/>
              </a:rPr>
              <a:t>2. Сытой птице мороз не страшен.</a:t>
            </a:r>
            <a:br>
              <a:rPr lang="ru-RU" sz="2400" dirty="0" smtClean="0">
                <a:solidFill>
                  <a:srgbClr val="440BB5"/>
                </a:solidFill>
                <a:latin typeface="Times New Roman" pitchFamily="18" charset="0"/>
                <a:cs typeface="Times New Roman" pitchFamily="18" charset="0"/>
              </a:rPr>
            </a:br>
            <a:r>
              <a:rPr lang="ru-RU" sz="2400" dirty="0" smtClean="0">
                <a:solidFill>
                  <a:srgbClr val="440BB5"/>
                </a:solidFill>
                <a:latin typeface="Times New Roman" pitchFamily="18" charset="0"/>
                <a:cs typeface="Times New Roman" pitchFamily="18" charset="0"/>
              </a:rPr>
              <a:t>3. Главное правило: не забывать подсыпать корм в кормушки. Нерегулярное наполнение кормушки может вызвать гибель привыкших к подкормке пернатых.</a:t>
            </a:r>
          </a:p>
          <a:p>
            <a:endParaRPr lang="ru-RU" sz="2400" dirty="0">
              <a:solidFill>
                <a:srgbClr val="440BB5"/>
              </a:solidFill>
              <a:latin typeface="Times New Roman" pitchFamily="18" charset="0"/>
              <a:cs typeface="Times New Roman" pitchFamily="18" charset="0"/>
            </a:endParaRPr>
          </a:p>
        </p:txBody>
      </p:sp>
      <p:pic>
        <p:nvPicPr>
          <p:cNvPr id="5" name="Picture 2" descr="C:\Users\U S E R\Pictures\getImageCA9CIDO4.jpg"/>
          <p:cNvPicPr>
            <a:picLocks noChangeAspect="1" noChangeArrowheads="1"/>
          </p:cNvPicPr>
          <p:nvPr/>
        </p:nvPicPr>
        <p:blipFill>
          <a:blip r:embed="rId3" cstate="email">
            <a:lum bright="-10000" contrast="20000"/>
          </a:blip>
          <a:srcRect/>
          <a:stretch>
            <a:fillRect/>
          </a:stretch>
        </p:blipFill>
        <p:spPr bwMode="auto">
          <a:xfrm>
            <a:off x="357158" y="4801428"/>
            <a:ext cx="3286148" cy="2056572"/>
          </a:xfrm>
          <a:prstGeom prst="ellipse">
            <a:avLst/>
          </a:prstGeom>
          <a:noFill/>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500"/>
                                        <p:tgtEl>
                                          <p:spTgt spid="3">
                                            <p:txEl>
                                              <p:pRg st="0" end="0"/>
                                            </p:txEl>
                                          </p:spTgt>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500"/>
                                        <p:tgtEl>
                                          <p:spTgt spid="3">
                                            <p:txEl>
                                              <p:pRg st="1" end="1"/>
                                            </p:txEl>
                                          </p:spTgt>
                                        </p:tgtEl>
                                      </p:cBhvr>
                                    </p:animEffect>
                                  </p:childTnLst>
                                </p:cTn>
                              </p:par>
                            </p:childTnLst>
                          </p:cTn>
                        </p:par>
                        <p:par>
                          <p:cTn id="12" fill="hold">
                            <p:stCondLst>
                              <p:cond delay="1000"/>
                            </p:stCondLst>
                            <p:childTnLst>
                              <p:par>
                                <p:cTn id="13" presetID="21"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4)">
                                      <p:cBhvr>
                                        <p:cTn id="15" dur="500"/>
                                        <p:tgtEl>
                                          <p:spTgt spid="3">
                                            <p:txEl>
                                              <p:pRg st="2" end="2"/>
                                            </p:txEl>
                                          </p:spTgt>
                                        </p:tgtEl>
                                      </p:cBhvr>
                                    </p:animEffect>
                                  </p:childTnLst>
                                </p:cTn>
                              </p:par>
                            </p:childTnLst>
                          </p:cTn>
                        </p:par>
                        <p:par>
                          <p:cTn id="16" fill="hold">
                            <p:stCondLst>
                              <p:cond delay="1500"/>
                            </p:stCondLst>
                            <p:childTnLst>
                              <p:par>
                                <p:cTn id="17" presetID="21"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4)">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70" decel="100000"/>
                                        <p:tgtEl>
                                          <p:spTgt spid="4"/>
                                        </p:tgtEl>
                                      </p:cBhvr>
                                    </p:animEffect>
                                    <p:animScale>
                                      <p:cBhvr>
                                        <p:cTn id="25" dur="770" decel="100000"/>
                                        <p:tgtEl>
                                          <p:spTgt spid="4"/>
                                        </p:tgtEl>
                                      </p:cBhvr>
                                      <p:from x="10000" y="10000"/>
                                      <p:to x="200000" y="450000"/>
                                    </p:animScale>
                                    <p:animScale>
                                      <p:cBhvr>
                                        <p:cTn id="26" dur="1230" accel="100000" fill="hold">
                                          <p:stCondLst>
                                            <p:cond delay="770"/>
                                          </p:stCondLst>
                                        </p:cTn>
                                        <p:tgtEl>
                                          <p:spTgt spid="4"/>
                                        </p:tgtEl>
                                      </p:cBhvr>
                                      <p:from x="200000" y="450000"/>
                                      <p:to x="100000" y="100000"/>
                                    </p:animScale>
                                    <p:set>
                                      <p:cBhvr>
                                        <p:cTn id="27" dur="770" fill="hold"/>
                                        <p:tgtEl>
                                          <p:spTgt spid="4"/>
                                        </p:tgtEl>
                                        <p:attrNameLst>
                                          <p:attrName>ppt_x</p:attrName>
                                        </p:attrNameLst>
                                      </p:cBhvr>
                                      <p:to>
                                        <p:strVal val="(0.5)"/>
                                      </p:to>
                                    </p:set>
                                    <p:anim from="(0.5)" to="(#ppt_x)" calcmode="lin" valueType="num">
                                      <p:cBhvr>
                                        <p:cTn id="28" dur="1230" accel="100000" fill="hold">
                                          <p:stCondLst>
                                            <p:cond delay="770"/>
                                          </p:stCondLst>
                                        </p:cTn>
                                        <p:tgtEl>
                                          <p:spTgt spid="4"/>
                                        </p:tgtEl>
                                        <p:attrNameLst>
                                          <p:attrName>ppt_x</p:attrName>
                                        </p:attrNameLst>
                                      </p:cBhvr>
                                    </p:anim>
                                    <p:set>
                                      <p:cBhvr>
                                        <p:cTn id="29" dur="770" fill="hold"/>
                                        <p:tgtEl>
                                          <p:spTgt spid="4"/>
                                        </p:tgtEl>
                                        <p:attrNameLst>
                                          <p:attrName>ppt_y</p:attrName>
                                        </p:attrNameLst>
                                      </p:cBhvr>
                                      <p:to>
                                        <p:strVal val="(#ppt_y+0.4)"/>
                                      </p:to>
                                    </p:set>
                                    <p:anim from="(#ppt_y+0.4)" to="(#ppt_y)" calcmode="lin" valueType="num">
                                      <p:cBhvr>
                                        <p:cTn id="30" dur="1230" accel="100000" fill="hold">
                                          <p:stCondLst>
                                            <p:cond delay="770"/>
                                          </p:stCondLst>
                                        </p:cTn>
                                        <p:tgtEl>
                                          <p:spTgt spid="4"/>
                                        </p:tgtEl>
                                        <p:attrNameLst>
                                          <p:attrName>ppt_y</p:attrName>
                                        </p:attrNameLst>
                                      </p:cBhvr>
                                    </p:anim>
                                  </p:childTnLst>
                                </p:cTn>
                              </p:par>
                            </p:childTnLst>
                          </p:cTn>
                        </p:par>
                        <p:par>
                          <p:cTn id="31" fill="hold">
                            <p:stCondLst>
                              <p:cond delay="2000"/>
                            </p:stCondLst>
                            <p:childTnLst>
                              <p:par>
                                <p:cTn id="32" presetID="5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385" decel="100000"/>
                                        <p:tgtEl>
                                          <p:spTgt spid="5"/>
                                        </p:tgtEl>
                                      </p:cBhvr>
                                    </p:animEffect>
                                    <p:animScale>
                                      <p:cBhvr>
                                        <p:cTn id="35" dur="385" decel="100000"/>
                                        <p:tgtEl>
                                          <p:spTgt spid="5"/>
                                        </p:tgtEl>
                                      </p:cBhvr>
                                      <p:from x="10000" y="10000"/>
                                      <p:to x="200000" y="450000"/>
                                    </p:animScale>
                                    <p:animScale>
                                      <p:cBhvr>
                                        <p:cTn id="36" dur="615" accel="100000" fill="hold">
                                          <p:stCondLst>
                                            <p:cond delay="385"/>
                                          </p:stCondLst>
                                        </p:cTn>
                                        <p:tgtEl>
                                          <p:spTgt spid="5"/>
                                        </p:tgtEl>
                                      </p:cBhvr>
                                      <p:from x="200000" y="450000"/>
                                      <p:to x="100000" y="100000"/>
                                    </p:animScale>
                                    <p:set>
                                      <p:cBhvr>
                                        <p:cTn id="37" dur="385" fill="hold"/>
                                        <p:tgtEl>
                                          <p:spTgt spid="5"/>
                                        </p:tgtEl>
                                        <p:attrNameLst>
                                          <p:attrName>ppt_x</p:attrName>
                                        </p:attrNameLst>
                                      </p:cBhvr>
                                      <p:to>
                                        <p:strVal val="(0.5)"/>
                                      </p:to>
                                    </p:set>
                                    <p:anim from="(0.5)" to="(#ppt_x)" calcmode="lin" valueType="num">
                                      <p:cBhvr>
                                        <p:cTn id="38" dur="615" accel="100000" fill="hold">
                                          <p:stCondLst>
                                            <p:cond delay="385"/>
                                          </p:stCondLst>
                                        </p:cTn>
                                        <p:tgtEl>
                                          <p:spTgt spid="5"/>
                                        </p:tgtEl>
                                        <p:attrNameLst>
                                          <p:attrName>ppt_x</p:attrName>
                                        </p:attrNameLst>
                                      </p:cBhvr>
                                    </p:anim>
                                    <p:set>
                                      <p:cBhvr>
                                        <p:cTn id="39" dur="385" fill="hold"/>
                                        <p:tgtEl>
                                          <p:spTgt spid="5"/>
                                        </p:tgtEl>
                                        <p:attrNameLst>
                                          <p:attrName>ppt_y</p:attrName>
                                        </p:attrNameLst>
                                      </p:cBhvr>
                                      <p:to>
                                        <p:strVal val="(#ppt_y+0.4)"/>
                                      </p:to>
                                    </p:set>
                                    <p:anim from="(#ppt_y+0.4)" to="(#ppt_y)" calcmode="lin" valueType="num">
                                      <p:cBhvr>
                                        <p:cTn id="40" dur="615" accel="100000" fill="hold">
                                          <p:stCondLst>
                                            <p:cond delay="38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Содержимое 2"/>
          <p:cNvSpPr>
            <a:spLocks noGrp="1"/>
          </p:cNvSpPr>
          <p:nvPr>
            <p:ph idx="1"/>
          </p:nvPr>
        </p:nvSpPr>
        <p:spPr>
          <a:xfrm>
            <a:off x="0" y="1214422"/>
            <a:ext cx="3500430" cy="2071702"/>
          </a:xfrm>
        </p:spPr>
        <p:txBody>
          <a:bodyPr>
            <a:noAutofit/>
          </a:bodyPr>
          <a:lstStyle/>
          <a:p>
            <a:pPr marL="0" indent="0" algn="ctr">
              <a:spcBef>
                <a:spcPts val="0"/>
              </a:spcBef>
              <a:buNone/>
            </a:pPr>
            <a:r>
              <a:rPr lang="ru-RU" sz="4400" b="1" dirty="0" smtClean="0">
                <a:solidFill>
                  <a:srgbClr val="0070C0"/>
                </a:solidFill>
                <a:latin typeface="Times New Roman" pitchFamily="18" charset="0"/>
                <a:cs typeface="Times New Roman" pitchFamily="18" charset="0"/>
              </a:rPr>
              <a:t>Спасибо</a:t>
            </a:r>
          </a:p>
          <a:p>
            <a:pPr marL="0" indent="0" algn="ctr">
              <a:spcBef>
                <a:spcPts val="0"/>
              </a:spcBef>
              <a:buNone/>
            </a:pPr>
            <a:r>
              <a:rPr lang="ru-RU" sz="4400" b="1" dirty="0" smtClean="0">
                <a:solidFill>
                  <a:srgbClr val="0070C0"/>
                </a:solidFill>
                <a:latin typeface="Times New Roman" pitchFamily="18" charset="0"/>
                <a:cs typeface="Times New Roman" pitchFamily="18" charset="0"/>
              </a:rPr>
              <a:t> за внимание!!!</a:t>
            </a:r>
            <a:endParaRPr lang="ru-RU" sz="4400" b="1" dirty="0">
              <a:solidFill>
                <a:srgbClr val="0070C0"/>
              </a:solidFill>
              <a:latin typeface="Times New Roman" pitchFamily="18" charset="0"/>
              <a:cs typeface="Times New Roman" pitchFamily="18" charset="0"/>
            </a:endParaRPr>
          </a:p>
        </p:txBody>
      </p:sp>
      <p:sp>
        <p:nvSpPr>
          <p:cNvPr id="5" name="TextBox 4"/>
          <p:cNvSpPr txBox="1"/>
          <p:nvPr/>
        </p:nvSpPr>
        <p:spPr>
          <a:xfrm>
            <a:off x="1214414" y="4000504"/>
            <a:ext cx="5572165" cy="954107"/>
          </a:xfrm>
          <a:prstGeom prst="rect">
            <a:avLst/>
          </a:prstGeom>
          <a:noFill/>
        </p:spPr>
        <p:txBody>
          <a:bodyPr wrap="square" rtlCol="0">
            <a:spAutoFit/>
          </a:bodyPr>
          <a:lstStyle/>
          <a:p>
            <a:r>
              <a:rPr lang="ru-RU" sz="2800" dirty="0" smtClean="0">
                <a:solidFill>
                  <a:srgbClr val="002060"/>
                </a:solidFill>
                <a:latin typeface="Times New Roman" pitchFamily="18" charset="0"/>
                <a:cs typeface="Times New Roman" pitchFamily="18" charset="0"/>
              </a:rPr>
              <a:t>Подготовил и провел</a:t>
            </a:r>
          </a:p>
          <a:p>
            <a:r>
              <a:rPr lang="ru-RU" sz="2800" dirty="0" smtClean="0">
                <a:solidFill>
                  <a:srgbClr val="002060"/>
                </a:solidFill>
                <a:latin typeface="Times New Roman" pitchFamily="18" charset="0"/>
                <a:cs typeface="Times New Roman" pitchFamily="18" charset="0"/>
              </a:rPr>
              <a:t>Воспитатель  ВКК </a:t>
            </a:r>
            <a:r>
              <a:rPr lang="ru-RU" sz="2800" dirty="0" err="1" smtClean="0">
                <a:solidFill>
                  <a:srgbClr val="002060"/>
                </a:solidFill>
                <a:latin typeface="Times New Roman" pitchFamily="18" charset="0"/>
                <a:cs typeface="Times New Roman" pitchFamily="18" charset="0"/>
              </a:rPr>
              <a:t>Романько</a:t>
            </a:r>
            <a:r>
              <a:rPr lang="ru-RU" sz="2800" dirty="0" smtClean="0">
                <a:solidFill>
                  <a:srgbClr val="002060"/>
                </a:solidFill>
                <a:latin typeface="Times New Roman" pitchFamily="18" charset="0"/>
                <a:cs typeface="Times New Roman" pitchFamily="18" charset="0"/>
              </a:rPr>
              <a:t> Е. Н.</a:t>
            </a:r>
            <a:endParaRPr lang="ru-RU" sz="28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500"/>
                                        <p:tgtEl>
                                          <p:spTgt spid="4">
                                            <p:txEl>
                                              <p:pRg st="0" end="0"/>
                                            </p:txEl>
                                          </p:spTgt>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heel(4)">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14818581.gif"/>
          <p:cNvPicPr>
            <a:picLocks noChangeAspect="1"/>
          </p:cNvPicPr>
          <p:nvPr/>
        </p:nvPicPr>
        <p:blipFill>
          <a:blip r:embed="rId2" cstate="email"/>
          <a:stretch>
            <a:fillRect/>
          </a:stretch>
        </p:blipFill>
        <p:spPr>
          <a:xfrm>
            <a:off x="0" y="0"/>
            <a:ext cx="1928794" cy="2367157"/>
          </a:xfrm>
          <a:prstGeom prst="ellipse">
            <a:avLst/>
          </a:prstGeom>
          <a:ln>
            <a:noFill/>
          </a:ln>
          <a:effectLst>
            <a:softEdge rad="112500"/>
          </a:effectLst>
        </p:spPr>
      </p:pic>
      <p:pic>
        <p:nvPicPr>
          <p:cNvPr id="6" name="Рисунок 5" descr="2vnmb5t.gif"/>
          <p:cNvPicPr>
            <a:picLocks noChangeAspect="1"/>
          </p:cNvPicPr>
          <p:nvPr/>
        </p:nvPicPr>
        <p:blipFill>
          <a:blip r:embed="rId3" cstate="print"/>
          <a:stretch>
            <a:fillRect/>
          </a:stretch>
        </p:blipFill>
        <p:spPr>
          <a:xfrm>
            <a:off x="7215206" y="4286256"/>
            <a:ext cx="1641590" cy="2286016"/>
          </a:xfrm>
          <a:prstGeom prst="rect">
            <a:avLst/>
          </a:prstGeom>
        </p:spPr>
      </p:pic>
      <p:sp>
        <p:nvSpPr>
          <p:cNvPr id="36865" name="Rectangle 1"/>
          <p:cNvSpPr>
            <a:spLocks noGrp="1" noChangeArrowheads="1"/>
          </p:cNvSpPr>
          <p:nvPr>
            <p:ph idx="1"/>
          </p:nvPr>
        </p:nvSpPr>
        <p:spPr bwMode="auto">
          <a:xfrm>
            <a:off x="0" y="0"/>
            <a:ext cx="7786710" cy="7072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Цель</a:t>
            </a:r>
            <a:r>
              <a:rPr kumimoji="0" lang="ru-RU" sz="3600" b="1"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акции</a:t>
            </a:r>
            <a:r>
              <a:rPr kumimoji="0" lang="ru-RU" sz="2400"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en-US" sz="2400"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400" i="0" u="none" strike="noStrike" cap="none" normalizeH="0" dirty="0" smtClean="0">
                <a:ln>
                  <a:noFill/>
                </a:ln>
                <a:solidFill>
                  <a:srgbClr val="440BB5"/>
                </a:solidFill>
                <a:effectLst/>
                <a:latin typeface="Times New Roman" pitchFamily="18" charset="0"/>
                <a:ea typeface="Times New Roman" pitchFamily="18" charset="0"/>
                <a:cs typeface="Times New Roman" pitchFamily="18" charset="0"/>
              </a:rPr>
              <a:t>экологическое образование и воспитание населения</a:t>
            </a:r>
            <a:endParaRPr kumimoji="0" lang="ru-RU" sz="2400" i="0" u="none" strike="noStrike" cap="none" normalizeH="0" baseline="0" dirty="0" smtClean="0">
              <a:ln>
                <a:noFill/>
              </a:ln>
              <a:solidFill>
                <a:srgbClr val="440BB5"/>
              </a:solidFill>
              <a:effectLst/>
              <a:latin typeface="Times New Roman" pitchFamily="18" charset="0"/>
              <a:cs typeface="Times New Roman" pitchFamily="18" charset="0"/>
            </a:endParaRPr>
          </a:p>
          <a:p>
            <a:pPr algn="ctr">
              <a:buNone/>
            </a:pPr>
            <a:r>
              <a:rPr lang="ru-RU" sz="3600" b="1" dirty="0" smtClean="0">
                <a:solidFill>
                  <a:srgbClr val="C00000"/>
                </a:solidFill>
                <a:latin typeface="Times New Roman" pitchFamily="18" charset="0"/>
                <a:cs typeface="Times New Roman" pitchFamily="18" charset="0"/>
              </a:rPr>
              <a:t>Задачи акции:</a:t>
            </a:r>
            <a:endParaRPr lang="ru-RU" sz="3600" dirty="0" smtClean="0">
              <a:solidFill>
                <a:srgbClr val="C00000"/>
              </a:solidFill>
              <a:latin typeface="Times New Roman" pitchFamily="18" charset="0"/>
              <a:cs typeface="Times New Roman" pitchFamily="18" charset="0"/>
            </a:endParaRPr>
          </a:p>
          <a:p>
            <a:pPr>
              <a:buNone/>
            </a:pPr>
            <a:r>
              <a:rPr lang="ru-RU" sz="2400" dirty="0" smtClean="0">
                <a:solidFill>
                  <a:srgbClr val="440BB5"/>
                </a:solidFill>
                <a:latin typeface="Times New Roman" pitchFamily="18" charset="0"/>
                <a:cs typeface="Times New Roman" pitchFamily="18" charset="0"/>
              </a:rPr>
              <a:t>-</a:t>
            </a:r>
            <a:r>
              <a:rPr lang="ru-RU" sz="2400" dirty="0">
                <a:solidFill>
                  <a:srgbClr val="440BB5"/>
                </a:solidFill>
                <a:latin typeface="Times New Roman" pitchFamily="18" charset="0"/>
                <a:cs typeface="Times New Roman" pitchFamily="18" charset="0"/>
              </a:rPr>
              <a:t>о</a:t>
            </a:r>
            <a:r>
              <a:rPr lang="ru-RU" sz="2400" dirty="0" smtClean="0">
                <a:solidFill>
                  <a:srgbClr val="440BB5"/>
                </a:solidFill>
                <a:latin typeface="Times New Roman" pitchFamily="18" charset="0"/>
                <a:cs typeface="Times New Roman" pitchFamily="18" charset="0"/>
              </a:rPr>
              <a:t>рганизация подкормки зимующих птиц Центрально-черноземного региона;</a:t>
            </a:r>
          </a:p>
          <a:p>
            <a:pPr>
              <a:buNone/>
            </a:pPr>
            <a:r>
              <a:rPr lang="ru-RU" sz="2400" dirty="0" smtClean="0">
                <a:solidFill>
                  <a:srgbClr val="440BB5"/>
                </a:solidFill>
                <a:latin typeface="Times New Roman" pitchFamily="18" charset="0"/>
                <a:cs typeface="Times New Roman" pitchFamily="18" charset="0"/>
              </a:rPr>
              <a:t>-углубление знаний детей и взрослых о Воронежском заповеднике, формирование положительного отношения к ООПТ;</a:t>
            </a:r>
          </a:p>
          <a:p>
            <a:pPr>
              <a:buNone/>
            </a:pPr>
            <a:r>
              <a:rPr lang="ru-RU" sz="2400" dirty="0" smtClean="0">
                <a:solidFill>
                  <a:srgbClr val="440BB5"/>
                </a:solidFill>
                <a:latin typeface="Times New Roman" pitchFamily="18" charset="0"/>
                <a:cs typeface="Times New Roman" pitchFamily="18" charset="0"/>
              </a:rPr>
              <a:t>-развитие гуманного отношения к птицам, мотивации и интереса к их охране;</a:t>
            </a:r>
          </a:p>
          <a:p>
            <a:pPr>
              <a:buNone/>
            </a:pPr>
            <a:r>
              <a:rPr lang="ru-RU" sz="2400" dirty="0" smtClean="0">
                <a:solidFill>
                  <a:srgbClr val="440BB5"/>
                </a:solidFill>
                <a:latin typeface="Times New Roman" pitchFamily="18" charset="0"/>
                <a:cs typeface="Times New Roman" pitchFamily="18" charset="0"/>
              </a:rPr>
              <a:t>-введение в экологическую этику и эстетику;</a:t>
            </a:r>
          </a:p>
          <a:p>
            <a:pPr>
              <a:buNone/>
            </a:pPr>
            <a:r>
              <a:rPr lang="ru-RU" sz="2400" dirty="0" smtClean="0">
                <a:solidFill>
                  <a:srgbClr val="440BB5"/>
                </a:solidFill>
                <a:latin typeface="Times New Roman" pitchFamily="18" charset="0"/>
                <a:cs typeface="Times New Roman" pitchFamily="18" charset="0"/>
              </a:rPr>
              <a:t>-формирование позитивных форм досуга, развитие коммуникабельности детей.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3" decel="100000"/>
                                        <p:tgtEl>
                                          <p:spTgt spid="5"/>
                                        </p:tgtEl>
                                      </p:cBhvr>
                                    </p:animEffect>
                                    <p:animScale>
                                      <p:cBhvr>
                                        <p:cTn id="8" dur="193" decel="100000"/>
                                        <p:tgtEl>
                                          <p:spTgt spid="5"/>
                                        </p:tgtEl>
                                      </p:cBhvr>
                                      <p:from x="10000" y="10000"/>
                                      <p:to x="200000" y="450000"/>
                                    </p:animScale>
                                    <p:animScale>
                                      <p:cBhvr>
                                        <p:cTn id="9" dur="308" accel="100000" fill="hold">
                                          <p:stCondLst>
                                            <p:cond delay="193"/>
                                          </p:stCondLst>
                                        </p:cTn>
                                        <p:tgtEl>
                                          <p:spTgt spid="5"/>
                                        </p:tgtEl>
                                      </p:cBhvr>
                                      <p:from x="200000" y="450000"/>
                                      <p:to x="100000" y="100000"/>
                                    </p:animScale>
                                    <p:set>
                                      <p:cBhvr>
                                        <p:cTn id="10" dur="193" fill="hold"/>
                                        <p:tgtEl>
                                          <p:spTgt spid="5"/>
                                        </p:tgtEl>
                                        <p:attrNameLst>
                                          <p:attrName>ppt_x</p:attrName>
                                        </p:attrNameLst>
                                      </p:cBhvr>
                                      <p:to>
                                        <p:strVal val="(0.5)"/>
                                      </p:to>
                                    </p:set>
                                    <p:anim from="(0.5)" to="(#ppt_x)" calcmode="lin" valueType="num">
                                      <p:cBhvr>
                                        <p:cTn id="11" dur="308" accel="100000" fill="hold">
                                          <p:stCondLst>
                                            <p:cond delay="193"/>
                                          </p:stCondLst>
                                        </p:cTn>
                                        <p:tgtEl>
                                          <p:spTgt spid="5"/>
                                        </p:tgtEl>
                                        <p:attrNameLst>
                                          <p:attrName>ppt_x</p:attrName>
                                        </p:attrNameLst>
                                      </p:cBhvr>
                                    </p:anim>
                                    <p:set>
                                      <p:cBhvr>
                                        <p:cTn id="12" dur="193" fill="hold"/>
                                        <p:tgtEl>
                                          <p:spTgt spid="5"/>
                                        </p:tgtEl>
                                        <p:attrNameLst>
                                          <p:attrName>ppt_y</p:attrName>
                                        </p:attrNameLst>
                                      </p:cBhvr>
                                      <p:to>
                                        <p:strVal val="(#ppt_y+0.4)"/>
                                      </p:to>
                                    </p:set>
                                    <p:anim from="(#ppt_y+0.4)" to="(#ppt_y)" calcmode="lin" valueType="num">
                                      <p:cBhvr>
                                        <p:cTn id="13" dur="308" accel="100000" fill="hold">
                                          <p:stCondLst>
                                            <p:cond delay="193"/>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idx="1"/>
          </p:nvPr>
        </p:nvSpPr>
        <p:spPr bwMode="auto">
          <a:xfrm>
            <a:off x="0" y="1"/>
            <a:ext cx="8929718" cy="731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buNone/>
            </a:pPr>
            <a:r>
              <a:rPr lang="ru-RU" sz="2800" dirty="0" smtClean="0">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 Как построить кормушку?</a:t>
            </a:r>
          </a:p>
          <a:p>
            <a:pPr>
              <a:buNone/>
            </a:pPr>
            <a:r>
              <a:rPr lang="ru-RU" sz="2800" dirty="0" smtClean="0">
                <a:solidFill>
                  <a:srgbClr val="440BB5"/>
                </a:solidFill>
                <a:latin typeface="Times New Roman" pitchFamily="18" charset="0"/>
                <a:cs typeface="Times New Roman" pitchFamily="18" charset="0"/>
              </a:rPr>
              <a:t>   </a:t>
            </a:r>
            <a:r>
              <a:rPr lang="ru-RU" sz="2400" dirty="0" err="1" smtClean="0">
                <a:solidFill>
                  <a:srgbClr val="440BB5"/>
                </a:solidFill>
                <a:latin typeface="Times New Roman" pitchFamily="18" charset="0"/>
                <a:cs typeface="Times New Roman" pitchFamily="18" charset="0"/>
              </a:rPr>
              <a:t>Посроить</a:t>
            </a:r>
            <a:r>
              <a:rPr lang="ru-RU" sz="2400" dirty="0" smtClean="0">
                <a:solidFill>
                  <a:srgbClr val="440BB5"/>
                </a:solidFill>
                <a:latin typeface="Times New Roman" pitchFamily="18" charset="0"/>
                <a:cs typeface="Times New Roman" pitchFamily="18" charset="0"/>
              </a:rPr>
              <a:t> простейшую кормушку можно из любого подручного материала. В дело можно пустить и пустые пластиковые бутылки или коробки, пакеты из под сока или молока, а если немного пофантазировать, то можно сделать превосходную кормушку. </a:t>
            </a:r>
          </a:p>
          <a:p>
            <a:pPr algn="ctr">
              <a:lnSpc>
                <a:spcPct val="90000"/>
              </a:lnSpc>
              <a:buFontTx/>
              <a:buNone/>
            </a:pPr>
            <a:endParaRPr lang="ru-RU" sz="2400" i="1" dirty="0" smtClean="0">
              <a:solidFill>
                <a:srgbClr val="440BB5"/>
              </a:solidFill>
              <a:latin typeface="Times New Roman" pitchFamily="18" charset="0"/>
              <a:cs typeface="Times New Roman" pitchFamily="18" charset="0"/>
            </a:endParaRPr>
          </a:p>
          <a:p>
            <a:pPr algn="ctr">
              <a:lnSpc>
                <a:spcPct val="90000"/>
              </a:lnSpc>
              <a:buFontTx/>
              <a:buNone/>
            </a:pPr>
            <a:endParaRPr lang="ru-RU" sz="2400" b="1" i="1" dirty="0" smtClean="0">
              <a:solidFill>
                <a:srgbClr val="440BB5"/>
              </a:solidFill>
              <a:latin typeface="Times New Roman" pitchFamily="18" charset="0"/>
              <a:cs typeface="Times New Roman" pitchFamily="18" charset="0"/>
            </a:endParaRPr>
          </a:p>
          <a:p>
            <a:pPr algn="ctr">
              <a:lnSpc>
                <a:spcPct val="90000"/>
              </a:lnSpc>
              <a:buFontTx/>
              <a:buNone/>
            </a:pPr>
            <a:endParaRPr lang="ru-RU" sz="2400" b="1" i="1" dirty="0" smtClean="0">
              <a:solidFill>
                <a:srgbClr val="440BB5"/>
              </a:solidFill>
              <a:latin typeface="Times New Roman" pitchFamily="18" charset="0"/>
              <a:cs typeface="Times New Roman" pitchFamily="18" charset="0"/>
            </a:endParaRPr>
          </a:p>
          <a:p>
            <a:pPr algn="ctr">
              <a:lnSpc>
                <a:spcPct val="90000"/>
              </a:lnSpc>
              <a:buFontTx/>
              <a:buNone/>
            </a:pPr>
            <a:endParaRPr lang="ru-RU" sz="2400" b="1" dirty="0" smtClean="0">
              <a:solidFill>
                <a:srgbClr val="C00000"/>
              </a:solidFill>
              <a:latin typeface="Times New Roman" pitchFamily="18" charset="0"/>
              <a:cs typeface="Times New Roman" pitchFamily="18" charset="0"/>
            </a:endParaRPr>
          </a:p>
          <a:p>
            <a:pPr algn="ctr">
              <a:lnSpc>
                <a:spcPct val="90000"/>
              </a:lnSpc>
              <a:buFontTx/>
              <a:buNone/>
            </a:pPr>
            <a:r>
              <a:rPr lang="ru-RU" sz="2400" b="1" dirty="0" smtClean="0">
                <a:solidFill>
                  <a:srgbClr val="C00000"/>
                </a:solidFill>
                <a:latin typeface="Times New Roman" pitchFamily="18" charset="0"/>
                <a:cs typeface="Times New Roman" pitchFamily="18" charset="0"/>
              </a:rPr>
              <a:t>Но важно помнить основные правила:</a:t>
            </a:r>
          </a:p>
          <a:p>
            <a:pPr>
              <a:lnSpc>
                <a:spcPct val="90000"/>
              </a:lnSpc>
              <a:buClr>
                <a:srgbClr val="800080"/>
              </a:buClr>
              <a:buNone/>
            </a:pPr>
            <a:r>
              <a:rPr lang="ru-RU" sz="2400" b="1" i="1" dirty="0" smtClean="0">
                <a:solidFill>
                  <a:srgbClr val="800080"/>
                </a:solidFill>
                <a:latin typeface="Times New Roman" pitchFamily="18" charset="0"/>
                <a:cs typeface="Times New Roman" pitchFamily="18" charset="0"/>
              </a:rPr>
              <a:t>    </a:t>
            </a:r>
            <a:r>
              <a:rPr lang="ru-RU" sz="2400" dirty="0" smtClean="0">
                <a:solidFill>
                  <a:srgbClr val="440BB5"/>
                </a:solidFill>
                <a:latin typeface="Times New Roman" pitchFamily="18" charset="0"/>
                <a:cs typeface="Times New Roman" pitchFamily="18" charset="0"/>
              </a:rPr>
              <a:t>У кормушки обязательно должна быть крыша, иначе корм может быть засыпан снегом или залит дождем.</a:t>
            </a:r>
          </a:p>
          <a:p>
            <a:pPr>
              <a:lnSpc>
                <a:spcPct val="90000"/>
              </a:lnSpc>
            </a:pPr>
            <a:endParaRPr lang="ru-RU" sz="2400" dirty="0" smtClean="0">
              <a:solidFill>
                <a:srgbClr val="440BB5"/>
              </a:solidFill>
              <a:latin typeface="Times New Roman" pitchFamily="18" charset="0"/>
              <a:cs typeface="Times New Roman" pitchFamily="18" charset="0"/>
            </a:endParaRPr>
          </a:p>
          <a:p>
            <a:pPr>
              <a:lnSpc>
                <a:spcPct val="90000"/>
              </a:lnSpc>
              <a:buClr>
                <a:srgbClr val="800080"/>
              </a:buClr>
              <a:buNone/>
            </a:pPr>
            <a:r>
              <a:rPr lang="ru-RU" sz="2400" dirty="0" smtClean="0">
                <a:solidFill>
                  <a:srgbClr val="440BB5"/>
                </a:solidFill>
                <a:latin typeface="Times New Roman" pitchFamily="18" charset="0"/>
                <a:cs typeface="Times New Roman" pitchFamily="18" charset="0"/>
              </a:rPr>
              <a:t>    Отверстие в кормушке должно быть настолько широким, чтобы птица могла спокойно проникнуть внутрь кормушки и покинуть ее.</a:t>
            </a:r>
            <a:endParaRPr kumimoji="0" lang="ru-RU" sz="2400" b="0" i="0" u="none" strike="noStrike" cap="none" normalizeH="0" baseline="0" dirty="0" smtClean="0">
              <a:ln>
                <a:noFill/>
              </a:ln>
              <a:solidFill>
                <a:srgbClr val="440BB5"/>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440BB5"/>
              </a:solidFill>
              <a:effectLst/>
              <a:latin typeface="Times New Roman" pitchFamily="18" charset="0"/>
              <a:cs typeface="Times New Roman" pitchFamily="18" charset="0"/>
            </a:endParaRPr>
          </a:p>
        </p:txBody>
      </p:sp>
      <p:pic>
        <p:nvPicPr>
          <p:cNvPr id="7" name="Picture 2" descr="C:\Users\U S E R\Pictures\media3\image8.jpeg"/>
          <p:cNvPicPr>
            <a:picLocks noChangeAspect="1" noChangeArrowheads="1"/>
          </p:cNvPicPr>
          <p:nvPr/>
        </p:nvPicPr>
        <p:blipFill>
          <a:blip r:embed="rId3" cstate="email">
            <a:lum bright="-10000" contrast="20000"/>
          </a:blip>
          <a:srcRect/>
          <a:stretch>
            <a:fillRect/>
          </a:stretch>
        </p:blipFill>
        <p:spPr bwMode="auto">
          <a:xfrm>
            <a:off x="4786314" y="1857364"/>
            <a:ext cx="4075401" cy="2500306"/>
          </a:xfrm>
          <a:prstGeom prst="ellipse">
            <a:avLst/>
          </a:prstGeom>
          <a:noFill/>
          <a:effectLst>
            <a:softEdge rad="317500"/>
          </a:effectLst>
        </p:spPr>
      </p:pic>
      <p:pic>
        <p:nvPicPr>
          <p:cNvPr id="4" name="Picture 2" descr="C:\Users\U S E R\Pictures\getImageCA7AGI3L.jpg"/>
          <p:cNvPicPr>
            <a:picLocks noChangeAspect="1" noChangeArrowheads="1"/>
          </p:cNvPicPr>
          <p:nvPr/>
        </p:nvPicPr>
        <p:blipFill>
          <a:blip r:embed="rId4" cstate="email"/>
          <a:srcRect/>
          <a:stretch>
            <a:fillRect/>
          </a:stretch>
        </p:blipFill>
        <p:spPr bwMode="auto">
          <a:xfrm>
            <a:off x="285720" y="2357430"/>
            <a:ext cx="3643306" cy="1785950"/>
          </a:xfrm>
          <a:prstGeom prst="ellipse">
            <a:avLst/>
          </a:prstGeom>
          <a:noFill/>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85" decel="100000"/>
                                        <p:tgtEl>
                                          <p:spTgt spid="4"/>
                                        </p:tgtEl>
                                      </p:cBhvr>
                                    </p:animEffect>
                                    <p:animScale>
                                      <p:cBhvr>
                                        <p:cTn id="13" dur="385" decel="100000"/>
                                        <p:tgtEl>
                                          <p:spTgt spid="4"/>
                                        </p:tgtEl>
                                      </p:cBhvr>
                                      <p:from x="10000" y="10000"/>
                                      <p:to x="200000" y="450000"/>
                                    </p:animScale>
                                    <p:animScale>
                                      <p:cBhvr>
                                        <p:cTn id="14" dur="615" accel="100000" fill="hold">
                                          <p:stCondLst>
                                            <p:cond delay="385"/>
                                          </p:stCondLst>
                                        </p:cTn>
                                        <p:tgtEl>
                                          <p:spTgt spid="4"/>
                                        </p:tgtEl>
                                      </p:cBhvr>
                                      <p:from x="200000" y="450000"/>
                                      <p:to x="100000" y="100000"/>
                                    </p:animScale>
                                    <p:set>
                                      <p:cBhvr>
                                        <p:cTn id="15" dur="385" fill="hold"/>
                                        <p:tgtEl>
                                          <p:spTgt spid="4"/>
                                        </p:tgtEl>
                                        <p:attrNameLst>
                                          <p:attrName>ppt_x</p:attrName>
                                        </p:attrNameLst>
                                      </p:cBhvr>
                                      <p:to>
                                        <p:strVal val="(0.5)"/>
                                      </p:to>
                                    </p:set>
                                    <p:anim from="(0.5)" to="(#ppt_x)" calcmode="lin" valueType="num">
                                      <p:cBhvr>
                                        <p:cTn id="16" dur="615" accel="100000" fill="hold">
                                          <p:stCondLst>
                                            <p:cond delay="385"/>
                                          </p:stCondLst>
                                        </p:cTn>
                                        <p:tgtEl>
                                          <p:spTgt spid="4"/>
                                        </p:tgtEl>
                                        <p:attrNameLst>
                                          <p:attrName>ppt_x</p:attrName>
                                        </p:attrNameLst>
                                      </p:cBhvr>
                                    </p:anim>
                                    <p:set>
                                      <p:cBhvr>
                                        <p:cTn id="17" dur="385" fill="hold"/>
                                        <p:tgtEl>
                                          <p:spTgt spid="4"/>
                                        </p:tgtEl>
                                        <p:attrNameLst>
                                          <p:attrName>ppt_y</p:attrName>
                                        </p:attrNameLst>
                                      </p:cBhvr>
                                      <p:to>
                                        <p:strVal val="(#ppt_y+0.4)"/>
                                      </p:to>
                                    </p:set>
                                    <p:anim from="(#ppt_y+0.4)" to="(#ppt_y)" calcmode="lin" valueType="num">
                                      <p:cBhvr>
                                        <p:cTn id="18" dur="615" accel="100000" fill="hold">
                                          <p:stCondLst>
                                            <p:cond delay="38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348" y="214290"/>
            <a:ext cx="7929618" cy="646331"/>
          </a:xfrm>
          <a:prstGeom prst="rect">
            <a:avLst/>
          </a:prstGeom>
        </p:spPr>
        <p:txBody>
          <a:bodyPr wrap="square">
            <a:spAutoFit/>
          </a:bodyPr>
          <a:lstStyle/>
          <a:p>
            <a:pPr algn="ctr"/>
            <a:r>
              <a:rPr lang="ru-RU" sz="3600" dirty="0" smtClean="0">
                <a:solidFill>
                  <a:srgbClr val="C00000"/>
                </a:solidFill>
                <a:latin typeface="Times New Roman" pitchFamily="18" charset="0"/>
                <a:cs typeface="Times New Roman" pitchFamily="18" charset="0"/>
              </a:rPr>
              <a:t>Птицам должны помогать люди</a:t>
            </a:r>
            <a:r>
              <a:rPr lang="en-US" sz="3600" dirty="0" smtClean="0">
                <a:solidFill>
                  <a:srgbClr val="C00000"/>
                </a:solidFill>
                <a:latin typeface="Times New Roman" pitchFamily="18" charset="0"/>
                <a:cs typeface="Times New Roman" pitchFamily="18" charset="0"/>
              </a:rPr>
              <a:t>!</a:t>
            </a:r>
            <a:endParaRPr lang="ru-RU" sz="3600" dirty="0">
              <a:solidFill>
                <a:srgbClr val="C00000"/>
              </a:solidFill>
              <a:latin typeface="Times New Roman" pitchFamily="18" charset="0"/>
              <a:cs typeface="Times New Roman" pitchFamily="18" charset="0"/>
            </a:endParaRPr>
          </a:p>
        </p:txBody>
      </p:sp>
      <p:sp>
        <p:nvSpPr>
          <p:cNvPr id="9" name="Прямоугольник 8"/>
          <p:cNvSpPr/>
          <p:nvPr/>
        </p:nvSpPr>
        <p:spPr>
          <a:xfrm>
            <a:off x="3071802" y="1214422"/>
            <a:ext cx="2000264" cy="5016758"/>
          </a:xfrm>
          <a:prstGeom prst="rect">
            <a:avLst/>
          </a:prstGeom>
          <a:ln>
            <a:solidFill>
              <a:schemeClr val="accent1"/>
            </a:solidFill>
          </a:ln>
        </p:spPr>
        <p:txBody>
          <a:bodyPr wrap="square">
            <a:spAutoFit/>
          </a:bodyPr>
          <a:lstStyle/>
          <a:p>
            <a:pPr algn="ctr">
              <a:buNone/>
            </a:pPr>
            <a:r>
              <a:rPr lang="ru-RU" sz="2000" dirty="0" smtClean="0">
                <a:solidFill>
                  <a:srgbClr val="440BB5"/>
                </a:solidFill>
                <a:latin typeface="Times New Roman" pitchFamily="18" charset="0"/>
                <a:cs typeface="Times New Roman" pitchFamily="18" charset="0"/>
              </a:rPr>
              <a:t>Жалейте птиц,</a:t>
            </a:r>
          </a:p>
          <a:p>
            <a:pPr algn="ctr">
              <a:buNone/>
            </a:pPr>
            <a:r>
              <a:rPr lang="ru-RU" sz="2000" dirty="0" smtClean="0">
                <a:solidFill>
                  <a:srgbClr val="440BB5"/>
                </a:solidFill>
                <a:latin typeface="Times New Roman" pitchFamily="18" charset="0"/>
                <a:cs typeface="Times New Roman" pitchFamily="18" charset="0"/>
              </a:rPr>
              <a:t>Они не оскорбятся жалостью.</a:t>
            </a:r>
          </a:p>
          <a:p>
            <a:pPr algn="ctr">
              <a:buNone/>
            </a:pPr>
            <a:r>
              <a:rPr lang="ru-RU" sz="2000" dirty="0" smtClean="0">
                <a:solidFill>
                  <a:srgbClr val="440BB5"/>
                </a:solidFill>
                <a:latin typeface="Times New Roman" pitchFamily="18" charset="0"/>
                <a:cs typeface="Times New Roman" pitchFamily="18" charset="0"/>
              </a:rPr>
              <a:t>Поймите птиц, пожалуйста!</a:t>
            </a:r>
          </a:p>
          <a:p>
            <a:pPr algn="ctr">
              <a:buNone/>
            </a:pPr>
            <a:r>
              <a:rPr lang="ru-RU" sz="2000" dirty="0" smtClean="0">
                <a:solidFill>
                  <a:srgbClr val="440BB5"/>
                </a:solidFill>
                <a:latin typeface="Times New Roman" pitchFamily="18" charset="0"/>
                <a:cs typeface="Times New Roman" pitchFamily="18" charset="0"/>
              </a:rPr>
              <a:t>Как жить зимой без червяка и мошки?!</a:t>
            </a:r>
          </a:p>
          <a:p>
            <a:pPr algn="ctr">
              <a:buNone/>
            </a:pPr>
            <a:r>
              <a:rPr lang="ru-RU" sz="2000" dirty="0" smtClean="0">
                <a:solidFill>
                  <a:srgbClr val="440BB5"/>
                </a:solidFill>
                <a:latin typeface="Times New Roman" pitchFamily="18" charset="0"/>
                <a:cs typeface="Times New Roman" pitchFamily="18" charset="0"/>
              </a:rPr>
              <a:t>Бросайте птицам крошки.</a:t>
            </a:r>
          </a:p>
          <a:p>
            <a:pPr algn="ctr">
              <a:buNone/>
            </a:pPr>
            <a:r>
              <a:rPr lang="ru-RU" sz="2000" dirty="0" smtClean="0">
                <a:solidFill>
                  <a:srgbClr val="440BB5"/>
                </a:solidFill>
                <a:latin typeface="Times New Roman" pitchFamily="18" charset="0"/>
                <a:cs typeface="Times New Roman" pitchFamily="18" charset="0"/>
              </a:rPr>
              <a:t>Помочь певцам</a:t>
            </a:r>
          </a:p>
          <a:p>
            <a:pPr algn="ctr">
              <a:buNone/>
            </a:pPr>
            <a:r>
              <a:rPr lang="ru-RU" sz="2000" dirty="0" smtClean="0">
                <a:solidFill>
                  <a:srgbClr val="440BB5"/>
                </a:solidFill>
                <a:latin typeface="Times New Roman" pitchFamily="18" charset="0"/>
                <a:cs typeface="Times New Roman" pitchFamily="18" charset="0"/>
              </a:rPr>
              <a:t>Покуда вьюги не растаяли!</a:t>
            </a:r>
          </a:p>
          <a:p>
            <a:pPr algn="ctr">
              <a:buNone/>
            </a:pPr>
            <a:r>
              <a:rPr lang="ru-RU" sz="2000" dirty="0" smtClean="0">
                <a:solidFill>
                  <a:srgbClr val="440BB5"/>
                </a:solidFill>
                <a:latin typeface="Times New Roman" pitchFamily="18" charset="0"/>
                <a:cs typeface="Times New Roman" pitchFamily="18" charset="0"/>
              </a:rPr>
              <a:t>Ведь песни гибнуть стаями.</a:t>
            </a:r>
            <a:endParaRPr lang="ru-RU" sz="2000" dirty="0">
              <a:solidFill>
                <a:srgbClr val="440BB5"/>
              </a:solidFill>
              <a:latin typeface="Times New Roman" pitchFamily="18" charset="0"/>
              <a:cs typeface="Times New Roman" pitchFamily="18" charset="0"/>
            </a:endParaRPr>
          </a:p>
        </p:txBody>
      </p:sp>
      <p:pic>
        <p:nvPicPr>
          <p:cNvPr id="10" name="Picture 7" descr="ani-bird_blue"/>
          <p:cNvPicPr>
            <a:picLocks noChangeAspect="1" noChangeArrowheads="1" noCrop="1"/>
          </p:cNvPicPr>
          <p:nvPr/>
        </p:nvPicPr>
        <p:blipFill>
          <a:blip r:embed="rId3"/>
          <a:srcRect/>
          <a:stretch>
            <a:fillRect/>
          </a:stretch>
        </p:blipFill>
        <p:spPr bwMode="auto">
          <a:xfrm rot="20376812" flipH="1">
            <a:off x="7920469" y="470377"/>
            <a:ext cx="1238250" cy="990600"/>
          </a:xfrm>
          <a:prstGeom prst="rect">
            <a:avLst/>
          </a:prstGeom>
          <a:noFill/>
          <a:ln w="9525">
            <a:noFill/>
            <a:miter lim="800000"/>
            <a:headEnd/>
            <a:tailEnd/>
          </a:ln>
        </p:spPr>
      </p:pic>
      <p:pic>
        <p:nvPicPr>
          <p:cNvPr id="2" name="Picture 2" descr="D:\ДокументыD\Моя работа\Акция Покормите птиц-2016\кормушка 017.JPG"/>
          <p:cNvPicPr>
            <a:picLocks noChangeAspect="1" noChangeArrowheads="1"/>
          </p:cNvPicPr>
          <p:nvPr/>
        </p:nvPicPr>
        <p:blipFill>
          <a:blip r:embed="rId4" cstate="email"/>
          <a:srcRect/>
          <a:stretch>
            <a:fillRect/>
          </a:stretch>
        </p:blipFill>
        <p:spPr bwMode="auto">
          <a:xfrm>
            <a:off x="428596" y="1000108"/>
            <a:ext cx="2071702" cy="2762269"/>
          </a:xfrm>
          <a:prstGeom prst="rect">
            <a:avLst/>
          </a:prstGeom>
          <a:noFill/>
        </p:spPr>
      </p:pic>
      <p:pic>
        <p:nvPicPr>
          <p:cNvPr id="3" name="Picture 3" descr="D:\ДокументыD\Моя работа\Акция Покормите птиц-2016\кормушка 016.JPG"/>
          <p:cNvPicPr>
            <a:picLocks noChangeAspect="1" noChangeArrowheads="1"/>
          </p:cNvPicPr>
          <p:nvPr/>
        </p:nvPicPr>
        <p:blipFill>
          <a:blip r:embed="rId5" cstate="email"/>
          <a:srcRect/>
          <a:stretch>
            <a:fillRect/>
          </a:stretch>
        </p:blipFill>
        <p:spPr bwMode="auto">
          <a:xfrm>
            <a:off x="428596" y="3929065"/>
            <a:ext cx="2071702" cy="2762269"/>
          </a:xfrm>
          <a:prstGeom prst="rect">
            <a:avLst/>
          </a:prstGeom>
          <a:noFill/>
        </p:spPr>
      </p:pic>
      <p:pic>
        <p:nvPicPr>
          <p:cNvPr id="4" name="Picture 4" descr="D:\ДокументыD\Моя работа\Акция Покормите птиц-2016\Новая папка 025.jpg"/>
          <p:cNvPicPr>
            <a:picLocks noChangeAspect="1" noChangeArrowheads="1"/>
          </p:cNvPicPr>
          <p:nvPr/>
        </p:nvPicPr>
        <p:blipFill>
          <a:blip r:embed="rId6" cstate="email"/>
          <a:srcRect/>
          <a:stretch>
            <a:fillRect/>
          </a:stretch>
        </p:blipFill>
        <p:spPr bwMode="auto">
          <a:xfrm>
            <a:off x="5357818" y="1571612"/>
            <a:ext cx="3429024" cy="4572032"/>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Admin\Мои документы\МОИ ЦВЕТЫ\Новая папка\Новая папка 041.jpg"/>
          <p:cNvPicPr>
            <a:picLocks noGrp="1" noChangeAspect="1" noChangeArrowheads="1"/>
          </p:cNvPicPr>
          <p:nvPr>
            <p:ph idx="1"/>
          </p:nvPr>
        </p:nvPicPr>
        <p:blipFill>
          <a:blip r:embed="rId3" cstate="email"/>
          <a:srcRect/>
          <a:stretch>
            <a:fillRect/>
          </a:stretch>
        </p:blipFill>
        <p:spPr bwMode="auto">
          <a:xfrm>
            <a:off x="285720" y="4286256"/>
            <a:ext cx="2714644" cy="2326839"/>
          </a:xfrm>
          <a:prstGeom prst="rect">
            <a:avLst/>
          </a:prstGeom>
          <a:noFill/>
        </p:spPr>
      </p:pic>
      <p:pic>
        <p:nvPicPr>
          <p:cNvPr id="4104" name="Picture 8" descr="C:\Documents and Settings\Admin\Мои документы\МОИ ЦВЕТЫ\Новая папка\Новая папка 046.jpg"/>
          <p:cNvPicPr>
            <a:picLocks noChangeAspect="1" noChangeArrowheads="1"/>
          </p:cNvPicPr>
          <p:nvPr/>
        </p:nvPicPr>
        <p:blipFill>
          <a:blip r:embed="rId4" cstate="email"/>
          <a:srcRect/>
          <a:stretch>
            <a:fillRect/>
          </a:stretch>
        </p:blipFill>
        <p:spPr bwMode="auto">
          <a:xfrm>
            <a:off x="3500430" y="4286256"/>
            <a:ext cx="1928826" cy="2303057"/>
          </a:xfrm>
          <a:prstGeom prst="rect">
            <a:avLst/>
          </a:prstGeom>
          <a:noFill/>
        </p:spPr>
      </p:pic>
      <p:sp>
        <p:nvSpPr>
          <p:cNvPr id="12" name="TextBox 11"/>
          <p:cNvSpPr txBox="1"/>
          <p:nvPr/>
        </p:nvSpPr>
        <p:spPr>
          <a:xfrm>
            <a:off x="500034" y="214290"/>
            <a:ext cx="8286809" cy="1446550"/>
          </a:xfrm>
          <a:prstGeom prst="rect">
            <a:avLst/>
          </a:prstGeom>
          <a:noFill/>
        </p:spPr>
        <p:txBody>
          <a:bodyPr wrap="square" rtlCol="0">
            <a:spAutoFit/>
          </a:bodyPr>
          <a:lstStyle/>
          <a:p>
            <a:r>
              <a:rPr lang="ru-RU" sz="3600" dirty="0" smtClean="0">
                <a:solidFill>
                  <a:srgbClr val="C00000"/>
                </a:solidFill>
                <a:latin typeface="Times New Roman" pitchFamily="18" charset="0"/>
                <a:cs typeface="Times New Roman" pitchFamily="18" charset="0"/>
              </a:rPr>
              <a:t>Вот такие у нас получились кормушки!</a:t>
            </a:r>
          </a:p>
          <a:p>
            <a:pPr algn="ctr"/>
            <a:r>
              <a:rPr lang="ru-RU" sz="2400" dirty="0" smtClean="0">
                <a:solidFill>
                  <a:srgbClr val="440BB5"/>
                </a:solidFill>
                <a:latin typeface="Times New Roman" pitchFamily="18" charset="0"/>
                <a:cs typeface="Times New Roman" pitchFamily="18" charset="0"/>
              </a:rPr>
              <a:t>С помощью родителей смастерили и повесили </a:t>
            </a:r>
            <a:r>
              <a:rPr lang="en-US" sz="2400" dirty="0" smtClean="0">
                <a:solidFill>
                  <a:srgbClr val="440BB5"/>
                </a:solidFill>
                <a:latin typeface="Times New Roman" pitchFamily="18" charset="0"/>
                <a:cs typeface="Times New Roman" pitchFamily="18" charset="0"/>
              </a:rPr>
              <a:t>6</a:t>
            </a:r>
            <a:r>
              <a:rPr lang="ru-RU" sz="2400" dirty="0" smtClean="0">
                <a:solidFill>
                  <a:srgbClr val="440BB5"/>
                </a:solidFill>
                <a:latin typeface="Times New Roman" pitchFamily="18" charset="0"/>
                <a:cs typeface="Times New Roman" pitchFamily="18" charset="0"/>
              </a:rPr>
              <a:t> кормушек. </a:t>
            </a:r>
          </a:p>
          <a:p>
            <a:pPr algn="ctr"/>
            <a:r>
              <a:rPr lang="ru-RU" sz="2800" b="1" dirty="0" smtClean="0">
                <a:solidFill>
                  <a:srgbClr val="440BB5"/>
                </a:solidFill>
                <a:latin typeface="Times New Roman" pitchFamily="18" charset="0"/>
                <a:cs typeface="Times New Roman" pitchFamily="18" charset="0"/>
              </a:rPr>
              <a:t>Прилетайте в гости , птицы!</a:t>
            </a:r>
            <a:endParaRPr lang="ru-RU" sz="2800" b="1" dirty="0">
              <a:solidFill>
                <a:srgbClr val="440BB5"/>
              </a:solidFill>
              <a:latin typeface="Times New Roman" pitchFamily="18" charset="0"/>
              <a:cs typeface="Times New Roman" pitchFamily="18" charset="0"/>
            </a:endParaRPr>
          </a:p>
        </p:txBody>
      </p:sp>
      <p:pic>
        <p:nvPicPr>
          <p:cNvPr id="2050" name="Picture 2" descr="D:\ДокументыD\Моя работа\Акция Покормите птиц-2016\Новая папка 036.jpg"/>
          <p:cNvPicPr>
            <a:picLocks noChangeAspect="1" noChangeArrowheads="1"/>
          </p:cNvPicPr>
          <p:nvPr/>
        </p:nvPicPr>
        <p:blipFill>
          <a:blip r:embed="rId5" cstate="email"/>
          <a:srcRect/>
          <a:stretch>
            <a:fillRect/>
          </a:stretch>
        </p:blipFill>
        <p:spPr bwMode="auto">
          <a:xfrm>
            <a:off x="285720" y="1714488"/>
            <a:ext cx="2834200" cy="2125650"/>
          </a:xfrm>
          <a:prstGeom prst="rect">
            <a:avLst/>
          </a:prstGeom>
          <a:noFill/>
        </p:spPr>
      </p:pic>
      <p:pic>
        <p:nvPicPr>
          <p:cNvPr id="2051" name="Picture 3" descr="D:\ДокументыD\Моя работа\Акция Покормите птиц-2016\Новая папка 035.jpg"/>
          <p:cNvPicPr>
            <a:picLocks noChangeAspect="1" noChangeArrowheads="1"/>
          </p:cNvPicPr>
          <p:nvPr/>
        </p:nvPicPr>
        <p:blipFill>
          <a:blip r:embed="rId6" cstate="email"/>
          <a:srcRect/>
          <a:stretch>
            <a:fillRect/>
          </a:stretch>
        </p:blipFill>
        <p:spPr bwMode="auto">
          <a:xfrm>
            <a:off x="6000760" y="1714488"/>
            <a:ext cx="2857520" cy="2143140"/>
          </a:xfrm>
          <a:prstGeom prst="rect">
            <a:avLst/>
          </a:prstGeom>
          <a:noFill/>
        </p:spPr>
      </p:pic>
      <p:pic>
        <p:nvPicPr>
          <p:cNvPr id="2052" name="Picture 4" descr="D:\ДокументыD\Моя работа\Акция Покормите птиц-2016\Новая папка 037.jpg"/>
          <p:cNvPicPr>
            <a:picLocks noChangeAspect="1" noChangeArrowheads="1"/>
          </p:cNvPicPr>
          <p:nvPr/>
        </p:nvPicPr>
        <p:blipFill>
          <a:blip r:embed="rId7" cstate="email"/>
          <a:srcRect/>
          <a:stretch>
            <a:fillRect/>
          </a:stretch>
        </p:blipFill>
        <p:spPr bwMode="auto">
          <a:xfrm>
            <a:off x="5786446" y="4286256"/>
            <a:ext cx="3048021" cy="2286016"/>
          </a:xfrm>
          <a:prstGeom prst="rect">
            <a:avLst/>
          </a:prstGeom>
          <a:noFill/>
        </p:spPr>
      </p:pic>
      <p:sp>
        <p:nvSpPr>
          <p:cNvPr id="14" name="Прямоугольник 13"/>
          <p:cNvSpPr/>
          <p:nvPr/>
        </p:nvSpPr>
        <p:spPr>
          <a:xfrm>
            <a:off x="3071802" y="1571612"/>
            <a:ext cx="2857520" cy="2677656"/>
          </a:xfrm>
          <a:prstGeom prst="rect">
            <a:avLst/>
          </a:prstGeom>
        </p:spPr>
        <p:txBody>
          <a:bodyPr wrap="square">
            <a:spAutoFit/>
          </a:bodyPr>
          <a:lstStyle/>
          <a:p>
            <a:pPr lvl="0" algn="ctr" fontAlgn="base">
              <a:spcBef>
                <a:spcPct val="0"/>
              </a:spcBef>
              <a:spcAft>
                <a:spcPct val="0"/>
              </a:spcAft>
              <a:tabLst>
                <a:tab pos="2085975" algn="l"/>
              </a:tabLst>
            </a:pPr>
            <a:r>
              <a:rPr lang="ru-RU" sz="2400" dirty="0" smtClean="0">
                <a:solidFill>
                  <a:srgbClr val="C00000"/>
                </a:solidFill>
                <a:latin typeface="Times New Roman" pitchFamily="18" charset="0"/>
                <a:ea typeface="Times New Roman" pitchFamily="18" charset="0"/>
                <a:cs typeface="Times New Roman" pitchFamily="18" charset="0"/>
              </a:rPr>
              <a:t>По небу весело скользя.</a:t>
            </a:r>
            <a:endParaRPr lang="ru-RU" sz="2400"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tabLst>
                <a:tab pos="2085975" algn="l"/>
              </a:tabLst>
            </a:pPr>
            <a:r>
              <a:rPr lang="ru-RU" sz="2400" dirty="0" smtClean="0">
                <a:solidFill>
                  <a:srgbClr val="C00000"/>
                </a:solidFill>
                <a:latin typeface="Times New Roman" pitchFamily="18" charset="0"/>
                <a:ea typeface="Times New Roman" pitchFamily="18" charset="0"/>
                <a:cs typeface="Times New Roman" pitchFamily="18" charset="0"/>
              </a:rPr>
              <a:t>    Летят пернатые друзья</a:t>
            </a:r>
            <a:endParaRPr lang="ru-RU" sz="2400"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tabLst>
                <a:tab pos="2085975" algn="l"/>
              </a:tabLst>
            </a:pPr>
            <a:r>
              <a:rPr lang="ru-RU" sz="2400" dirty="0" smtClean="0">
                <a:solidFill>
                  <a:srgbClr val="C00000"/>
                </a:solidFill>
                <a:latin typeface="Times New Roman" pitchFamily="18" charset="0"/>
                <a:ea typeface="Times New Roman" pitchFamily="18" charset="0"/>
                <a:cs typeface="Times New Roman" pitchFamily="18" charset="0"/>
              </a:rPr>
              <a:t>    И поют чирикая:</a:t>
            </a:r>
            <a:endParaRPr lang="ru-RU" sz="2400"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tabLst>
                <a:tab pos="2085975" algn="l"/>
              </a:tabLst>
            </a:pPr>
            <a:r>
              <a:rPr lang="ru-RU" sz="2400" dirty="0" smtClean="0">
                <a:solidFill>
                  <a:srgbClr val="C00000"/>
                </a:solidFill>
                <a:latin typeface="Times New Roman" pitchFamily="18" charset="0"/>
                <a:ea typeface="Times New Roman" pitchFamily="18" charset="0"/>
                <a:cs typeface="Times New Roman" pitchFamily="18" charset="0"/>
              </a:rPr>
              <a:t>  «Спасибо, вам великое!»</a:t>
            </a:r>
            <a:r>
              <a:rPr lang="ru-RU" sz="900" dirty="0" smtClean="0">
                <a:latin typeface="Calibri" pitchFamily="34" charset="0"/>
                <a:ea typeface="Times New Roman" pitchFamily="18" charset="0"/>
                <a:cs typeface="Times New Roman" pitchFamily="18" charset="0"/>
              </a:rPr>
              <a:t>	</a:t>
            </a:r>
            <a:endParaRPr lang="ru-RU" sz="900" dirty="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2" y="0"/>
            <a:ext cx="8472518" cy="6126163"/>
          </a:xfrm>
        </p:spPr>
        <p:txBody>
          <a:bodyPr>
            <a:noAutofit/>
          </a:bodyPr>
          <a:lstStyle/>
          <a:p>
            <a:pPr algn="ctr">
              <a:buNone/>
            </a:pPr>
            <a:r>
              <a:rPr lang="ru-RU"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Подкормка  птиц.</a:t>
            </a:r>
          </a:p>
          <a:p>
            <a:pPr algn="ctr">
              <a:buNone/>
            </a:pPr>
            <a:r>
              <a:rPr lang="ru-RU" sz="2400" dirty="0" smtClean="0">
                <a:solidFill>
                  <a:srgbClr val="440BB5"/>
                </a:solidFill>
                <a:latin typeface="Times New Roman" pitchFamily="18" charset="0"/>
                <a:cs typeface="Times New Roman" pitchFamily="18" charset="0"/>
              </a:rPr>
              <a:t>Традиционный корм для птиц в зимнее время – овес, семена подсолнечника и тыквы, крошки пшеничного хлеба, пшено, сушеные ягоды и фрукты, несоленое сало. А вот ржаной хлеб, кожуру бананов и цитрусовых птицам лучше не давать – это опасно для их здоровья. </a:t>
            </a:r>
          </a:p>
          <a:p>
            <a:pPr algn="ctr">
              <a:buNone/>
            </a:pPr>
            <a:r>
              <a:rPr lang="ru-RU" sz="3600" dirty="0" smtClean="0">
                <a:solidFill>
                  <a:srgbClr val="440BB5"/>
                </a:solidFill>
                <a:latin typeface="Times New Roman" pitchFamily="18" charset="0"/>
                <a:cs typeface="Times New Roman" pitchFamily="18" charset="0"/>
              </a:rPr>
              <a:t> </a:t>
            </a:r>
          </a:p>
        </p:txBody>
      </p:sp>
      <p:pic>
        <p:nvPicPr>
          <p:cNvPr id="3" name="Picture 5"/>
          <p:cNvPicPr>
            <a:picLocks noChangeAspect="1" noChangeArrowheads="1"/>
          </p:cNvPicPr>
          <p:nvPr/>
        </p:nvPicPr>
        <p:blipFill>
          <a:blip r:embed="rId2" cstate="email"/>
          <a:srcRect/>
          <a:stretch>
            <a:fillRect/>
          </a:stretch>
        </p:blipFill>
        <p:spPr bwMode="auto">
          <a:xfrm>
            <a:off x="285720" y="2708275"/>
            <a:ext cx="3143272" cy="2006609"/>
          </a:xfrm>
          <a:prstGeom prst="rect">
            <a:avLst/>
          </a:prstGeom>
          <a:noFill/>
          <a:ln w="28575">
            <a:solidFill>
              <a:schemeClr val="tx1"/>
            </a:solidFill>
            <a:miter lim="800000"/>
            <a:headEnd/>
            <a:tailEnd/>
          </a:ln>
        </p:spPr>
      </p:pic>
      <p:pic>
        <p:nvPicPr>
          <p:cNvPr id="4" name="Picture 7"/>
          <p:cNvPicPr>
            <a:picLocks noChangeAspect="1" noChangeArrowheads="1"/>
          </p:cNvPicPr>
          <p:nvPr/>
        </p:nvPicPr>
        <p:blipFill>
          <a:blip r:embed="rId3" cstate="email"/>
          <a:srcRect/>
          <a:stretch>
            <a:fillRect/>
          </a:stretch>
        </p:blipFill>
        <p:spPr bwMode="auto">
          <a:xfrm>
            <a:off x="3635375" y="2708275"/>
            <a:ext cx="2436823" cy="2006609"/>
          </a:xfrm>
          <a:prstGeom prst="rect">
            <a:avLst/>
          </a:prstGeom>
          <a:noFill/>
          <a:ln w="28575">
            <a:solidFill>
              <a:schemeClr val="tx1"/>
            </a:solidFill>
            <a:miter lim="800000"/>
            <a:headEnd/>
            <a:tailEnd/>
          </a:ln>
        </p:spPr>
      </p:pic>
      <p:pic>
        <p:nvPicPr>
          <p:cNvPr id="5" name="Picture 8"/>
          <p:cNvPicPr>
            <a:picLocks noChangeAspect="1" noChangeArrowheads="1"/>
          </p:cNvPicPr>
          <p:nvPr/>
        </p:nvPicPr>
        <p:blipFill>
          <a:blip r:embed="rId4"/>
          <a:srcRect r="3217"/>
          <a:stretch>
            <a:fillRect/>
          </a:stretch>
        </p:blipFill>
        <p:spPr bwMode="auto">
          <a:xfrm>
            <a:off x="6286512" y="2714620"/>
            <a:ext cx="2627313" cy="2000264"/>
          </a:xfrm>
          <a:prstGeom prst="rect">
            <a:avLst/>
          </a:prstGeom>
          <a:noFill/>
          <a:ln w="19050">
            <a:solidFill>
              <a:schemeClr val="tx1"/>
            </a:solidFill>
            <a:miter lim="800000"/>
            <a:headEnd/>
            <a:tailEnd/>
          </a:ln>
        </p:spPr>
      </p:pic>
      <p:pic>
        <p:nvPicPr>
          <p:cNvPr id="6" name="Picture 9"/>
          <p:cNvPicPr>
            <a:picLocks noChangeAspect="1" noChangeArrowheads="1"/>
          </p:cNvPicPr>
          <p:nvPr/>
        </p:nvPicPr>
        <p:blipFill>
          <a:blip r:embed="rId5" cstate="email"/>
          <a:srcRect/>
          <a:stretch>
            <a:fillRect/>
          </a:stretch>
        </p:blipFill>
        <p:spPr bwMode="auto">
          <a:xfrm>
            <a:off x="214282" y="5022850"/>
            <a:ext cx="1428760" cy="1549422"/>
          </a:xfrm>
          <a:prstGeom prst="rect">
            <a:avLst/>
          </a:prstGeom>
          <a:noFill/>
          <a:ln w="28575">
            <a:solidFill>
              <a:schemeClr val="tx1"/>
            </a:solidFill>
            <a:miter lim="800000"/>
            <a:headEnd/>
            <a:tailEnd/>
          </a:ln>
        </p:spPr>
      </p:pic>
      <p:pic>
        <p:nvPicPr>
          <p:cNvPr id="8" name="Picture 10"/>
          <p:cNvPicPr>
            <a:picLocks noChangeAspect="1" noChangeArrowheads="1"/>
          </p:cNvPicPr>
          <p:nvPr/>
        </p:nvPicPr>
        <p:blipFill>
          <a:blip r:embed="rId6" cstate="email"/>
          <a:srcRect/>
          <a:stretch>
            <a:fillRect/>
          </a:stretch>
        </p:blipFill>
        <p:spPr bwMode="auto">
          <a:xfrm>
            <a:off x="1835150" y="5013325"/>
            <a:ext cx="1593842" cy="1558947"/>
          </a:xfrm>
          <a:prstGeom prst="rect">
            <a:avLst/>
          </a:prstGeom>
          <a:noFill/>
          <a:ln w="28575">
            <a:solidFill>
              <a:schemeClr val="tx1"/>
            </a:solidFill>
            <a:miter lim="800000"/>
            <a:headEnd/>
            <a:tailEnd/>
          </a:ln>
        </p:spPr>
      </p:pic>
      <p:pic>
        <p:nvPicPr>
          <p:cNvPr id="9" name="Picture 11"/>
          <p:cNvPicPr>
            <a:picLocks noChangeAspect="1" noChangeArrowheads="1"/>
          </p:cNvPicPr>
          <p:nvPr/>
        </p:nvPicPr>
        <p:blipFill>
          <a:blip r:embed="rId7"/>
          <a:srcRect/>
          <a:stretch>
            <a:fillRect/>
          </a:stretch>
        </p:blipFill>
        <p:spPr bwMode="auto">
          <a:xfrm>
            <a:off x="3714744" y="5000636"/>
            <a:ext cx="2292360" cy="1558947"/>
          </a:xfrm>
          <a:prstGeom prst="rect">
            <a:avLst/>
          </a:prstGeom>
          <a:noFill/>
          <a:ln w="28575">
            <a:solidFill>
              <a:schemeClr val="tx1"/>
            </a:solidFill>
            <a:miter lim="800000"/>
            <a:headEnd/>
            <a:tailEnd/>
          </a:ln>
        </p:spPr>
      </p:pic>
      <p:pic>
        <p:nvPicPr>
          <p:cNvPr id="10" name="Picture 12"/>
          <p:cNvPicPr>
            <a:picLocks noChangeAspect="1" noChangeArrowheads="1"/>
          </p:cNvPicPr>
          <p:nvPr/>
        </p:nvPicPr>
        <p:blipFill>
          <a:blip r:embed="rId8" cstate="email"/>
          <a:srcRect/>
          <a:stretch>
            <a:fillRect/>
          </a:stretch>
        </p:blipFill>
        <p:spPr bwMode="auto">
          <a:xfrm>
            <a:off x="6286512" y="5013325"/>
            <a:ext cx="2571768" cy="1558947"/>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idx="1"/>
          </p:nvPr>
        </p:nvSpPr>
        <p:spPr bwMode="auto">
          <a:xfrm>
            <a:off x="0" y="0"/>
            <a:ext cx="8929718" cy="522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buNone/>
            </a:pPr>
            <a:r>
              <a:rPr lang="ru-RU" sz="3600" b="1" i="1" dirty="0" smtClean="0"/>
              <a:t> </a:t>
            </a:r>
            <a:r>
              <a:rPr lang="ru-RU" sz="2400" b="1" dirty="0" smtClean="0">
                <a:solidFill>
                  <a:srgbClr val="C00000"/>
                </a:solidFill>
                <a:latin typeface="Times New Roman" pitchFamily="18" charset="0"/>
                <a:cs typeface="Times New Roman" pitchFamily="18" charset="0"/>
              </a:rPr>
              <a:t>Образовательная область «Социально- коммуникативное развитие</a:t>
            </a:r>
            <a:r>
              <a:rPr lang="ru-RU" sz="2400" dirty="0" smtClean="0"/>
              <a:t> </a:t>
            </a:r>
            <a:r>
              <a:rPr lang="ru-RU" sz="2400" b="1" dirty="0" smtClean="0">
                <a:solidFill>
                  <a:srgbClr val="C00000"/>
                </a:solidFill>
                <a:latin typeface="Times New Roman" pitchFamily="18" charset="0"/>
                <a:cs typeface="Times New Roman" pitchFamily="18" charset="0"/>
              </a:rPr>
              <a:t>»</a:t>
            </a:r>
            <a:endParaRPr lang="ru-RU" sz="2400" dirty="0" smtClean="0">
              <a:solidFill>
                <a:srgbClr val="C00000"/>
              </a:solidFill>
              <a:latin typeface="Times New Roman" pitchFamily="18" charset="0"/>
              <a:cs typeface="Times New Roman" pitchFamily="18" charset="0"/>
            </a:endParaRPr>
          </a:p>
          <a:p>
            <a:pPr lvl="0" algn="ctr">
              <a:buNone/>
            </a:pPr>
            <a:r>
              <a:rPr lang="ru-RU" sz="2400" dirty="0" smtClean="0">
                <a:solidFill>
                  <a:srgbClr val="440BB5"/>
                </a:solidFill>
                <a:latin typeface="Times New Roman" pitchFamily="18" charset="0"/>
                <a:cs typeface="Times New Roman" pitchFamily="18" charset="0"/>
              </a:rPr>
              <a:t>Изготовление кормушек в совместной с родителями</a:t>
            </a:r>
          </a:p>
          <a:p>
            <a:pPr lvl="0" algn="ctr">
              <a:buNone/>
            </a:pPr>
            <a:r>
              <a:rPr lang="ru-RU" sz="2400" dirty="0" smtClean="0">
                <a:solidFill>
                  <a:srgbClr val="440BB5"/>
                </a:solidFill>
                <a:latin typeface="Times New Roman" pitchFamily="18" charset="0"/>
                <a:cs typeface="Times New Roman" pitchFamily="18" charset="0"/>
              </a:rPr>
              <a:t> и педагогами деятельности</a:t>
            </a:r>
          </a:p>
          <a:p>
            <a:pPr lvl="0" algn="ctr">
              <a:buNone/>
            </a:pPr>
            <a:r>
              <a:rPr lang="ru-RU" sz="2400" dirty="0" smtClean="0">
                <a:solidFill>
                  <a:srgbClr val="440BB5"/>
                </a:solidFill>
                <a:latin typeface="Times New Roman" pitchFamily="18" charset="0"/>
                <a:cs typeface="Times New Roman" pitchFamily="18" charset="0"/>
              </a:rPr>
              <a:t>Размещение кормушек на участке детского сада</a:t>
            </a:r>
          </a:p>
          <a:p>
            <a:pPr lvl="0">
              <a:buNone/>
            </a:pPr>
            <a:r>
              <a:rPr lang="ru-RU" sz="2400" dirty="0" smtClean="0">
                <a:solidFill>
                  <a:srgbClr val="440BB5"/>
                </a:solidFill>
                <a:latin typeface="Times New Roman" pitchFamily="18" charset="0"/>
                <a:cs typeface="Times New Roman" pitchFamily="18" charset="0"/>
              </a:rPr>
              <a:t>                                        </a:t>
            </a:r>
            <a:r>
              <a:rPr lang="ru-RU" sz="2400" dirty="0" err="1" smtClean="0">
                <a:solidFill>
                  <a:srgbClr val="440BB5"/>
                </a:solidFill>
                <a:latin typeface="Times New Roman" pitchFamily="18" charset="0"/>
                <a:cs typeface="Times New Roman" pitchFamily="18" charset="0"/>
              </a:rPr>
              <a:t>Подкармливание</a:t>
            </a:r>
            <a:r>
              <a:rPr lang="ru-RU" sz="2400" dirty="0" smtClean="0">
                <a:solidFill>
                  <a:srgbClr val="440BB5"/>
                </a:solidFill>
                <a:latin typeface="Times New Roman" pitchFamily="18" charset="0"/>
                <a:cs typeface="Times New Roman" pitchFamily="18" charset="0"/>
              </a:rPr>
              <a:t> птиц   </a:t>
            </a:r>
          </a:p>
          <a:p>
            <a:pPr lvl="0">
              <a:buNone/>
            </a:pPr>
            <a:r>
              <a:rPr lang="ru-RU" sz="2400" b="1" dirty="0" smtClean="0">
                <a:ln w="11430"/>
                <a:solidFill>
                  <a:srgbClr val="440BB5"/>
                </a:solidFill>
                <a:effectLst>
                  <a:outerShdw blurRad="80000" dist="40000" dir="5040000" algn="tl">
                    <a:srgbClr val="000000">
                      <a:alpha val="30000"/>
                    </a:srgbClr>
                  </a:outerShdw>
                </a:effectLst>
                <a:latin typeface="Times New Roman" pitchFamily="18" charset="0"/>
                <a:cs typeface="Times New Roman" pitchFamily="18" charset="0"/>
              </a:rPr>
              <a:t>                                      </a:t>
            </a: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Мы кормушки смастерили</a:t>
            </a:r>
          </a:p>
          <a:p>
            <a:pPr algn="ctr">
              <a:buNone/>
              <a:defRPr/>
            </a:pP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Мы столовую открыли.</a:t>
            </a:r>
          </a:p>
          <a:p>
            <a:pPr algn="ctr">
              <a:buNone/>
              <a:defRPr/>
            </a:pP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Воробей, синица- </a:t>
            </a:r>
          </a:p>
          <a:p>
            <a:pPr algn="ctr">
              <a:buNone/>
              <a:defRPr/>
            </a:pP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Прилетели на обед.</a:t>
            </a:r>
          </a:p>
          <a:p>
            <a:pPr lvl="0">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7172" name="Picture 4" descr="D:\ДокументыD\Моя работа\Акция Покормите птиц-2016\Новая папка 005.jpg"/>
          <p:cNvPicPr>
            <a:picLocks noChangeAspect="1" noChangeArrowheads="1"/>
          </p:cNvPicPr>
          <p:nvPr/>
        </p:nvPicPr>
        <p:blipFill>
          <a:blip r:embed="rId3" cstate="email"/>
          <a:srcRect/>
          <a:stretch>
            <a:fillRect/>
          </a:stretch>
        </p:blipFill>
        <p:spPr bwMode="auto">
          <a:xfrm>
            <a:off x="285720" y="3357562"/>
            <a:ext cx="2628118" cy="2071702"/>
          </a:xfrm>
          <a:prstGeom prst="rect">
            <a:avLst/>
          </a:prstGeom>
          <a:noFill/>
        </p:spPr>
      </p:pic>
      <p:pic>
        <p:nvPicPr>
          <p:cNvPr id="7173" name="Picture 5" descr="D:\ДокументыD\Моя работа\Акция Покормите птиц-2016\Новая папка 034.jpg"/>
          <p:cNvPicPr>
            <a:picLocks noChangeAspect="1" noChangeArrowheads="1"/>
          </p:cNvPicPr>
          <p:nvPr/>
        </p:nvPicPr>
        <p:blipFill>
          <a:blip r:embed="rId4" cstate="email"/>
          <a:srcRect/>
          <a:stretch>
            <a:fillRect/>
          </a:stretch>
        </p:blipFill>
        <p:spPr bwMode="auto">
          <a:xfrm>
            <a:off x="3214678" y="4643446"/>
            <a:ext cx="2667019" cy="2000265"/>
          </a:xfrm>
          <a:prstGeom prst="rect">
            <a:avLst/>
          </a:prstGeom>
          <a:noFill/>
        </p:spPr>
      </p:pic>
      <p:pic>
        <p:nvPicPr>
          <p:cNvPr id="12" name="Picture 3"/>
          <p:cNvPicPr>
            <a:picLocks noChangeAspect="1" noChangeArrowheads="1"/>
          </p:cNvPicPr>
          <p:nvPr/>
        </p:nvPicPr>
        <p:blipFill>
          <a:blip r:embed="rId5" cstate="email"/>
          <a:srcRect/>
          <a:stretch>
            <a:fillRect/>
          </a:stretch>
        </p:blipFill>
        <p:spPr bwMode="auto">
          <a:xfrm>
            <a:off x="6143636" y="3429000"/>
            <a:ext cx="2714612" cy="203595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10.rimg.info/f545e5f533a29816f8cd4a2ff1ad1725.gif">
            <a:hlinkClick r:id="rId2"/>
          </p:cNvPr>
          <p:cNvPicPr>
            <a:picLocks noChangeAspect="1" noChangeArrowheads="1" noCrop="1"/>
          </p:cNvPicPr>
          <p:nvPr/>
        </p:nvPicPr>
        <p:blipFill>
          <a:blip r:embed="rId3" cstate="print"/>
          <a:srcRect/>
          <a:stretch>
            <a:fillRect/>
          </a:stretch>
        </p:blipFill>
        <p:spPr bwMode="auto">
          <a:xfrm>
            <a:off x="3643306" y="4143380"/>
            <a:ext cx="1962197" cy="1879713"/>
          </a:xfrm>
          <a:prstGeom prst="rect">
            <a:avLst/>
          </a:prstGeom>
          <a:noFill/>
          <a:ln w="9525">
            <a:noFill/>
            <a:miter lim="800000"/>
            <a:headEnd/>
            <a:tailEnd/>
          </a:ln>
        </p:spPr>
      </p:pic>
      <p:pic>
        <p:nvPicPr>
          <p:cNvPr id="6" name="Рисунок 5" descr="114818581.gif"/>
          <p:cNvPicPr>
            <a:picLocks noChangeAspect="1"/>
          </p:cNvPicPr>
          <p:nvPr/>
        </p:nvPicPr>
        <p:blipFill>
          <a:blip r:embed="rId4" cstate="email"/>
          <a:stretch>
            <a:fillRect/>
          </a:stretch>
        </p:blipFill>
        <p:spPr>
          <a:xfrm>
            <a:off x="0" y="0"/>
            <a:ext cx="1785950" cy="2191848"/>
          </a:xfrm>
          <a:prstGeom prst="ellipse">
            <a:avLst/>
          </a:prstGeom>
          <a:ln>
            <a:noFill/>
          </a:ln>
          <a:effectLst>
            <a:softEdge rad="112500"/>
          </a:effectLst>
        </p:spPr>
      </p:pic>
      <p:pic>
        <p:nvPicPr>
          <p:cNvPr id="2050" name="Picture 2"/>
          <p:cNvPicPr>
            <a:picLocks noGrp="1" noChangeAspect="1" noChangeArrowheads="1"/>
          </p:cNvPicPr>
          <p:nvPr>
            <p:ph idx="1"/>
          </p:nvPr>
        </p:nvPicPr>
        <p:blipFill>
          <a:blip r:embed="rId5" cstate="email"/>
          <a:srcRect/>
          <a:stretch>
            <a:fillRect/>
          </a:stretch>
        </p:blipFill>
        <p:spPr bwMode="auto">
          <a:xfrm>
            <a:off x="6143636" y="4143380"/>
            <a:ext cx="2782015" cy="17859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email"/>
          <a:srcRect/>
          <a:stretch>
            <a:fillRect/>
          </a:stretch>
        </p:blipFill>
        <p:spPr bwMode="auto">
          <a:xfrm>
            <a:off x="6143636" y="714356"/>
            <a:ext cx="2424562" cy="2000264"/>
          </a:xfrm>
          <a:prstGeom prst="rect">
            <a:avLst/>
          </a:prstGeom>
          <a:noFill/>
          <a:ln w="9525">
            <a:noFill/>
            <a:miter lim="800000"/>
            <a:headEnd/>
            <a:tailEnd/>
          </a:ln>
          <a:effectLst/>
        </p:spPr>
      </p:pic>
      <p:sp>
        <p:nvSpPr>
          <p:cNvPr id="7" name="Вертикальный свиток 6"/>
          <p:cNvSpPr/>
          <p:nvPr/>
        </p:nvSpPr>
        <p:spPr>
          <a:xfrm>
            <a:off x="3214678" y="214290"/>
            <a:ext cx="2857520" cy="3286148"/>
          </a:xfrm>
          <a:prstGeom prst="verticalScrol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800" b="1" dirty="0" smtClean="0">
                <a:solidFill>
                  <a:srgbClr val="440BB5"/>
                </a:solidFill>
                <a:latin typeface="Times New Roman" pitchFamily="18" charset="0"/>
                <a:cs typeface="Times New Roman" pitchFamily="18" charset="0"/>
              </a:rPr>
              <a:t>Д/И «Угадай птицу», </a:t>
            </a:r>
          </a:p>
          <a:p>
            <a:pPr algn="ctr">
              <a:defRPr/>
            </a:pPr>
            <a:r>
              <a:rPr lang="ru-RU" sz="2800" b="1" dirty="0" smtClean="0">
                <a:solidFill>
                  <a:srgbClr val="440BB5"/>
                </a:solidFill>
                <a:latin typeface="Times New Roman" pitchFamily="18" charset="0"/>
                <a:cs typeface="Times New Roman" pitchFamily="18" charset="0"/>
              </a:rPr>
              <a:t>«Сосчитай-ка»</a:t>
            </a:r>
            <a:endParaRPr lang="ru-RU" sz="2800" b="1" dirty="0">
              <a:solidFill>
                <a:srgbClr val="440BB5"/>
              </a:solidFill>
              <a:latin typeface="Times New Roman" pitchFamily="18" charset="0"/>
              <a:cs typeface="Times New Roman" pitchFamily="18" charset="0"/>
            </a:endParaRPr>
          </a:p>
        </p:txBody>
      </p:sp>
      <p:pic>
        <p:nvPicPr>
          <p:cNvPr id="3074" name="Picture 2" descr="D:\ДокументыD\Моя работа\Акция Покормите птиц-2016\Новая папка 007.jpg"/>
          <p:cNvPicPr>
            <a:picLocks noChangeAspect="1" noChangeArrowheads="1"/>
          </p:cNvPicPr>
          <p:nvPr/>
        </p:nvPicPr>
        <p:blipFill>
          <a:blip r:embed="rId7" cstate="email"/>
          <a:srcRect/>
          <a:stretch>
            <a:fillRect/>
          </a:stretch>
        </p:blipFill>
        <p:spPr bwMode="auto">
          <a:xfrm>
            <a:off x="214282" y="2285992"/>
            <a:ext cx="2786082" cy="409717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10.rimg.info/f545e5f533a29816f8cd4a2ff1ad1725.gif">
            <a:hlinkClick r:id="rId2"/>
          </p:cNvPr>
          <p:cNvPicPr>
            <a:picLocks noChangeAspect="1" noChangeArrowheads="1" noCrop="1"/>
          </p:cNvPicPr>
          <p:nvPr/>
        </p:nvPicPr>
        <p:blipFill>
          <a:blip r:embed="rId3" cstate="print"/>
          <a:srcRect/>
          <a:stretch>
            <a:fillRect/>
          </a:stretch>
        </p:blipFill>
        <p:spPr bwMode="auto">
          <a:xfrm rot="21209596" flipH="1">
            <a:off x="500034" y="5143512"/>
            <a:ext cx="1966926" cy="1236771"/>
          </a:xfrm>
          <a:prstGeom prst="rect">
            <a:avLst/>
          </a:prstGeom>
          <a:noFill/>
          <a:ln w="9525">
            <a:noFill/>
            <a:miter lim="800000"/>
            <a:headEnd/>
            <a:tailEnd/>
          </a:ln>
        </p:spPr>
      </p:pic>
      <p:pic>
        <p:nvPicPr>
          <p:cNvPr id="6" name="Рисунок 5" descr="114818581.gif"/>
          <p:cNvPicPr>
            <a:picLocks noChangeAspect="1"/>
          </p:cNvPicPr>
          <p:nvPr/>
        </p:nvPicPr>
        <p:blipFill>
          <a:blip r:embed="rId4" cstate="email"/>
          <a:stretch>
            <a:fillRect/>
          </a:stretch>
        </p:blipFill>
        <p:spPr>
          <a:xfrm rot="1014787">
            <a:off x="251939" y="219221"/>
            <a:ext cx="1804470" cy="2000288"/>
          </a:xfrm>
          <a:prstGeom prst="ellipse">
            <a:avLst/>
          </a:prstGeom>
          <a:ln>
            <a:noFill/>
          </a:ln>
          <a:effectLst>
            <a:softEdge rad="112500"/>
          </a:effectLst>
        </p:spPr>
      </p:pic>
      <p:pic>
        <p:nvPicPr>
          <p:cNvPr id="4098" name="Picture 2" descr="D:\ДокументыD\Моя работа\Акция Покормите птиц-2016\Новая папка 003.jpg"/>
          <p:cNvPicPr>
            <a:picLocks noChangeAspect="1" noChangeArrowheads="1"/>
          </p:cNvPicPr>
          <p:nvPr/>
        </p:nvPicPr>
        <p:blipFill>
          <a:blip r:embed="rId5" cstate="email"/>
          <a:srcRect/>
          <a:stretch>
            <a:fillRect/>
          </a:stretch>
        </p:blipFill>
        <p:spPr bwMode="auto">
          <a:xfrm>
            <a:off x="3714744" y="2571744"/>
            <a:ext cx="4727677" cy="3812374"/>
          </a:xfrm>
          <a:prstGeom prst="rect">
            <a:avLst/>
          </a:prstGeom>
          <a:noFill/>
        </p:spPr>
      </p:pic>
      <p:sp>
        <p:nvSpPr>
          <p:cNvPr id="8" name="Прямоугольник 7"/>
          <p:cNvSpPr/>
          <p:nvPr/>
        </p:nvSpPr>
        <p:spPr>
          <a:xfrm>
            <a:off x="428596" y="3071810"/>
            <a:ext cx="2928958" cy="1631216"/>
          </a:xfrm>
          <a:prstGeom prst="rect">
            <a:avLst/>
          </a:prstGeom>
        </p:spPr>
        <p:txBody>
          <a:bodyPr wrap="square">
            <a:spAutoFit/>
          </a:bodyPr>
          <a:lstStyle/>
          <a:p>
            <a:pPr>
              <a:buNone/>
            </a:pPr>
            <a:r>
              <a:rPr lang="ru-RU" dirty="0" smtClean="0">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Покормите птиц зимой</a:t>
            </a:r>
          </a:p>
          <a:p>
            <a:pPr algn="ctr">
              <a:buNone/>
            </a:pPr>
            <a:r>
              <a:rPr lang="ru-RU" sz="2000" b="1" dirty="0" smtClean="0">
                <a:solidFill>
                  <a:srgbClr val="C00000"/>
                </a:solidFill>
                <a:latin typeface="Times New Roman" pitchFamily="18" charset="0"/>
                <a:cs typeface="Times New Roman" pitchFamily="18" charset="0"/>
              </a:rPr>
              <a:t>Пусть со всех концов</a:t>
            </a:r>
          </a:p>
          <a:p>
            <a:pPr algn="ctr">
              <a:buNone/>
            </a:pPr>
            <a:r>
              <a:rPr lang="ru-RU" sz="2000" b="1" dirty="0" smtClean="0">
                <a:solidFill>
                  <a:srgbClr val="C00000"/>
                </a:solidFill>
                <a:latin typeface="Times New Roman" pitchFamily="18" charset="0"/>
                <a:cs typeface="Times New Roman" pitchFamily="18" charset="0"/>
              </a:rPr>
              <a:t>К вам слетятся, как домой,</a:t>
            </a:r>
          </a:p>
          <a:p>
            <a:pPr algn="ctr">
              <a:buNone/>
            </a:pPr>
            <a:r>
              <a:rPr lang="ru-RU" sz="2000" b="1" dirty="0" smtClean="0">
                <a:solidFill>
                  <a:srgbClr val="C00000"/>
                </a:solidFill>
                <a:latin typeface="Times New Roman" pitchFamily="18" charset="0"/>
                <a:cs typeface="Times New Roman" pitchFamily="18" charset="0"/>
              </a:rPr>
              <a:t>Стайки на крыльцо.</a:t>
            </a:r>
            <a:endParaRPr lang="ru-RU" sz="2000" dirty="0"/>
          </a:p>
        </p:txBody>
      </p:sp>
      <p:sp>
        <p:nvSpPr>
          <p:cNvPr id="9" name="Прямоугольник 8"/>
          <p:cNvSpPr/>
          <p:nvPr/>
        </p:nvSpPr>
        <p:spPr>
          <a:xfrm>
            <a:off x="1928794" y="285728"/>
            <a:ext cx="6929486" cy="2062103"/>
          </a:xfrm>
          <a:prstGeom prst="rect">
            <a:avLst/>
          </a:prstGeom>
        </p:spPr>
        <p:txBody>
          <a:bodyPr wrap="square">
            <a:spAutoFit/>
          </a:bodyPr>
          <a:lstStyle/>
          <a:p>
            <a:pPr algn="ctr">
              <a:buNone/>
            </a:pPr>
            <a:r>
              <a:rPr lang="ru-RU" sz="3200" dirty="0" smtClean="0">
                <a:solidFill>
                  <a:srgbClr val="440BB5"/>
                </a:solidFill>
                <a:latin typeface="Times New Roman" pitchFamily="18" charset="0"/>
                <a:cs typeface="Times New Roman" pitchFamily="18" charset="0"/>
              </a:rPr>
              <a:t>Беседы с детьми «Почему мы считаем птиц своими </a:t>
            </a:r>
            <a:r>
              <a:rPr lang="en-US" sz="3200" dirty="0" smtClean="0">
                <a:solidFill>
                  <a:srgbClr val="440BB5"/>
                </a:solidFill>
                <a:latin typeface="Times New Roman" pitchFamily="18" charset="0"/>
                <a:cs typeface="Times New Roman" pitchFamily="18" charset="0"/>
              </a:rPr>
              <a:t>    </a:t>
            </a:r>
            <a:r>
              <a:rPr lang="ru-RU" sz="3200" dirty="0" smtClean="0">
                <a:solidFill>
                  <a:srgbClr val="440BB5"/>
                </a:solidFill>
                <a:latin typeface="Times New Roman" pitchFamily="18" charset="0"/>
                <a:cs typeface="Times New Roman" pitchFamily="18" charset="0"/>
              </a:rPr>
              <a:t>друзьями», «Что ты знаешь о птицах», «зачем поют птицы»,   составление рассказов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14619</TotalTime>
  <Words>689</Words>
  <Application>Microsoft Office PowerPoint</Application>
  <PresentationFormat>Экран (4:3)</PresentationFormat>
  <Paragraphs>226</Paragraphs>
  <Slides>14</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 S E R</dc:creator>
  <cp:lastModifiedBy>User</cp:lastModifiedBy>
  <cp:revision>576</cp:revision>
  <dcterms:created xsi:type="dcterms:W3CDTF">2013-02-10T13:59:06Z</dcterms:created>
  <dcterms:modified xsi:type="dcterms:W3CDTF">2016-01-25T19:09:45Z</dcterms:modified>
</cp:coreProperties>
</file>