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67" r:id="rId11"/>
    <p:sldId id="262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hukdou15.edumsk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s-brys.ru/t/328/l/0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kis-brys.ru/t/342/l/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is-brys.ru/t/345/l/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kis-brys.ru/t/346/l/0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boombob.ru/img/picture/Jun/24/e9df5a43167b60db3698ae0786734dbe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6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5" y="764704"/>
            <a:ext cx="6048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 smtClean="0"/>
              <a:t>Муниципальное дошкольное образовательное учреждение</a:t>
            </a:r>
          </a:p>
          <a:p>
            <a:pPr algn="ctr" fontAlgn="base"/>
            <a:r>
              <a:rPr lang="ru-RU" sz="2800" dirty="0" smtClean="0">
                <a:hlinkClick r:id="rId3" tooltip="На Главную страницу"/>
              </a:rPr>
              <a:t>ДЕТСКИЙ САД ОБЩЕРАЗВИВАЮЩЕГО ВИДА №15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Состязательные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Игры-заба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Дворовые </a:t>
            </a:r>
            <a:r>
              <a:rPr lang="ru-RU" sz="2800" dirty="0" smtClean="0"/>
              <a:t>игры - не просто развлечение. Дворовые игры - еще и обучение. В этих играх </a:t>
            </a:r>
            <a:r>
              <a:rPr lang="ru-RU" sz="2800" dirty="0" smtClean="0"/>
              <a:t>дети учатся </a:t>
            </a:r>
            <a:r>
              <a:rPr lang="ru-RU" sz="2800" dirty="0" smtClean="0"/>
              <a:t>общению, умению создавать команды и "работать" в них, </a:t>
            </a:r>
            <a:r>
              <a:rPr lang="ru-RU" sz="2800" dirty="0" smtClean="0"/>
              <a:t>учатся </a:t>
            </a:r>
            <a:r>
              <a:rPr lang="ru-RU" sz="2800" dirty="0" smtClean="0"/>
              <a:t>быстро соображать, прыгать-бегать, соревноваться, да и веселиться </a:t>
            </a:r>
            <a:r>
              <a:rPr lang="ru-RU" sz="2800" dirty="0" smtClean="0"/>
              <a:t>учатся </a:t>
            </a:r>
            <a:r>
              <a:rPr lang="ru-RU" sz="2800" dirty="0" smtClean="0"/>
              <a:t>тоже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1746" name="Picture 2" descr="http://fullref.ru/files/54/91aeafcfe139069e73bb17f4a8360ae2.html_file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852"/>
            <a:ext cx="5184576" cy="3756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amelika.com/imaginator/1/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Презентация на тему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 «Забытые дворовые игры»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093296"/>
            <a:ext cx="6520768" cy="1551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3256" name="Picture 8" descr="http://player.myshared.ru/544910/data/images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991225" cy="4295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	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1259632" y="116632"/>
            <a:ext cx="7498080" cy="2376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Во все времена люди отмечали важность игры для общего развития ребенка и необходимость применения ее в воспитании.</a:t>
            </a:r>
            <a:endParaRPr lang="ru-RU" dirty="0"/>
          </a:p>
        </p:txBody>
      </p:sp>
      <p:pic>
        <p:nvPicPr>
          <p:cNvPr id="54274" name="Picture 2" descr="http://oboi.tululu.org/o/26/65057/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7416824" cy="4694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3050" y="476672"/>
            <a:ext cx="7600950" cy="2736304"/>
          </a:xfrm>
        </p:spPr>
        <p:txBody>
          <a:bodyPr>
            <a:noAutofit/>
          </a:bodyPr>
          <a:lstStyle/>
          <a:p>
            <a:r>
              <a:rPr lang="ru-RU" sz="2800" dirty="0" smtClean="0"/>
              <a:t>	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К сожалению, сегодня мы наблюдаем разрушение игрового пространства детства. Исчезли шумные дворовые компании, забыты скакалки, мячи, городки. Раньше родители не могли загнать нас домой, чтобы поесть, а сейчас, мы не можем выгнать детей на улицу, чтобы подышать. Компьютер и телевизор прочно вошли в жизнь современного ребенка, вытесняя живое общение со сверстниками и 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+mn-lt"/>
              </a:rPr>
              <a:t>детские дворовые игры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5300" name="Picture 4" descr="http://wns334455.com/images/55d1919270c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284984"/>
            <a:ext cx="3786187" cy="3465513"/>
          </a:xfrm>
          <a:prstGeom prst="rect">
            <a:avLst/>
          </a:prstGeom>
          <a:noFill/>
        </p:spPr>
      </p:pic>
      <p:pic>
        <p:nvPicPr>
          <p:cNvPr id="55298" name="Picture 2" descr="http://i.dailymail.co.uk/i/pix/2013/10/29/article-2479109-19107AB800000578-426_1024x6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9608"/>
            <a:ext cx="388843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-66252"/>
            <a:ext cx="770485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Для решения этой проблемы мы организовали дворовое разновозрастное игровое сообщество в рамках нашего  детского сада. Раз в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неделю,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с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разной возрастной группой, во время прогулки, ребята собираются и играют в различные дворовые игры: игры наших пап и мам, дедушек и бабушек.</a:t>
            </a:r>
            <a:endParaRPr kumimoji="0" lang="ru-RU" sz="2200" b="0" u="none" strike="noStrike" cap="none" normalizeH="0" baseline="0" dirty="0" smtClean="0">
              <a:ln>
                <a:noFill/>
              </a:ln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a typeface="Arial Unicode MS" pitchFamily="34" charset="-128"/>
                <a:cs typeface="Times New Roman" pitchFamily="18" charset="0"/>
              </a:rPr>
              <a:t>Цель 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a typeface="Arial Unicode MS" pitchFamily="34" charset="-128"/>
                <a:cs typeface="Times New Roman" pitchFamily="18" charset="0"/>
              </a:rPr>
              <a:t>этой программы не только приобщение детей к здоровому образу жизни и гармонизации детских и детско-родительских отношений, но и передача культурного наследия из поколения в поколение.</a:t>
            </a:r>
          </a:p>
          <a:p>
            <a:r>
              <a:rPr lang="ru-RU" sz="2200" dirty="0" smtClean="0"/>
              <a:t>	</a:t>
            </a:r>
            <a:r>
              <a:rPr lang="ru-RU" sz="2200" b="1" dirty="0" smtClean="0">
                <a:solidFill>
                  <a:schemeClr val="accent3"/>
                </a:solidFill>
              </a:rPr>
              <a:t>Особый акцент программы </a:t>
            </a:r>
            <a:r>
              <a:rPr lang="ru-RU" sz="2200" dirty="0" smtClean="0"/>
              <a:t>сделан на использование народных игр с разной физической нагрузкой для детей, разнообразной степенью двигательной активности. Программой предложены игры, требующие быстроты, ловкости, смелости, упорства в достижении цели.</a:t>
            </a:r>
          </a:p>
          <a:p>
            <a:r>
              <a:rPr lang="ru-RU" sz="2200" dirty="0" smtClean="0"/>
              <a:t>	Занятия в спортивном кружке ставят своей </a:t>
            </a:r>
            <a:r>
              <a:rPr lang="ru-RU" sz="2200" b="1" dirty="0" smtClean="0"/>
              <a:t>целью:</a:t>
            </a:r>
            <a:endParaRPr lang="ru-RU" sz="2200" dirty="0" smtClean="0"/>
          </a:p>
          <a:p>
            <a:r>
              <a:rPr lang="ru-RU" sz="2200" dirty="0" smtClean="0"/>
              <a:t>Обучение забытым народным играм, считалкам, другим жанрам устного народного творчества;</a:t>
            </a:r>
          </a:p>
          <a:p>
            <a:r>
              <a:rPr lang="ru-RU" sz="2200" dirty="0" smtClean="0"/>
              <a:t>Воспитание любви к Родине, её традициям и обычаям.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ea typeface="Arial Unicode MS" pitchFamily="34" charset="-128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err="1" smtClean="0">
                <a:solidFill>
                  <a:schemeClr val="accent3"/>
                </a:solidFill>
              </a:rPr>
              <a:t>Классификация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</a:rPr>
              <a:t>дворовых</a:t>
            </a:r>
            <a:r>
              <a:rPr lang="en-US" sz="2200" dirty="0" smtClean="0">
                <a:solidFill>
                  <a:schemeClr val="accent3"/>
                </a:solidFill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</a:rPr>
              <a:t>игр</a:t>
            </a:r>
            <a:r>
              <a:rPr lang="ru-RU" sz="2200" dirty="0" smtClean="0">
                <a:solidFill>
                  <a:schemeClr val="accent3"/>
                </a:solidFill>
              </a:rPr>
              <a:t/>
            </a:r>
            <a:br>
              <a:rPr lang="ru-RU" sz="2200" dirty="0" smtClean="0">
                <a:solidFill>
                  <a:schemeClr val="accent3"/>
                </a:solidFill>
              </a:rPr>
            </a:br>
            <a:r>
              <a:rPr lang="ru-RU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игры с мячом:</a:t>
            </a:r>
            <a:r>
              <a:rPr lang="en-US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620688"/>
          <a:ext cx="7920880" cy="1512168"/>
        </p:xfrm>
        <a:graphic>
          <a:graphicData uri="http://schemas.openxmlformats.org/drawingml/2006/table">
            <a:tbl>
              <a:tblPr/>
              <a:tblGrid>
                <a:gridCol w="1847138"/>
                <a:gridCol w="6073742"/>
              </a:tblGrid>
              <a:tr h="1512168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u="sng" dirty="0" smtClean="0">
                          <a:solidFill>
                            <a:srgbClr val="547DAF"/>
                          </a:solidFill>
                          <a:latin typeface="Tahoma"/>
                          <a:hlinkClick r:id="rId2"/>
                        </a:rPr>
                        <a:t>Вышибалы</a:t>
                      </a:r>
                      <a:endParaRPr lang="ru-RU" dirty="0">
                        <a:solidFill>
                          <a:srgbClr val="484545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Одна из самых распространенных дворовых игр, в которой два человека (вышибалы) перекидывают друг другу мяч, стараясь "выбить" им остальных игроков, </a:t>
                      </a:r>
                      <a:r>
                        <a:rPr lang="ru-RU" dirty="0" smtClean="0">
                          <a:solidFill>
                            <a:srgbClr val="484545"/>
                          </a:solidFill>
                          <a:latin typeface="+mn-lt"/>
                        </a:rPr>
                        <a:t>находящихся </a:t>
                      </a:r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на </a:t>
                      </a:r>
                      <a:r>
                        <a:rPr lang="ru-RU" dirty="0" smtClean="0">
                          <a:solidFill>
                            <a:srgbClr val="484545"/>
                          </a:solidFill>
                          <a:latin typeface="+mn-lt"/>
                        </a:rPr>
                        <a:t>площадке.</a:t>
                      </a:r>
                      <a:endParaRPr lang="ru-RU" dirty="0">
                        <a:solidFill>
                          <a:srgbClr val="484545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7351" name="Picture 7" descr="Вышибалы, дворовая иг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1419225" cy="971550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15616" y="2132856"/>
          <a:ext cx="7776864" cy="1368152"/>
        </p:xfrm>
        <a:graphic>
          <a:graphicData uri="http://schemas.openxmlformats.org/drawingml/2006/table">
            <a:tbl>
              <a:tblPr/>
              <a:tblGrid>
                <a:gridCol w="1656184"/>
                <a:gridCol w="6120680"/>
              </a:tblGrid>
              <a:tr h="1368152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u="sng" dirty="0" smtClean="0">
                          <a:solidFill>
                            <a:srgbClr val="547DAF"/>
                          </a:solidFill>
                          <a:latin typeface="Tahoma"/>
                          <a:hlinkClick r:id="rId4"/>
                        </a:rPr>
                        <a:t>Пионербол</a:t>
                      </a:r>
                      <a:endParaRPr lang="ru-RU" dirty="0">
                        <a:solidFill>
                          <a:srgbClr val="484545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Своеобразная детская модификация стандартной игры волейбол. Разница в том, что мяч игроки не отбивают, а ловят двумя руками и кидают его дальше тоже двумя руками.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7352" name="Picture 8" descr="Пионербол, дворовые иг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92896"/>
            <a:ext cx="1428750" cy="97155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5616" y="3573016"/>
          <a:ext cx="7848872" cy="1512168"/>
        </p:xfrm>
        <a:graphic>
          <a:graphicData uri="http://schemas.openxmlformats.org/drawingml/2006/table">
            <a:tbl>
              <a:tblPr/>
              <a:tblGrid>
                <a:gridCol w="2016224"/>
                <a:gridCol w="5832648"/>
              </a:tblGrid>
              <a:tr h="1512168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u="sng" dirty="0" err="1" smtClean="0">
                          <a:solidFill>
                            <a:srgbClr val="547DAF"/>
                          </a:solidFill>
                          <a:latin typeface="Tahoma"/>
                          <a:hlinkClick r:id="rId6"/>
                        </a:rPr>
                        <a:t>Штандер-стоп</a:t>
                      </a:r>
                      <a:endParaRPr lang="ru-RU" dirty="0">
                        <a:solidFill>
                          <a:srgbClr val="484545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Игра с мячом: мяч кидался в воздух, в это время игроки разбегались, водящий называл любого игрока и пытался угадать расстояние до него в шагах, и должен </a:t>
                      </a:r>
                      <a:r>
                        <a:rPr lang="ru-RU" dirty="0" smtClean="0">
                          <a:solidFill>
                            <a:srgbClr val="484545"/>
                          </a:solidFill>
                          <a:latin typeface="+mn-lt"/>
                        </a:rPr>
                        <a:t>был дойти </a:t>
                      </a:r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до игрока за это количество шагов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7354" name="Picture 10" descr="Штандер-сто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933056"/>
            <a:ext cx="1428750" cy="971550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259632" y="5085184"/>
          <a:ext cx="7704856" cy="1584176"/>
        </p:xfrm>
        <a:graphic>
          <a:graphicData uri="http://schemas.openxmlformats.org/drawingml/2006/table">
            <a:tbl>
              <a:tblPr/>
              <a:tblGrid>
                <a:gridCol w="2016224"/>
                <a:gridCol w="5688632"/>
              </a:tblGrid>
              <a:tr h="1584176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u="sng" dirty="0" smtClean="0">
                          <a:solidFill>
                            <a:srgbClr val="547DAF"/>
                          </a:solidFill>
                          <a:latin typeface="Tahoma"/>
                          <a:hlinkClick r:id="rId8"/>
                        </a:rPr>
                        <a:t>Я </a:t>
                      </a:r>
                      <a:r>
                        <a:rPr lang="ru-RU" b="1" u="sng" dirty="0">
                          <a:solidFill>
                            <a:srgbClr val="547DAF"/>
                          </a:solidFill>
                          <a:latin typeface="Tahoma"/>
                          <a:hlinkClick r:id="rId8"/>
                        </a:rPr>
                        <a:t>знаю 5 имен..</a:t>
                      </a:r>
                      <a:endParaRPr lang="ru-RU" dirty="0">
                        <a:solidFill>
                          <a:srgbClr val="484545"/>
                        </a:solidFill>
                        <a:latin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solidFill>
                            <a:srgbClr val="484545"/>
                          </a:solidFill>
                          <a:latin typeface="+mn-lt"/>
                        </a:rPr>
                        <a:t>Игра с интеллектуальным уклоном - набивание мяча ладонью о землю, при этом придумывание и произнесение имен, названий, городов и т.п.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7355" name="Picture 11" descr="Я знаю 5 име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5373216"/>
            <a:ext cx="1428750" cy="971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332656"/>
            <a:ext cx="2565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 smtClean="0">
                <a:solidFill>
                  <a:schemeClr val="accent3"/>
                </a:solidFill>
                <a:latin typeface="Times New Roman"/>
                <a:ea typeface="Arial Unicode MS"/>
                <a:cs typeface="Times New Roman"/>
              </a:rPr>
              <a:t>Игры</a:t>
            </a:r>
            <a:r>
              <a:rPr lang="en-US" sz="2400" dirty="0" smtClean="0">
                <a:solidFill>
                  <a:schemeClr val="accent3"/>
                </a:solidFill>
                <a:latin typeface="Times New Roman"/>
                <a:ea typeface="Arial Unicode MS"/>
                <a:cs typeface="Times New Roman"/>
              </a:rPr>
              <a:t> с </a:t>
            </a:r>
            <a:r>
              <a:rPr lang="en-US" sz="2400" dirty="0" err="1" smtClean="0">
                <a:solidFill>
                  <a:schemeClr val="accent3"/>
                </a:solidFill>
                <a:latin typeface="Times New Roman"/>
                <a:ea typeface="Arial Unicode MS"/>
                <a:cs typeface="Times New Roman"/>
              </a:rPr>
              <a:t>прыжками</a:t>
            </a:r>
            <a:endParaRPr lang="ru-RU" sz="2400" dirty="0">
              <a:solidFill>
                <a:schemeClr val="accent3"/>
              </a:solidFill>
              <a:latin typeface="Times New Roman"/>
              <a:ea typeface="Arial Unicode MS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76470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a typeface="Arial Unicode MS"/>
                <a:cs typeface="Times New Roman"/>
              </a:rPr>
              <a:t>Веревочка», «Классики», «</a:t>
            </a:r>
            <a:r>
              <a:rPr lang="ru-RU" sz="2000" dirty="0" err="1" smtClean="0">
                <a:solidFill>
                  <a:srgbClr val="000000"/>
                </a:solidFill>
                <a:ea typeface="Arial Unicode MS"/>
                <a:cs typeface="Times New Roman"/>
              </a:rPr>
              <a:t>Резиночка</a:t>
            </a:r>
            <a:r>
              <a:rPr lang="ru-RU" sz="2000" dirty="0" smtClean="0">
                <a:solidFill>
                  <a:srgbClr val="000000"/>
                </a:solidFill>
                <a:ea typeface="Arial Unicode MS"/>
                <a:cs typeface="Times New Roman"/>
              </a:rPr>
              <a:t>», «Рыбалка», «Петельки», «Три – пятнадцать», « Козлик».</a:t>
            </a:r>
            <a:endParaRPr lang="ru-RU" sz="2000" dirty="0"/>
          </a:p>
        </p:txBody>
      </p:sp>
      <p:pic>
        <p:nvPicPr>
          <p:cNvPr id="26626" name="Picture 2" descr="http://sunandface.com/wp-content/uploads/2013/04/Kids-jumping-and-playing-outside-94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8100392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ЛиС\Рабочий стол\лене для сада\дворовые игры\0014-014-Igry-lovi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52" y="0"/>
            <a:ext cx="831254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гры, отражающие отношение человека к при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250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Презентация на тему  «Забытые дворовые игры»</vt:lpstr>
      <vt:lpstr>       </vt:lpstr>
      <vt:lpstr> К сожалению, сегодня мы наблюдаем разрушение игрового пространства детства. Исчезли шумные дворовые компании, забыты скакалки, мячи, городки. Раньше родители не могли загнать нас домой, чтобы поесть, а сейчас, мы не можем выгнать детей на улицу, чтобы подышать. Компьютер и телевизор прочно вошли в жизнь современного ребенка, вытесняя живое общение со сверстниками и детские дворовые игры.  .</vt:lpstr>
      <vt:lpstr>Слайд 5</vt:lpstr>
      <vt:lpstr>Классификация дворовых игр игры с мячом: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ЛиС</cp:lastModifiedBy>
  <cp:revision>24</cp:revision>
  <dcterms:modified xsi:type="dcterms:W3CDTF">2015-09-23T14:56:10Z</dcterms:modified>
</cp:coreProperties>
</file>