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86" r:id="rId3"/>
    <p:sldId id="296" r:id="rId4"/>
    <p:sldId id="259" r:id="rId5"/>
    <p:sldId id="280" r:id="rId6"/>
    <p:sldId id="288" r:id="rId7"/>
    <p:sldId id="289" r:id="rId8"/>
    <p:sldId id="290" r:id="rId9"/>
    <p:sldId id="297" r:id="rId10"/>
    <p:sldId id="260" r:id="rId11"/>
    <p:sldId id="291" r:id="rId12"/>
    <p:sldId id="298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49" d="100"/>
          <a:sy n="49" d="100"/>
        </p:scale>
        <p:origin x="-123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14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85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45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457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15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79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968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491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16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05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75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75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71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BD8B0346-1F94-4706-828D-AD75CD09F22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0DC1F81D-DFBB-47BF-9AA7-0BFD4DD25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Вербная неделя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140968"/>
            <a:ext cx="3456384" cy="3456384"/>
          </a:xfrm>
        </p:spPr>
      </p:pic>
      <p:pic>
        <p:nvPicPr>
          <p:cNvPr id="10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1115616" y="764704"/>
            <a:ext cx="741682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1600" b="1" dirty="0" smtClean="0"/>
              <a:t>Вербная неделя</a:t>
            </a:r>
            <a:r>
              <a:rPr lang="ru-RU" sz="1600" dirty="0" smtClean="0"/>
              <a:t> – шестая неделя Великого поста. Главные народные обряды недели связаны с вербой и выпадают на субботу и воскресенье. Есть легенда связанная с этой неделей, которая гласит, что некогда верба была женщиной, и у неё было столько детей, что женщина поспорила с самой Матерью-Землёй о том, что она плодовитее Земли. Рассердилась Мать-Земля и превратила женщину в вербу. На этом празднике существует верование - освящённая верба может остановить летнюю грозу, а брошенная в пламя — помочь при пожаре. Традиции праздника: освящение вербы, битьё вербными веточками, заклинки весны.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3140968"/>
            <a:ext cx="3456384" cy="3456384"/>
          </a:xfrm>
        </p:spPr>
      </p:pic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656912" cy="841248"/>
          </a:xfrm>
        </p:spPr>
        <p:txBody>
          <a:bodyPr/>
          <a:lstStyle/>
          <a:p>
            <a:r>
              <a:rPr lang="ru-RU" dirty="0" smtClean="0"/>
              <a:t>Осень золотая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3672408" cy="43204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843536" cy="47244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Осенины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Дожинки - праздник последнего снопа; </a:t>
            </a:r>
          </a:p>
          <a:p>
            <a:r>
              <a:rPr lang="ru-RU" dirty="0" smtClean="0"/>
              <a:t>Капустник; </a:t>
            </a:r>
          </a:p>
          <a:p>
            <a:r>
              <a:rPr lang="ru-RU" dirty="0" smtClean="0"/>
              <a:t>Праздник урожая; </a:t>
            </a:r>
          </a:p>
          <a:p>
            <a:r>
              <a:rPr lang="ru-RU" dirty="0" smtClean="0"/>
              <a:t>Осенняя ярмарка; </a:t>
            </a:r>
          </a:p>
          <a:p>
            <a:r>
              <a:rPr lang="ru-RU" dirty="0" smtClean="0"/>
              <a:t>Хэллоуин по-русски: упыри, вурдалаки, лешие, водяные, кикиморы, ведьмы. </a:t>
            </a:r>
          </a:p>
          <a:p>
            <a:endParaRPr lang="ru-RU" dirty="0"/>
          </a:p>
        </p:txBody>
      </p:sp>
      <p:pic>
        <p:nvPicPr>
          <p:cNvPr id="6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87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урожая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140968"/>
            <a:ext cx="7488832" cy="3456383"/>
          </a:xfrm>
        </p:spPr>
      </p:pic>
      <p:pic>
        <p:nvPicPr>
          <p:cNvPr id="10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971600" y="764704"/>
            <a:ext cx="75608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b="1" dirty="0" smtClean="0"/>
              <a:t>Праздник урожая</a:t>
            </a:r>
            <a:r>
              <a:rPr lang="ru-RU" dirty="0" smtClean="0"/>
              <a:t> — праздник, посвящённый собранному урожаю, плодородию и семейному благополучию. К этому времени завершаются полевые работы: жатва, вывоз хлеба в овины, уборка льна. Заложена основа благосостояния семьи на будущий год. В этот день чествовали и благодарили Богородицу (</a:t>
            </a:r>
            <a:r>
              <a:rPr lang="ru-RU" dirty="0" err="1" smtClean="0"/>
              <a:t>Мать-Сыру-Землю</a:t>
            </a:r>
            <a:r>
              <a:rPr lang="ru-RU" dirty="0" smtClean="0"/>
              <a:t>) за собранный урожай. Считается, что она даёт благополучие, покровительствует земледелию, семье и особенно матерям.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урожая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971600" y="1196752"/>
            <a:ext cx="75608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b="1" dirty="0" smtClean="0"/>
              <a:t>Игры: - «Сбор урожая», «Сиди, сиди, Яша…»,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b="1" dirty="0" smtClean="0"/>
              <a:t>              «Мыши», «Капуста», «Гори, гори ясно»,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b="1" smtClean="0"/>
              <a:t>              «Огородник», «Пахари </a:t>
            </a:r>
            <a:r>
              <a:rPr lang="ru-RU" b="1" dirty="0" smtClean="0"/>
              <a:t>и жнецы»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dirty="0" smtClean="0"/>
              <a:t> 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2348880"/>
            <a:ext cx="7200800" cy="4248472"/>
          </a:xfrm>
        </p:spPr>
      </p:pic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7560840" cy="6336704"/>
          </a:xfrm>
        </p:spPr>
      </p:pic>
      <p:pic>
        <p:nvPicPr>
          <p:cNvPr id="8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28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448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Троица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140968"/>
            <a:ext cx="3456384" cy="3456384"/>
          </a:xfrm>
        </p:spPr>
      </p:pic>
      <p:pic>
        <p:nvPicPr>
          <p:cNvPr id="10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1115616" y="764704"/>
            <a:ext cx="741682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1600" b="1" dirty="0" smtClean="0"/>
              <a:t>Троица</a:t>
            </a:r>
            <a:r>
              <a:rPr lang="ru-RU" sz="1600" dirty="0" smtClean="0"/>
              <a:t> — двунадесятый праздник православного календаря, отмечаемый на пятидесятый день после Пасхи, на десятый день Вознесения. Другие названия Троицы —  день Святой Троицы, Пятидесятница, день Сошествия Святого Духа на апостолов. В славянской народной традиции день называется Троицей или Троицыным днём и отмечается как праздник либо один день (воскресенье), либо три </a:t>
            </a:r>
            <a:r>
              <a:rPr lang="ru-RU" dirty="0" smtClean="0"/>
              <a:t>дня (с воскресенья по вторник). Для праздника Троицы выбирают место, где растут березы. На седьмую неделю после Пасхи идут в лес за березками, плетут из березовых веток венки. Там, где будет проходить праздник, делает площадку для выступлений.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3140968"/>
            <a:ext cx="3456384" cy="3456384"/>
          </a:xfrm>
        </p:spPr>
      </p:pic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Масленица, </a:t>
            </a:r>
            <a:r>
              <a:rPr lang="ru-RU" dirty="0" err="1" smtClean="0"/>
              <a:t>Овсянничек</a:t>
            </a:r>
            <a:r>
              <a:rPr lang="ru-RU" dirty="0" smtClean="0"/>
              <a:t>,  Вербное воскресение пасха, красная горка, Троица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1115616" y="1556792"/>
            <a:ext cx="741682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Игры:- «В </a:t>
            </a:r>
            <a:r>
              <a:rPr lang="ru-RU" sz="2000" b="1" dirty="0" err="1" smtClean="0"/>
              <a:t>подкиды</a:t>
            </a:r>
            <a:r>
              <a:rPr lang="ru-RU" sz="2000" b="1" dirty="0" smtClean="0"/>
              <a:t>», «В цепи»,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«Цапки», «Летела корова»,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«Дядюшка Трифон», «Вереница»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«Корчага», «Горелки», «Плетень»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«Гори, гори ясно»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«Гуси и  гусыни», «Воробушки»,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«Базарный разговор», «Заря»,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«Чье яйцо будет дольше крутиться?»,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«Чье яйцо дальше укатиться?»,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              «Бой </a:t>
            </a:r>
            <a:r>
              <a:rPr lang="ru-RU" sz="2000" b="1" dirty="0" err="1" smtClean="0"/>
              <a:t>крашенок</a:t>
            </a:r>
            <a:r>
              <a:rPr lang="ru-RU" sz="2000" b="1" dirty="0" smtClean="0"/>
              <a:t>», « Катание пасхальных яиц</a:t>
            </a:r>
            <a:r>
              <a:rPr lang="ru-RU" sz="1600" b="1" dirty="0" smtClean="0"/>
              <a:t>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200" b="1" dirty="0" smtClean="0"/>
              <a:t>        «Солнышко-ведрышко», «Медом или  сахаром»,             </a:t>
            </a:r>
            <a:r>
              <a:rPr lang="ru-RU" sz="2000" b="1" dirty="0" smtClean="0"/>
              <a:t>«Березка», «Березовые ворота», «Горшки»,      «Летят –не летят», «Верба - </a:t>
            </a:r>
            <a:r>
              <a:rPr lang="ru-RU" sz="2000" b="1" dirty="0" err="1" smtClean="0"/>
              <a:t>вербочка</a:t>
            </a:r>
            <a:r>
              <a:rPr lang="ru-RU" sz="2000" b="1" dirty="0" smtClean="0"/>
              <a:t>», «Дед», «</a:t>
            </a:r>
            <a:r>
              <a:rPr lang="ru-RU" sz="2000" b="1" dirty="0" err="1" smtClean="0"/>
              <a:t>Захарка</a:t>
            </a:r>
            <a:r>
              <a:rPr lang="ru-RU" sz="2000" b="1" dirty="0" smtClean="0"/>
              <a:t>», «В круги», «В кресты», «Венок», «Водяной», «Горячее место», «Весна - красна», «Жаворонки прилетели»,  «Найди перелетных птиц», «Птицы собирайтесь в стаю»,  «Бай, </a:t>
            </a:r>
            <a:r>
              <a:rPr lang="ru-RU" sz="2000" b="1" dirty="0" err="1" smtClean="0"/>
              <a:t>качи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качи</a:t>
            </a:r>
            <a:r>
              <a:rPr lang="ru-RU" sz="2000" b="1" dirty="0" smtClean="0"/>
              <a:t>» , «</a:t>
            </a:r>
            <a:r>
              <a:rPr lang="ru-RU" sz="2000" b="1" dirty="0" err="1" smtClean="0"/>
              <a:t>Федул</a:t>
            </a:r>
            <a:r>
              <a:rPr lang="ru-RU" sz="2000" b="1" smtClean="0"/>
              <a:t>»</a:t>
            </a:r>
            <a:endParaRPr lang="ru-RU" sz="2000" b="1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7200"/>
            <a:ext cx="7584904" cy="841248"/>
          </a:xfrm>
        </p:spPr>
        <p:txBody>
          <a:bodyPr/>
          <a:lstStyle/>
          <a:p>
            <a:r>
              <a:rPr lang="ru-RU" dirty="0" smtClean="0"/>
              <a:t>Лето Красное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3960440" cy="482453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627512" cy="4724400"/>
          </a:xfrm>
        </p:spPr>
        <p:txBody>
          <a:bodyPr/>
          <a:lstStyle/>
          <a:p>
            <a:r>
              <a:rPr lang="ru-RU" dirty="0" smtClean="0"/>
              <a:t>Иван Купала; </a:t>
            </a:r>
          </a:p>
          <a:p>
            <a:r>
              <a:rPr lang="ru-RU" dirty="0" smtClean="0"/>
              <a:t>Петров День; </a:t>
            </a:r>
          </a:p>
          <a:p>
            <a:r>
              <a:rPr lang="ru-RU" dirty="0" smtClean="0"/>
              <a:t>Ильин День; </a:t>
            </a:r>
          </a:p>
          <a:p>
            <a:r>
              <a:rPr lang="ru-RU" dirty="0" err="1" smtClean="0"/>
              <a:t>Спасы</a:t>
            </a:r>
            <a:r>
              <a:rPr lang="ru-RU" dirty="0" smtClean="0"/>
              <a:t> (медовый, яблочный, ореховый); </a:t>
            </a:r>
          </a:p>
          <a:p>
            <a:r>
              <a:rPr lang="ru-RU" dirty="0" smtClean="0"/>
              <a:t>Летние Русалии </a:t>
            </a:r>
          </a:p>
          <a:p>
            <a:endParaRPr lang="ru-RU" dirty="0"/>
          </a:p>
        </p:txBody>
      </p:sp>
      <p:pic>
        <p:nvPicPr>
          <p:cNvPr id="6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334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купала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140968"/>
            <a:ext cx="3456384" cy="3456383"/>
          </a:xfrm>
        </p:spPr>
      </p:pic>
      <p:pic>
        <p:nvPicPr>
          <p:cNvPr id="10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971600" y="764704"/>
            <a:ext cx="75608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1700" b="1" dirty="0" smtClean="0"/>
              <a:t>Иван Купала</a:t>
            </a:r>
            <a:r>
              <a:rPr lang="ru-RU" sz="1700" dirty="0" smtClean="0"/>
              <a:t> – летний праздник языческого происхождения, празднуется с 6 по 7 июля. Праздник связан с летним солнцестоянием. Традиции: жечь костры и прыгать через них, водить хороводы, плести венки, собирать травы. Начинается праздник накануне вечером. Название праздника произошло от имени Иоанна Крестителя(эпитет Иоанна переводится как «</a:t>
            </a:r>
            <a:r>
              <a:rPr lang="ru-RU" sz="1700" dirty="0" err="1" smtClean="0"/>
              <a:t>купатель</a:t>
            </a:r>
            <a:r>
              <a:rPr lang="ru-RU" sz="1700" dirty="0" smtClean="0"/>
              <a:t>, </a:t>
            </a:r>
            <a:r>
              <a:rPr lang="ru-RU" sz="1700" dirty="0" err="1" smtClean="0"/>
              <a:t>погружатель</a:t>
            </a:r>
            <a:r>
              <a:rPr lang="ru-RU" sz="1700" dirty="0" smtClean="0"/>
              <a:t>»). Главной особенностью Ивана Купалы являются очищающие костры, для того чтобы очиститься от находящийся внутри человека нечисти, он должен бы прыгать через эти костры.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619672" y="3140968"/>
            <a:ext cx="3456384" cy="3456384"/>
          </a:xfrm>
        </p:spPr>
      </p:pic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Петров День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971600" y="764704"/>
            <a:ext cx="75608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600" b="1" dirty="0" smtClean="0"/>
              <a:t>День Петра и </a:t>
            </a:r>
            <a:r>
              <a:rPr lang="ru-RU" sz="2600" b="1" dirty="0" err="1" smtClean="0"/>
              <a:t>Февронии</a:t>
            </a:r>
            <a:r>
              <a:rPr lang="ru-RU" sz="2600" b="1" dirty="0" smtClean="0"/>
              <a:t> </a:t>
            </a:r>
            <a:r>
              <a:rPr lang="ru-RU" sz="2600" dirty="0" smtClean="0"/>
              <a:t>– народно-православный праздник, отмечается 8 июля. Традиции праздника: купаться без оглядки, т.к. считалось, что в этот день последние русалки уходят с берегов в глубь водоёмов и засыпают. После купальских игр определялись пары суженых, и этот день покровительствовал семье и любви, кроме того, в старину с этого дня и до Петра игрались свадьбы. 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2780928"/>
            <a:ext cx="7488832" cy="3744416"/>
          </a:xfrm>
        </p:spPr>
      </p:pic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Ильин День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971600" y="764704"/>
            <a:ext cx="75608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1" dirty="0" smtClean="0"/>
              <a:t>Ильин </a:t>
            </a:r>
            <a:r>
              <a:rPr lang="ru-RU" sz="2000" dirty="0" smtClean="0"/>
              <a:t>– традиционный праздник у восточных и южных славян, празднуется 2 августа. В традиции праздника входит: коллективные трапезы, заклание быка или барана. У праздника языческие корни, так как сначала это был праздник бога грома Перуна, но с принятием христианства у славян вместо образа Перуна возник образ Ильи – пророка, откуда собственно говоря и название праздника. Поговорки на празднике: Илья грозы держит, Илья словом дождь держит и низводит, Илья наделяет хлебом, не мечи на Илью копны — небесным огнём пожжёт. С Ильина дня, по народным преданиям, начиналось ненастье, а также запрещалось купаться.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2852936"/>
            <a:ext cx="3456384" cy="3744416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220072" y="2852936"/>
            <a:ext cx="3312368" cy="3744416"/>
          </a:xfrm>
        </p:spPr>
      </p:pic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971600" y="764704"/>
            <a:ext cx="75608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1600" b="1" dirty="0" smtClean="0"/>
              <a:t>Яблочный спас</a:t>
            </a:r>
            <a:r>
              <a:rPr lang="ru-RU" sz="1600" dirty="0" smtClean="0"/>
              <a:t>– народное название праздника Преображения Господня у восточных славян, празднуемый 19 августа, а еще до этого праздника запрещено есть яблоки и разные блюда из яблок, в праздник же надо наоборот – срывать как можно больше яблок и освящать их. Цель праздника - освящение яблок, проводы солнца на закате с песнями. У Яблочного спаса есть еще другое название – первые </a:t>
            </a:r>
            <a:r>
              <a:rPr lang="ru-RU" sz="1600" dirty="0" err="1" smtClean="0"/>
              <a:t>осенины</a:t>
            </a:r>
            <a:r>
              <a:rPr lang="ru-RU" sz="1600" dirty="0" smtClean="0"/>
              <a:t>, то есть встреча осени. Согласно традиции нужно угостить яблоками сначала всех родных и близких, потом сирот, неимущих, как поминание об уснувших вечным сном предков и только потом самим есть яблоки. Вечером, после праздника, все выходили на поле, чтобы с песнями вместе проводить закат солнца, а вместе с ним и лето.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2780928"/>
            <a:ext cx="7128792" cy="3816424"/>
          </a:xfrm>
        </p:spPr>
      </p:pic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купала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971600" y="1052736"/>
            <a:ext cx="756084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1600" b="1" dirty="0" smtClean="0"/>
              <a:t>Игры: - «Водяной», «Прыжки через огонь»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«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Заплети венок», «Росяные ворота»,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dirty="0" smtClean="0">
                <a:solidFill>
                  <a:schemeClr val="tx2"/>
                </a:solidFill>
              </a:rPr>
              <a:t>            «</a:t>
            </a:r>
            <a:r>
              <a:rPr lang="ru-RU" sz="2000" dirty="0" err="1" smtClean="0">
                <a:solidFill>
                  <a:schemeClr val="tx2"/>
                </a:solidFill>
              </a:rPr>
              <a:t>Перетягивание</a:t>
            </a:r>
            <a:r>
              <a:rPr lang="ru-RU" sz="2000" dirty="0" smtClean="0">
                <a:solidFill>
                  <a:schemeClr val="tx2"/>
                </a:solidFill>
              </a:rPr>
              <a:t> каната», «Кто выше бросит венок»,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«Заря-заряница»,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«Шапочной бой»,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 b="0" baseline="0" dirty="0" smtClean="0">
                <a:solidFill>
                  <a:schemeClr val="tx2"/>
                </a:solidFill>
              </a:rPr>
              <a:t>            «Стенка на стенку»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2780928"/>
            <a:ext cx="7128792" cy="3816424"/>
          </a:xfrm>
        </p:spPr>
      </p:pic>
    </p:spTree>
    <p:extLst>
      <p:ext uri="{BB962C8B-B14F-4D97-AF65-F5344CB8AC3E}">
        <p14:creationId xmlns="" xmlns:p14="http://schemas.microsoft.com/office/powerpoint/2010/main" val="3491808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FFFF00"/>
      </a:dk1>
      <a:lt1>
        <a:sysClr val="window" lastClr="00000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FFFF00"/>
    </a:dk1>
    <a:lt1>
      <a:sysClr val="window" lastClr="000000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Математики, вперед!</Template>
  <TotalTime>1198</TotalTime>
  <Words>371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Вербная неделя  </vt:lpstr>
      <vt:lpstr>Троица </vt:lpstr>
      <vt:lpstr>Масленица, Овсянничек,  Вербное воскресение пасха, красная горка, Троица </vt:lpstr>
      <vt:lpstr>Лето Красное</vt:lpstr>
      <vt:lpstr>Иван купала </vt:lpstr>
      <vt:lpstr>Петров День  </vt:lpstr>
      <vt:lpstr>Ильин День  </vt:lpstr>
      <vt:lpstr>Спас </vt:lpstr>
      <vt:lpstr>Иван купала </vt:lpstr>
      <vt:lpstr>Осень золотая</vt:lpstr>
      <vt:lpstr>Праздник урожая </vt:lpstr>
      <vt:lpstr>Праздник урожая 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ПРАЗДНИКИ</dc:title>
  <dc:creator>User</dc:creator>
  <cp:lastModifiedBy>БАРСЕЛОНА</cp:lastModifiedBy>
  <cp:revision>64</cp:revision>
  <dcterms:created xsi:type="dcterms:W3CDTF">2012-09-20T15:35:53Z</dcterms:created>
  <dcterms:modified xsi:type="dcterms:W3CDTF">2016-01-24T19:37:39Z</dcterms:modified>
</cp:coreProperties>
</file>