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0" r:id="rId5"/>
    <p:sldId id="268" r:id="rId6"/>
    <p:sldId id="261" r:id="rId7"/>
    <p:sldId id="257" r:id="rId8"/>
    <p:sldId id="262" r:id="rId9"/>
    <p:sldId id="263" r:id="rId10"/>
    <p:sldId id="266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79A717-3AE7-499F-BEE2-85B8C705CC13}" type="doc">
      <dgm:prSet loTypeId="urn:microsoft.com/office/officeart/2005/8/layout/matrix3" loCatId="matrix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DE09CF-3FEB-4B8A-BE55-F0943ED6BB0C}">
      <dgm:prSet phldrT="[Текст]"/>
      <dgm:spPr/>
      <dgm:t>
        <a:bodyPr/>
        <a:lstStyle/>
        <a:p>
          <a:r>
            <a:rPr lang="ru-RU" b="1" u="sng" dirty="0" smtClean="0">
              <a:solidFill>
                <a:srgbClr val="C00000"/>
              </a:solidFill>
            </a:rPr>
            <a:t>Темб</a:t>
          </a:r>
          <a:r>
            <a:rPr lang="ru-RU" b="1" dirty="0" smtClean="0">
              <a:solidFill>
                <a:srgbClr val="C00000"/>
              </a:solidFill>
            </a:rPr>
            <a:t>р</a:t>
          </a:r>
          <a:r>
            <a:rPr lang="ru-RU" b="1" dirty="0" smtClean="0">
              <a:solidFill>
                <a:schemeClr val="tx1"/>
              </a:solidFill>
            </a:rPr>
            <a:t>-специфическая окраска голоса, позволяющая различать людей по голосам. </a:t>
          </a:r>
          <a:endParaRPr lang="ru-RU" b="1" dirty="0">
            <a:solidFill>
              <a:schemeClr val="tx1"/>
            </a:solidFill>
          </a:endParaRPr>
        </a:p>
      </dgm:t>
    </dgm:pt>
    <dgm:pt modelId="{C54A5F97-6F5B-49A7-B616-5ACC41505105}" type="parTrans" cxnId="{C06668E0-A227-402E-A337-95066C5E40D8}">
      <dgm:prSet/>
      <dgm:spPr/>
      <dgm:t>
        <a:bodyPr/>
        <a:lstStyle/>
        <a:p>
          <a:endParaRPr lang="ru-RU"/>
        </a:p>
      </dgm:t>
    </dgm:pt>
    <dgm:pt modelId="{70927D67-F732-4688-9967-4B054C832FB3}" type="sibTrans" cxnId="{C06668E0-A227-402E-A337-95066C5E40D8}">
      <dgm:prSet/>
      <dgm:spPr/>
      <dgm:t>
        <a:bodyPr/>
        <a:lstStyle/>
        <a:p>
          <a:endParaRPr lang="ru-RU"/>
        </a:p>
      </dgm:t>
    </dgm:pt>
    <dgm:pt modelId="{B0F175E7-9875-47E1-A1B5-3FE8AAC412BC}">
      <dgm:prSet phldrT="[Текст]"/>
      <dgm:spPr/>
      <dgm:t>
        <a:bodyPr/>
        <a:lstStyle/>
        <a:p>
          <a:r>
            <a:rPr lang="ru-RU" b="1" u="sng" dirty="0" smtClean="0">
              <a:solidFill>
                <a:srgbClr val="C00000"/>
              </a:solidFill>
            </a:rPr>
            <a:t>Высота</a:t>
          </a:r>
          <a:r>
            <a:rPr lang="ru-RU" b="1" dirty="0" smtClean="0">
              <a:solidFill>
                <a:schemeClr val="tx1"/>
              </a:solidFill>
            </a:rPr>
            <a:t>  - качество звука, обусловленное частотой смыканий и </a:t>
          </a:r>
          <a:r>
            <a:rPr lang="ru-RU" b="1" dirty="0" err="1" smtClean="0">
              <a:solidFill>
                <a:schemeClr val="tx1"/>
              </a:solidFill>
            </a:rPr>
            <a:t>размыканий</a:t>
          </a:r>
          <a:r>
            <a:rPr lang="ru-RU" b="1" dirty="0" smtClean="0">
              <a:solidFill>
                <a:schemeClr val="tx1"/>
              </a:solidFill>
            </a:rPr>
            <a:t> ГС в секунду</a:t>
          </a:r>
          <a:endParaRPr lang="ru-RU" b="1" dirty="0">
            <a:solidFill>
              <a:schemeClr val="tx1"/>
            </a:solidFill>
          </a:endParaRPr>
        </a:p>
      </dgm:t>
    </dgm:pt>
    <dgm:pt modelId="{121C1191-2059-40A9-BA1D-F2490364F4F7}" type="parTrans" cxnId="{FCBEB945-CE68-4866-A338-AD7D923C0900}">
      <dgm:prSet/>
      <dgm:spPr/>
      <dgm:t>
        <a:bodyPr/>
        <a:lstStyle/>
        <a:p>
          <a:endParaRPr lang="ru-RU"/>
        </a:p>
      </dgm:t>
    </dgm:pt>
    <dgm:pt modelId="{15A5DA10-2119-4789-A1FF-C4B322F51563}" type="sibTrans" cxnId="{FCBEB945-CE68-4866-A338-AD7D923C0900}">
      <dgm:prSet/>
      <dgm:spPr/>
      <dgm:t>
        <a:bodyPr/>
        <a:lstStyle/>
        <a:p>
          <a:endParaRPr lang="ru-RU"/>
        </a:p>
      </dgm:t>
    </dgm:pt>
    <dgm:pt modelId="{9B79D9E0-2B13-43BF-B3C3-8CEF7B4DE645}">
      <dgm:prSet phldrT="[Текст]"/>
      <dgm:spPr/>
      <dgm:t>
        <a:bodyPr/>
        <a:lstStyle/>
        <a:p>
          <a:r>
            <a:rPr lang="ru-RU" b="1" u="sng" dirty="0" smtClean="0">
              <a:solidFill>
                <a:srgbClr val="C00000"/>
              </a:solidFill>
            </a:rPr>
            <a:t>Громкость</a:t>
          </a:r>
          <a:r>
            <a:rPr lang="ru-RU" b="1" dirty="0" smtClean="0">
              <a:solidFill>
                <a:schemeClr val="tx1"/>
              </a:solidFill>
            </a:rPr>
            <a:t>-</a:t>
          </a:r>
        </a:p>
        <a:p>
          <a:r>
            <a:rPr lang="ru-RU" b="1" dirty="0" smtClean="0">
              <a:solidFill>
                <a:schemeClr val="tx1"/>
              </a:solidFill>
            </a:rPr>
            <a:t>сила звучания</a:t>
          </a:r>
        </a:p>
        <a:p>
          <a:endParaRPr lang="ru-RU" b="1" dirty="0">
            <a:solidFill>
              <a:schemeClr val="tx1"/>
            </a:solidFill>
          </a:endParaRPr>
        </a:p>
      </dgm:t>
    </dgm:pt>
    <dgm:pt modelId="{297445B1-45D6-4992-938D-54EE8AA6A544}" type="parTrans" cxnId="{FFC004D3-0309-403A-8E9C-9BFADD7BC5C7}">
      <dgm:prSet/>
      <dgm:spPr/>
      <dgm:t>
        <a:bodyPr/>
        <a:lstStyle/>
        <a:p>
          <a:endParaRPr lang="ru-RU"/>
        </a:p>
      </dgm:t>
    </dgm:pt>
    <dgm:pt modelId="{03430FD5-3CF9-4885-8832-5B479EFC5FE8}" type="sibTrans" cxnId="{FFC004D3-0309-403A-8E9C-9BFADD7BC5C7}">
      <dgm:prSet/>
      <dgm:spPr/>
      <dgm:t>
        <a:bodyPr/>
        <a:lstStyle/>
        <a:p>
          <a:endParaRPr lang="ru-RU"/>
        </a:p>
      </dgm:t>
    </dgm:pt>
    <dgm:pt modelId="{820212D2-FDFD-4036-BDD2-318EDC971C8C}">
      <dgm:prSet phldrT="[Текст]"/>
      <dgm:spPr/>
      <dgm:t>
        <a:bodyPr/>
        <a:lstStyle/>
        <a:p>
          <a:r>
            <a:rPr lang="ru-RU" b="1" u="sng" dirty="0" smtClean="0">
              <a:solidFill>
                <a:srgbClr val="C00000"/>
              </a:solidFill>
            </a:rPr>
            <a:t>Динамический диапазон </a:t>
          </a:r>
          <a:r>
            <a:rPr lang="ru-RU" b="1" dirty="0" smtClean="0">
              <a:solidFill>
                <a:schemeClr val="tx1"/>
              </a:solidFill>
            </a:rPr>
            <a:t>- </a:t>
          </a:r>
          <a:r>
            <a:rPr lang="ru-RU" b="1" i="0" dirty="0" smtClean="0">
              <a:solidFill>
                <a:schemeClr val="tx1"/>
              </a:solidFill>
            </a:rPr>
            <a:t>запас силы голоса (максимальная разница между громко и тихо)</a:t>
          </a:r>
          <a:endParaRPr lang="ru-RU" b="1" dirty="0">
            <a:solidFill>
              <a:schemeClr val="tx1"/>
            </a:solidFill>
          </a:endParaRPr>
        </a:p>
      </dgm:t>
    </dgm:pt>
    <dgm:pt modelId="{62ADDFD3-A7C0-4975-BD2C-4B0E39140A80}" type="parTrans" cxnId="{5D694952-876C-420F-8682-8CA4984CB65F}">
      <dgm:prSet/>
      <dgm:spPr/>
      <dgm:t>
        <a:bodyPr/>
        <a:lstStyle/>
        <a:p>
          <a:endParaRPr lang="ru-RU"/>
        </a:p>
      </dgm:t>
    </dgm:pt>
    <dgm:pt modelId="{DF0DD5E6-9799-40DB-8291-6085B359AD3D}" type="sibTrans" cxnId="{5D694952-876C-420F-8682-8CA4984CB65F}">
      <dgm:prSet/>
      <dgm:spPr/>
      <dgm:t>
        <a:bodyPr/>
        <a:lstStyle/>
        <a:p>
          <a:endParaRPr lang="ru-RU"/>
        </a:p>
      </dgm:t>
    </dgm:pt>
    <dgm:pt modelId="{18AE3208-8B11-4F6F-9E0E-7111094C67F8}" type="pres">
      <dgm:prSet presAssocID="{2979A717-3AE7-499F-BEE2-85B8C705CC1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F3C03-26EA-4057-BE36-5109FB4C4A8C}" type="pres">
      <dgm:prSet presAssocID="{2979A717-3AE7-499F-BEE2-85B8C705CC13}" presName="diamond" presStyleLbl="bgShp" presStyleIdx="0" presStyleCnt="1" custScaleX="150000" custLinFactNeighborX="-400" custLinFactNeighborY="6569"/>
      <dgm:spPr/>
    </dgm:pt>
    <dgm:pt modelId="{83F33D89-FB59-4AB6-9E49-E41CBDB6DB1B}" type="pres">
      <dgm:prSet presAssocID="{2979A717-3AE7-499F-BEE2-85B8C705CC13}" presName="quad1" presStyleLbl="node1" presStyleIdx="0" presStyleCnt="4" custScaleX="119967" custScaleY="95081" custLinFactNeighborX="-12475" custLinFactNeighborY="-31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4BA01-E207-46AC-96CC-66E635914943}" type="pres">
      <dgm:prSet presAssocID="{2979A717-3AE7-499F-BEE2-85B8C705CC13}" presName="quad2" presStyleLbl="node1" presStyleIdx="1" presStyleCnt="4" custScaleX="129523" custScaleY="98273" custLinFactNeighborX="1081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A5221-B5A1-4B42-AAAD-DCAB01110F59}" type="pres">
      <dgm:prSet presAssocID="{2979A717-3AE7-499F-BEE2-85B8C705CC13}" presName="quad3" presStyleLbl="node1" presStyleIdx="2" presStyleCnt="4" custScaleX="126204" custScaleY="92164" custLinFactNeighborX="-12475" custLinFactNeighborY="-62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80A6-AF32-497B-BE6A-44FF44F1195D}" type="pres">
      <dgm:prSet presAssocID="{2979A717-3AE7-499F-BEE2-85B8C705CC13}" presName="quad4" presStyleLbl="node1" presStyleIdx="3" presStyleCnt="4" custScaleX="126204" custScaleY="88718" custLinFactNeighborX="13934" custLinFactNeighborY="-4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668E0-A227-402E-A337-95066C5E40D8}" srcId="{2979A717-3AE7-499F-BEE2-85B8C705CC13}" destId="{35DE09CF-3FEB-4B8A-BE55-F0943ED6BB0C}" srcOrd="0" destOrd="0" parTransId="{C54A5F97-6F5B-49A7-B616-5ACC41505105}" sibTransId="{70927D67-F732-4688-9967-4B054C832FB3}"/>
    <dgm:cxn modelId="{FFC004D3-0309-403A-8E9C-9BFADD7BC5C7}" srcId="{2979A717-3AE7-499F-BEE2-85B8C705CC13}" destId="{9B79D9E0-2B13-43BF-B3C3-8CEF7B4DE645}" srcOrd="2" destOrd="0" parTransId="{297445B1-45D6-4992-938D-54EE8AA6A544}" sibTransId="{03430FD5-3CF9-4885-8832-5B479EFC5FE8}"/>
    <dgm:cxn modelId="{6B40F7C6-A549-4707-A3AF-3401A53C70D3}" type="presOf" srcId="{820212D2-FDFD-4036-BDD2-318EDC971C8C}" destId="{EFBD80A6-AF32-497B-BE6A-44FF44F1195D}" srcOrd="0" destOrd="0" presId="urn:microsoft.com/office/officeart/2005/8/layout/matrix3"/>
    <dgm:cxn modelId="{E884E51E-0179-4C3E-8952-6FA41718B878}" type="presOf" srcId="{2979A717-3AE7-499F-BEE2-85B8C705CC13}" destId="{18AE3208-8B11-4F6F-9E0E-7111094C67F8}" srcOrd="0" destOrd="0" presId="urn:microsoft.com/office/officeart/2005/8/layout/matrix3"/>
    <dgm:cxn modelId="{E5986B47-6036-4EAD-BBE9-5F3F75074FE6}" type="presOf" srcId="{9B79D9E0-2B13-43BF-B3C3-8CEF7B4DE645}" destId="{9E5A5221-B5A1-4B42-AAAD-DCAB01110F59}" srcOrd="0" destOrd="0" presId="urn:microsoft.com/office/officeart/2005/8/layout/matrix3"/>
    <dgm:cxn modelId="{619F4CC2-9451-480E-B56F-8C4313E01A06}" type="presOf" srcId="{B0F175E7-9875-47E1-A1B5-3FE8AAC412BC}" destId="{6284BA01-E207-46AC-96CC-66E635914943}" srcOrd="0" destOrd="0" presId="urn:microsoft.com/office/officeart/2005/8/layout/matrix3"/>
    <dgm:cxn modelId="{FCBEB945-CE68-4866-A338-AD7D923C0900}" srcId="{2979A717-3AE7-499F-BEE2-85B8C705CC13}" destId="{B0F175E7-9875-47E1-A1B5-3FE8AAC412BC}" srcOrd="1" destOrd="0" parTransId="{121C1191-2059-40A9-BA1D-F2490364F4F7}" sibTransId="{15A5DA10-2119-4789-A1FF-C4B322F51563}"/>
    <dgm:cxn modelId="{1E202303-CC93-4F15-B1C0-B9057BAA07D2}" type="presOf" srcId="{35DE09CF-3FEB-4B8A-BE55-F0943ED6BB0C}" destId="{83F33D89-FB59-4AB6-9E49-E41CBDB6DB1B}" srcOrd="0" destOrd="0" presId="urn:microsoft.com/office/officeart/2005/8/layout/matrix3"/>
    <dgm:cxn modelId="{5D694952-876C-420F-8682-8CA4984CB65F}" srcId="{2979A717-3AE7-499F-BEE2-85B8C705CC13}" destId="{820212D2-FDFD-4036-BDD2-318EDC971C8C}" srcOrd="3" destOrd="0" parTransId="{62ADDFD3-A7C0-4975-BD2C-4B0E39140A80}" sibTransId="{DF0DD5E6-9799-40DB-8291-6085B359AD3D}"/>
    <dgm:cxn modelId="{0353CB12-CF69-45A1-AD72-7A3D74BAE571}" type="presParOf" srcId="{18AE3208-8B11-4F6F-9E0E-7111094C67F8}" destId="{37EF3C03-26EA-4057-BE36-5109FB4C4A8C}" srcOrd="0" destOrd="0" presId="urn:microsoft.com/office/officeart/2005/8/layout/matrix3"/>
    <dgm:cxn modelId="{DA6B4179-41F2-497B-9E81-62EBE97696B0}" type="presParOf" srcId="{18AE3208-8B11-4F6F-9E0E-7111094C67F8}" destId="{83F33D89-FB59-4AB6-9E49-E41CBDB6DB1B}" srcOrd="1" destOrd="0" presId="urn:microsoft.com/office/officeart/2005/8/layout/matrix3"/>
    <dgm:cxn modelId="{D1704B8D-3423-4A3E-BF43-B1CFC9B2CD51}" type="presParOf" srcId="{18AE3208-8B11-4F6F-9E0E-7111094C67F8}" destId="{6284BA01-E207-46AC-96CC-66E635914943}" srcOrd="2" destOrd="0" presId="urn:microsoft.com/office/officeart/2005/8/layout/matrix3"/>
    <dgm:cxn modelId="{52A2D321-76E2-402B-B41B-43C5995AE623}" type="presParOf" srcId="{18AE3208-8B11-4F6F-9E0E-7111094C67F8}" destId="{9E5A5221-B5A1-4B42-AAAD-DCAB01110F59}" srcOrd="3" destOrd="0" presId="urn:microsoft.com/office/officeart/2005/8/layout/matrix3"/>
    <dgm:cxn modelId="{4AD5FD8E-6BA3-4CFC-8307-0056F5267D9E}" type="presParOf" srcId="{18AE3208-8B11-4F6F-9E0E-7111094C67F8}" destId="{EFBD80A6-AF32-497B-BE6A-44FF44F119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4C23D-14DD-4DCF-B60E-5EAAE12201B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2DF993B-83D1-4D6C-BD8B-17D3175248B6}">
      <dgm:prSet phldrT="[Текст]" custT="1"/>
      <dgm:spPr/>
      <dgm:t>
        <a:bodyPr/>
        <a:lstStyle/>
        <a:p>
          <a:r>
            <a:rPr lang="ru-RU" sz="1800" dirty="0" smtClean="0"/>
            <a:t>Вдруг испортился голос…  в  случае обращения </a:t>
          </a:r>
          <a:r>
            <a:rPr lang="ru-RU" sz="1800" dirty="0" err="1" smtClean="0"/>
            <a:t>ЛОР-врач</a:t>
          </a:r>
          <a:r>
            <a:rPr lang="ru-RU" sz="1800" dirty="0" smtClean="0"/>
            <a:t> назначил противовоспалительное лечение, орошение, физиотерапию…</a:t>
          </a:r>
          <a:endParaRPr lang="ru-RU" sz="1800" dirty="0"/>
        </a:p>
      </dgm:t>
    </dgm:pt>
    <dgm:pt modelId="{642F866A-A1CE-47EC-8E3F-767FF4EE5BB4}" type="parTrans" cxnId="{F23E0350-D2CC-4824-98E5-D03336D9A56B}">
      <dgm:prSet/>
      <dgm:spPr/>
      <dgm:t>
        <a:bodyPr/>
        <a:lstStyle/>
        <a:p>
          <a:endParaRPr lang="ru-RU"/>
        </a:p>
      </dgm:t>
    </dgm:pt>
    <dgm:pt modelId="{5967AD09-C448-4579-932B-7AD1078B2327}" type="sibTrans" cxnId="{F23E0350-D2CC-4824-98E5-D03336D9A56B}">
      <dgm:prSet/>
      <dgm:spPr/>
      <dgm:t>
        <a:bodyPr/>
        <a:lstStyle/>
        <a:p>
          <a:endParaRPr lang="ru-RU"/>
        </a:p>
      </dgm:t>
    </dgm:pt>
    <dgm:pt modelId="{0005792C-39EF-47D5-8E2F-109E9C54ABE3}">
      <dgm:prSet phldrT="[Текст]" custT="1"/>
      <dgm:spPr/>
      <dgm:t>
        <a:bodyPr/>
        <a:lstStyle/>
        <a:p>
          <a:r>
            <a:rPr lang="ru-RU" sz="1800" dirty="0" smtClean="0"/>
            <a:t>Видимое улучшение…</a:t>
          </a:r>
          <a:endParaRPr lang="ru-RU" sz="1800" dirty="0"/>
        </a:p>
      </dgm:t>
    </dgm:pt>
    <dgm:pt modelId="{18FEF4EB-9CED-4472-97D2-4F732ED7CCA3}" type="parTrans" cxnId="{2CA81672-CBC3-4342-85F3-4E05279C061D}">
      <dgm:prSet/>
      <dgm:spPr/>
      <dgm:t>
        <a:bodyPr/>
        <a:lstStyle/>
        <a:p>
          <a:endParaRPr lang="ru-RU"/>
        </a:p>
      </dgm:t>
    </dgm:pt>
    <dgm:pt modelId="{9E1E3136-ABDA-4E9D-9643-4A70614A243C}" type="sibTrans" cxnId="{2CA81672-CBC3-4342-85F3-4E05279C061D}">
      <dgm:prSet/>
      <dgm:spPr/>
      <dgm:t>
        <a:bodyPr/>
        <a:lstStyle/>
        <a:p>
          <a:endParaRPr lang="ru-RU"/>
        </a:p>
      </dgm:t>
    </dgm:pt>
    <dgm:pt modelId="{52632C8B-D4A8-452B-9798-7B14F62D7CE3}">
      <dgm:prSet phldrT="[Текст]" custT="1"/>
      <dgm:spPr/>
      <dgm:t>
        <a:bodyPr/>
        <a:lstStyle/>
        <a:p>
          <a:r>
            <a:rPr lang="ru-RU" sz="1800" dirty="0" smtClean="0"/>
            <a:t>Через </a:t>
          </a:r>
          <a:r>
            <a:rPr lang="ru-RU" sz="1800" u="none" dirty="0" smtClean="0"/>
            <a:t>полгода – проблема вернулась и так повторяется неоднократно…</a:t>
          </a:r>
          <a:endParaRPr lang="ru-RU" sz="1800" u="none" dirty="0"/>
        </a:p>
      </dgm:t>
    </dgm:pt>
    <dgm:pt modelId="{D220906D-6575-4110-BD47-AEDE2B58FC90}" type="parTrans" cxnId="{60C282D2-91FF-4420-8C1A-676F34FCE921}">
      <dgm:prSet/>
      <dgm:spPr/>
      <dgm:t>
        <a:bodyPr/>
        <a:lstStyle/>
        <a:p>
          <a:endParaRPr lang="ru-RU"/>
        </a:p>
      </dgm:t>
    </dgm:pt>
    <dgm:pt modelId="{4440E76A-6637-406A-B4D9-C1391CB84E03}" type="sibTrans" cxnId="{60C282D2-91FF-4420-8C1A-676F34FCE921}">
      <dgm:prSet/>
      <dgm:spPr/>
      <dgm:t>
        <a:bodyPr/>
        <a:lstStyle/>
        <a:p>
          <a:endParaRPr lang="ru-RU"/>
        </a:p>
      </dgm:t>
    </dgm:pt>
    <dgm:pt modelId="{595D246E-E314-4767-BE27-D3D6764CA144}">
      <dgm:prSet phldrT="[Текст]" custT="1"/>
      <dgm:spPr/>
      <dgm:t>
        <a:bodyPr/>
        <a:lstStyle/>
        <a:p>
          <a:r>
            <a:rPr lang="ru-RU" sz="1800" u="none" dirty="0" smtClean="0"/>
            <a:t>Время теряется…</a:t>
          </a:r>
          <a:r>
            <a:rPr lang="ru-RU" sz="1800" dirty="0" smtClean="0"/>
            <a:t>происходят стойкие органические нарушения голоса…</a:t>
          </a:r>
          <a:endParaRPr lang="ru-RU" sz="1800" u="none" dirty="0"/>
        </a:p>
      </dgm:t>
    </dgm:pt>
    <dgm:pt modelId="{AC8D1329-B1DA-4820-887D-54A4375BE2ED}" type="parTrans" cxnId="{0A13DE39-7AAA-4ACE-8B16-D4636406C3BF}">
      <dgm:prSet/>
      <dgm:spPr/>
      <dgm:t>
        <a:bodyPr/>
        <a:lstStyle/>
        <a:p>
          <a:endParaRPr lang="ru-RU"/>
        </a:p>
      </dgm:t>
    </dgm:pt>
    <dgm:pt modelId="{422EBFEF-0487-4EA8-BDE9-F5DCEC62416E}" type="sibTrans" cxnId="{0A13DE39-7AAA-4ACE-8B16-D4636406C3BF}">
      <dgm:prSet/>
      <dgm:spPr/>
      <dgm:t>
        <a:bodyPr/>
        <a:lstStyle/>
        <a:p>
          <a:endParaRPr lang="ru-RU"/>
        </a:p>
      </dgm:t>
    </dgm:pt>
    <dgm:pt modelId="{EE7FBC63-6279-4586-94DB-11FE71D7FC34}">
      <dgm:prSet phldrT="[Текст]" custT="1"/>
      <dgm:spPr/>
      <dgm:t>
        <a:bodyPr/>
        <a:lstStyle/>
        <a:p>
          <a:r>
            <a:rPr lang="ru-RU" sz="1800" dirty="0" smtClean="0"/>
            <a:t>ОКАЗЫВАЕТСЯ, эти нарушения изначально носили психосоматический характер. Другими словами, лечить надо было не сам голос, </a:t>
          </a:r>
          <a:r>
            <a:rPr lang="ru-RU" sz="1800" b="1" dirty="0" smtClean="0"/>
            <a:t>а нервную систему больного!</a:t>
          </a:r>
          <a:endParaRPr lang="ru-RU" sz="1800" b="1" u="none" dirty="0"/>
        </a:p>
      </dgm:t>
    </dgm:pt>
    <dgm:pt modelId="{52045BE4-7DA0-4B84-8DAC-AFB0CFF13FF4}" type="parTrans" cxnId="{4D4F6418-F6F5-4EF3-9A64-1A24B5172C02}">
      <dgm:prSet/>
      <dgm:spPr/>
      <dgm:t>
        <a:bodyPr/>
        <a:lstStyle/>
        <a:p>
          <a:endParaRPr lang="ru-RU"/>
        </a:p>
      </dgm:t>
    </dgm:pt>
    <dgm:pt modelId="{E085A200-208C-41CB-A6FD-35092B1A871A}" type="sibTrans" cxnId="{4D4F6418-F6F5-4EF3-9A64-1A24B5172C02}">
      <dgm:prSet/>
      <dgm:spPr/>
      <dgm:t>
        <a:bodyPr/>
        <a:lstStyle/>
        <a:p>
          <a:endParaRPr lang="ru-RU"/>
        </a:p>
      </dgm:t>
    </dgm:pt>
    <dgm:pt modelId="{B3F3332D-6902-427B-875A-392CF8BA32A4}" type="pres">
      <dgm:prSet presAssocID="{99F4C23D-14DD-4DCF-B60E-5EAAE12201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3BA739-CF8B-47B8-86D7-F26AA1D91AEE}" type="pres">
      <dgm:prSet presAssocID="{99F4C23D-14DD-4DCF-B60E-5EAAE12201BB}" presName="dummyMaxCanvas" presStyleCnt="0">
        <dgm:presLayoutVars/>
      </dgm:prSet>
      <dgm:spPr/>
    </dgm:pt>
    <dgm:pt modelId="{2379E40B-1EF2-48C9-AA1F-2F0AAB0FB7A0}" type="pres">
      <dgm:prSet presAssocID="{99F4C23D-14DD-4DCF-B60E-5EAAE12201B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0F769-8F7A-4396-801E-E2229B6B8788}" type="pres">
      <dgm:prSet presAssocID="{99F4C23D-14DD-4DCF-B60E-5EAAE12201B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F4C7F-8D15-45E9-BF63-52BDE7DA2567}" type="pres">
      <dgm:prSet presAssocID="{99F4C23D-14DD-4DCF-B60E-5EAAE12201B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46E47-9EAD-48AE-96C3-7D40A1074B26}" type="pres">
      <dgm:prSet presAssocID="{99F4C23D-14DD-4DCF-B60E-5EAAE12201B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EFA53-879D-4C52-9D9E-56BF94EB40C5}" type="pres">
      <dgm:prSet presAssocID="{99F4C23D-14DD-4DCF-B60E-5EAAE12201B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C16DF-D028-406F-813D-071E8D110816}" type="pres">
      <dgm:prSet presAssocID="{99F4C23D-14DD-4DCF-B60E-5EAAE12201B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3AB64-BCC2-4BA3-9867-EECAF47C56CB}" type="pres">
      <dgm:prSet presAssocID="{99F4C23D-14DD-4DCF-B60E-5EAAE12201B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12E44-8D13-4E91-9339-FBCFE0680EEB}" type="pres">
      <dgm:prSet presAssocID="{99F4C23D-14DD-4DCF-B60E-5EAAE12201B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E36F8-FEB1-4308-AAD0-4D78C0603A9F}" type="pres">
      <dgm:prSet presAssocID="{99F4C23D-14DD-4DCF-B60E-5EAAE12201B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926F0-ABC8-4FE8-AC93-1ABBEAEC4151}" type="pres">
      <dgm:prSet presAssocID="{99F4C23D-14DD-4DCF-B60E-5EAAE12201B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1011B-1A4D-47B1-BC4F-941E815186F2}" type="pres">
      <dgm:prSet presAssocID="{99F4C23D-14DD-4DCF-B60E-5EAAE12201B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1F31C-AC10-4DBD-999D-FF3DDFB4D4C0}" type="pres">
      <dgm:prSet presAssocID="{99F4C23D-14DD-4DCF-B60E-5EAAE12201B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530EA-1567-4EE6-8DDF-599D14F3D0D8}" type="pres">
      <dgm:prSet presAssocID="{99F4C23D-14DD-4DCF-B60E-5EAAE12201B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5939C-18A3-4DFC-AF34-A4BC6E24921D}" type="pres">
      <dgm:prSet presAssocID="{99F4C23D-14DD-4DCF-B60E-5EAAE12201B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8BA968-703A-44A0-BEDB-2ADD204CF1AF}" type="presOf" srcId="{4440E76A-6637-406A-B4D9-C1391CB84E03}" destId="{2F812E44-8D13-4E91-9339-FBCFE0680EEB}" srcOrd="0" destOrd="0" presId="urn:microsoft.com/office/officeart/2005/8/layout/vProcess5"/>
    <dgm:cxn modelId="{31531E0C-D969-44C3-9B55-E131705847AF}" type="presOf" srcId="{9E1E3136-ABDA-4E9D-9643-4A70614A243C}" destId="{B743AB64-BCC2-4BA3-9867-EECAF47C56CB}" srcOrd="0" destOrd="0" presId="urn:microsoft.com/office/officeart/2005/8/layout/vProcess5"/>
    <dgm:cxn modelId="{4D4F6418-F6F5-4EF3-9A64-1A24B5172C02}" srcId="{99F4C23D-14DD-4DCF-B60E-5EAAE12201BB}" destId="{EE7FBC63-6279-4586-94DB-11FE71D7FC34}" srcOrd="4" destOrd="0" parTransId="{52045BE4-7DA0-4B84-8DAC-AFB0CFF13FF4}" sibTransId="{E085A200-208C-41CB-A6FD-35092B1A871A}"/>
    <dgm:cxn modelId="{F23E0350-D2CC-4824-98E5-D03336D9A56B}" srcId="{99F4C23D-14DD-4DCF-B60E-5EAAE12201BB}" destId="{22DF993B-83D1-4D6C-BD8B-17D3175248B6}" srcOrd="0" destOrd="0" parTransId="{642F866A-A1CE-47EC-8E3F-767FF4EE5BB4}" sibTransId="{5967AD09-C448-4579-932B-7AD1078B2327}"/>
    <dgm:cxn modelId="{ECBC3607-05BC-4B83-8EE6-2817AAE91A9C}" type="presOf" srcId="{22DF993B-83D1-4D6C-BD8B-17D3175248B6}" destId="{2379E40B-1EF2-48C9-AA1F-2F0AAB0FB7A0}" srcOrd="0" destOrd="0" presId="urn:microsoft.com/office/officeart/2005/8/layout/vProcess5"/>
    <dgm:cxn modelId="{71230B62-5510-4499-B084-0A691931E8F2}" type="presOf" srcId="{0005792C-39EF-47D5-8E2F-109E9C54ABE3}" destId="{1FB0F769-8F7A-4396-801E-E2229B6B8788}" srcOrd="0" destOrd="0" presId="urn:microsoft.com/office/officeart/2005/8/layout/vProcess5"/>
    <dgm:cxn modelId="{160E63E3-672A-40FF-9875-E796076029BF}" type="presOf" srcId="{52632C8B-D4A8-452B-9798-7B14F62D7CE3}" destId="{5EFF4C7F-8D15-45E9-BF63-52BDE7DA2567}" srcOrd="0" destOrd="0" presId="urn:microsoft.com/office/officeart/2005/8/layout/vProcess5"/>
    <dgm:cxn modelId="{D9B7BE58-66DF-4719-AD5C-16DF5015A73D}" type="presOf" srcId="{595D246E-E314-4767-BE27-D3D6764CA144}" destId="{A72530EA-1567-4EE6-8DDF-599D14F3D0D8}" srcOrd="1" destOrd="0" presId="urn:microsoft.com/office/officeart/2005/8/layout/vProcess5"/>
    <dgm:cxn modelId="{083B57D2-7FAE-4D2E-8E28-3D76F176EF35}" type="presOf" srcId="{5967AD09-C448-4579-932B-7AD1078B2327}" destId="{8D1C16DF-D028-406F-813D-071E8D110816}" srcOrd="0" destOrd="0" presId="urn:microsoft.com/office/officeart/2005/8/layout/vProcess5"/>
    <dgm:cxn modelId="{1573A376-0E94-4534-A304-6112FFE7C395}" type="presOf" srcId="{22DF993B-83D1-4D6C-BD8B-17D3175248B6}" destId="{A2D926F0-ABC8-4FE8-AC93-1ABBEAEC4151}" srcOrd="1" destOrd="0" presId="urn:microsoft.com/office/officeart/2005/8/layout/vProcess5"/>
    <dgm:cxn modelId="{FD315535-FD48-4992-8BEF-E958D029A9A2}" type="presOf" srcId="{52632C8B-D4A8-452B-9798-7B14F62D7CE3}" destId="{C561F31C-AC10-4DBD-999D-FF3DDFB4D4C0}" srcOrd="1" destOrd="0" presId="urn:microsoft.com/office/officeart/2005/8/layout/vProcess5"/>
    <dgm:cxn modelId="{EAC032A9-FFA7-48C4-91A1-FD5B0DC569D5}" type="presOf" srcId="{EE7FBC63-6279-4586-94DB-11FE71D7FC34}" destId="{673EFA53-879D-4C52-9D9E-56BF94EB40C5}" srcOrd="0" destOrd="0" presId="urn:microsoft.com/office/officeart/2005/8/layout/vProcess5"/>
    <dgm:cxn modelId="{C26C479D-0B08-4F20-BF40-AC5CC4F773E9}" type="presOf" srcId="{422EBFEF-0487-4EA8-BDE9-F5DCEC62416E}" destId="{4EDE36F8-FEB1-4308-AAD0-4D78C0603A9F}" srcOrd="0" destOrd="0" presId="urn:microsoft.com/office/officeart/2005/8/layout/vProcess5"/>
    <dgm:cxn modelId="{37D14C5E-5794-4E94-84CC-A86CE4E2994A}" type="presOf" srcId="{0005792C-39EF-47D5-8E2F-109E9C54ABE3}" destId="{47F1011B-1A4D-47B1-BC4F-941E815186F2}" srcOrd="1" destOrd="0" presId="urn:microsoft.com/office/officeart/2005/8/layout/vProcess5"/>
    <dgm:cxn modelId="{97381DDA-DA69-4277-95F9-FF18F65D143B}" type="presOf" srcId="{99F4C23D-14DD-4DCF-B60E-5EAAE12201BB}" destId="{B3F3332D-6902-427B-875A-392CF8BA32A4}" srcOrd="0" destOrd="0" presId="urn:microsoft.com/office/officeart/2005/8/layout/vProcess5"/>
    <dgm:cxn modelId="{0A13DE39-7AAA-4ACE-8B16-D4636406C3BF}" srcId="{99F4C23D-14DD-4DCF-B60E-5EAAE12201BB}" destId="{595D246E-E314-4767-BE27-D3D6764CA144}" srcOrd="3" destOrd="0" parTransId="{AC8D1329-B1DA-4820-887D-54A4375BE2ED}" sibTransId="{422EBFEF-0487-4EA8-BDE9-F5DCEC62416E}"/>
    <dgm:cxn modelId="{BB8174F2-C032-4478-8FA7-AF29B72BDB6E}" type="presOf" srcId="{EE7FBC63-6279-4586-94DB-11FE71D7FC34}" destId="{B215939C-18A3-4DFC-AF34-A4BC6E24921D}" srcOrd="1" destOrd="0" presId="urn:microsoft.com/office/officeart/2005/8/layout/vProcess5"/>
    <dgm:cxn modelId="{60C282D2-91FF-4420-8C1A-676F34FCE921}" srcId="{99F4C23D-14DD-4DCF-B60E-5EAAE12201BB}" destId="{52632C8B-D4A8-452B-9798-7B14F62D7CE3}" srcOrd="2" destOrd="0" parTransId="{D220906D-6575-4110-BD47-AEDE2B58FC90}" sibTransId="{4440E76A-6637-406A-B4D9-C1391CB84E03}"/>
    <dgm:cxn modelId="{22E2D36B-0F42-4706-8D0E-156EDB6D8688}" type="presOf" srcId="{595D246E-E314-4767-BE27-D3D6764CA144}" destId="{D2D46E47-9EAD-48AE-96C3-7D40A1074B26}" srcOrd="0" destOrd="0" presId="urn:microsoft.com/office/officeart/2005/8/layout/vProcess5"/>
    <dgm:cxn modelId="{2CA81672-CBC3-4342-85F3-4E05279C061D}" srcId="{99F4C23D-14DD-4DCF-B60E-5EAAE12201BB}" destId="{0005792C-39EF-47D5-8E2F-109E9C54ABE3}" srcOrd="1" destOrd="0" parTransId="{18FEF4EB-9CED-4472-97D2-4F732ED7CCA3}" sibTransId="{9E1E3136-ABDA-4E9D-9643-4A70614A243C}"/>
    <dgm:cxn modelId="{9D4141C7-87F7-40A1-AEE7-F11F1992A563}" type="presParOf" srcId="{B3F3332D-6902-427B-875A-392CF8BA32A4}" destId="{8C3BA739-CF8B-47B8-86D7-F26AA1D91AEE}" srcOrd="0" destOrd="0" presId="urn:microsoft.com/office/officeart/2005/8/layout/vProcess5"/>
    <dgm:cxn modelId="{413439C0-3B3F-4C91-8577-2287CC2502A3}" type="presParOf" srcId="{B3F3332D-6902-427B-875A-392CF8BA32A4}" destId="{2379E40B-1EF2-48C9-AA1F-2F0AAB0FB7A0}" srcOrd="1" destOrd="0" presId="urn:microsoft.com/office/officeart/2005/8/layout/vProcess5"/>
    <dgm:cxn modelId="{7D4B1AF7-383D-45FE-8755-2351AE381FC0}" type="presParOf" srcId="{B3F3332D-6902-427B-875A-392CF8BA32A4}" destId="{1FB0F769-8F7A-4396-801E-E2229B6B8788}" srcOrd="2" destOrd="0" presId="urn:microsoft.com/office/officeart/2005/8/layout/vProcess5"/>
    <dgm:cxn modelId="{FBFFD311-3BCD-4648-9BDD-A81101BAAFFA}" type="presParOf" srcId="{B3F3332D-6902-427B-875A-392CF8BA32A4}" destId="{5EFF4C7F-8D15-45E9-BF63-52BDE7DA2567}" srcOrd="3" destOrd="0" presId="urn:microsoft.com/office/officeart/2005/8/layout/vProcess5"/>
    <dgm:cxn modelId="{31056371-E955-4B7E-844D-34DA9F340328}" type="presParOf" srcId="{B3F3332D-6902-427B-875A-392CF8BA32A4}" destId="{D2D46E47-9EAD-48AE-96C3-7D40A1074B26}" srcOrd="4" destOrd="0" presId="urn:microsoft.com/office/officeart/2005/8/layout/vProcess5"/>
    <dgm:cxn modelId="{1CFEC67D-C0D4-44EE-9BC6-4074A9DC5C0F}" type="presParOf" srcId="{B3F3332D-6902-427B-875A-392CF8BA32A4}" destId="{673EFA53-879D-4C52-9D9E-56BF94EB40C5}" srcOrd="5" destOrd="0" presId="urn:microsoft.com/office/officeart/2005/8/layout/vProcess5"/>
    <dgm:cxn modelId="{50B9BCAF-CE82-4943-B279-2B4C0CDC3338}" type="presParOf" srcId="{B3F3332D-6902-427B-875A-392CF8BA32A4}" destId="{8D1C16DF-D028-406F-813D-071E8D110816}" srcOrd="6" destOrd="0" presId="urn:microsoft.com/office/officeart/2005/8/layout/vProcess5"/>
    <dgm:cxn modelId="{179C1B0D-AFF6-423C-B5F1-70E2154F1FAC}" type="presParOf" srcId="{B3F3332D-6902-427B-875A-392CF8BA32A4}" destId="{B743AB64-BCC2-4BA3-9867-EECAF47C56CB}" srcOrd="7" destOrd="0" presId="urn:microsoft.com/office/officeart/2005/8/layout/vProcess5"/>
    <dgm:cxn modelId="{771D4A88-B2A0-42D9-ACC9-15B412799172}" type="presParOf" srcId="{B3F3332D-6902-427B-875A-392CF8BA32A4}" destId="{2F812E44-8D13-4E91-9339-FBCFE0680EEB}" srcOrd="8" destOrd="0" presId="urn:microsoft.com/office/officeart/2005/8/layout/vProcess5"/>
    <dgm:cxn modelId="{6C0D8343-F958-4BEF-B3CE-12EC06F4407C}" type="presParOf" srcId="{B3F3332D-6902-427B-875A-392CF8BA32A4}" destId="{4EDE36F8-FEB1-4308-AAD0-4D78C0603A9F}" srcOrd="9" destOrd="0" presId="urn:microsoft.com/office/officeart/2005/8/layout/vProcess5"/>
    <dgm:cxn modelId="{7C68D58B-997F-45AA-88EA-CCB62AFD1C7D}" type="presParOf" srcId="{B3F3332D-6902-427B-875A-392CF8BA32A4}" destId="{A2D926F0-ABC8-4FE8-AC93-1ABBEAEC4151}" srcOrd="10" destOrd="0" presId="urn:microsoft.com/office/officeart/2005/8/layout/vProcess5"/>
    <dgm:cxn modelId="{4BA29AAF-88DF-4A69-95B2-ECDCC78FDD8B}" type="presParOf" srcId="{B3F3332D-6902-427B-875A-392CF8BA32A4}" destId="{47F1011B-1A4D-47B1-BC4F-941E815186F2}" srcOrd="11" destOrd="0" presId="urn:microsoft.com/office/officeart/2005/8/layout/vProcess5"/>
    <dgm:cxn modelId="{A7C92192-1636-40EC-96AF-DA6E1D3CD57E}" type="presParOf" srcId="{B3F3332D-6902-427B-875A-392CF8BA32A4}" destId="{C561F31C-AC10-4DBD-999D-FF3DDFB4D4C0}" srcOrd="12" destOrd="0" presId="urn:microsoft.com/office/officeart/2005/8/layout/vProcess5"/>
    <dgm:cxn modelId="{5D99846E-E036-481D-A796-824A1696C08F}" type="presParOf" srcId="{B3F3332D-6902-427B-875A-392CF8BA32A4}" destId="{A72530EA-1567-4EE6-8DDF-599D14F3D0D8}" srcOrd="13" destOrd="0" presId="urn:microsoft.com/office/officeart/2005/8/layout/vProcess5"/>
    <dgm:cxn modelId="{240A45F5-DEB3-47DD-A16B-B1FE4FE7BBA3}" type="presParOf" srcId="{B3F3332D-6902-427B-875A-392CF8BA32A4}" destId="{B215939C-18A3-4DFC-AF34-A4BC6E24921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BB74-51D0-4433-8391-F120C84E5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72F8-00F9-475C-A713-9CE9BF582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BB74-51D0-4433-8391-F120C84E5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72F8-00F9-475C-A713-9CE9BF582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BB74-51D0-4433-8391-F120C84E5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72F8-00F9-475C-A713-9CE9BF582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BB74-51D0-4433-8391-F120C84E5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72F8-00F9-475C-A713-9CE9BF582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BB74-51D0-4433-8391-F120C84E5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72F8-00F9-475C-A713-9CE9BF582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BB74-51D0-4433-8391-F120C84E5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72F8-00F9-475C-A713-9CE9BF582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BB74-51D0-4433-8391-F120C84E5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72F8-00F9-475C-A713-9CE9BF582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BB74-51D0-4433-8391-F120C84E5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72F8-00F9-475C-A713-9CE9BF582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BB74-51D0-4433-8391-F120C84E5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72F8-00F9-475C-A713-9CE9BF582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BB74-51D0-4433-8391-F120C84E5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72F8-00F9-475C-A713-9CE9BF582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BB74-51D0-4433-8391-F120C84E5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6072F8-00F9-475C-A713-9CE9BF582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E6BB74-51D0-4433-8391-F120C84E5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6072F8-00F9-475C-A713-9CE9BF582A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latin typeface="Monotype Corsiva" pitchFamily="66" charset="0"/>
              </a:rPr>
              <a:t>ГОЛОС  ПЕДАГОГА </a:t>
            </a:r>
            <a:r>
              <a:rPr lang="ru-RU" dirty="0" smtClean="0"/>
              <a:t>-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28536"/>
            <a:ext cx="8496944" cy="3152792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Инструмент воспитания,</a:t>
            </a:r>
          </a:p>
          <a:p>
            <a: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нуждающийся в заботе</a:t>
            </a:r>
          </a:p>
          <a:p>
            <a:endParaRPr lang="ru-RU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  <a:p>
            <a:endParaRPr lang="ru-RU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Разработано  </a:t>
            </a:r>
            <a:r>
              <a:rPr lang="ru-RU" sz="24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старшим воспитателем 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МДОБУ детский </a:t>
            </a:r>
            <a:r>
              <a:rPr lang="ru-RU" sz="24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сад №6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г.Лабинска </a:t>
            </a:r>
          </a:p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Черновой Т.В.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2624" cy="551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Признаки проблем с голосом</a:t>
            </a:r>
            <a:endParaRPr lang="ru-RU" sz="3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5050" y="1412776"/>
            <a:ext cx="5317430" cy="483562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Ваш голос стал грубым или хриплым.</a:t>
            </a:r>
          </a:p>
          <a:p>
            <a:pPr lvl="0"/>
            <a:r>
              <a:rPr lang="ru-RU" dirty="0" smtClean="0"/>
              <a:t>Голос пропал</a:t>
            </a:r>
          </a:p>
          <a:p>
            <a:pPr lvl="0"/>
            <a:r>
              <a:rPr lang="ru-RU" dirty="0" smtClean="0"/>
              <a:t>У Вас постоянно возникает необходимость прокашливаться, перед тем как начать разговор или в течение разговора.</a:t>
            </a:r>
          </a:p>
          <a:p>
            <a:pPr lvl="0"/>
            <a:r>
              <a:rPr lang="ru-RU" dirty="0" smtClean="0"/>
              <a:t>Ваш голос стал слабым и менее выразительным, порой или всегда требуются большие усилия для разговора.</a:t>
            </a:r>
          </a:p>
          <a:p>
            <a:pPr lvl="0"/>
            <a:r>
              <a:rPr lang="ru-RU" dirty="0" smtClean="0"/>
              <a:t>Диапазон Ваших голосовых возможностей сузился.</a:t>
            </a:r>
          </a:p>
          <a:p>
            <a:pPr lvl="0"/>
            <a:r>
              <a:rPr lang="ru-RU" dirty="0" smtClean="0"/>
              <a:t>Возникает  чувство «комка в горле».</a:t>
            </a:r>
          </a:p>
          <a:p>
            <a:pPr lvl="0"/>
            <a:r>
              <a:rPr lang="ru-RU" dirty="0" smtClean="0"/>
              <a:t>Вам больно глотать.</a:t>
            </a:r>
          </a:p>
          <a:p>
            <a:pPr lvl="0"/>
            <a:r>
              <a:rPr lang="ru-RU" dirty="0" smtClean="0"/>
              <a:t>Стаж Вашего курения более 5 лет.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angina.jpg"/>
          <p:cNvPicPr>
            <a:picLocks noChangeAspect="1"/>
          </p:cNvPicPr>
          <p:nvPr/>
        </p:nvPicPr>
        <p:blipFill>
          <a:blip r:embed="rId2" cstate="print"/>
          <a:srcRect l="9073" r="9270"/>
          <a:stretch>
            <a:fillRect/>
          </a:stretch>
        </p:blipFill>
        <p:spPr>
          <a:xfrm>
            <a:off x="179512" y="1628800"/>
            <a:ext cx="3240360" cy="4149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0616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</a:t>
            </a:r>
            <a:r>
              <a:rPr lang="ru-RU" sz="4900" b="1" dirty="0" smtClean="0">
                <a:solidFill>
                  <a:srgbClr val="C00000"/>
                </a:solidFill>
              </a:rPr>
              <a:t>Нарушения  голоса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idx="2"/>
          </p:nvPr>
        </p:nvSpPr>
        <p:spPr>
          <a:xfrm>
            <a:off x="1475656" y="1700808"/>
            <a:ext cx="3312368" cy="4572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  гипотония ГС </a:t>
            </a:r>
          </a:p>
          <a:p>
            <a:r>
              <a:rPr lang="ru-RU" sz="2000" dirty="0" smtClean="0"/>
              <a:t>( недостаточное смыкание)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 спастическая </a:t>
            </a:r>
            <a:r>
              <a:rPr lang="ru-RU" sz="2000" dirty="0" err="1" smtClean="0"/>
              <a:t>дисфония</a:t>
            </a:r>
            <a:r>
              <a:rPr lang="ru-RU" sz="2000" dirty="0" smtClean="0"/>
              <a:t> (чрезмерное судорожное смыкание )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 фонастения ( истощение, утомляемость голоса)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 афония (полная потеря звучности голоса, только шепотная речь, связки выглядят нормально, но смыкаются асинхронно)</a:t>
            </a:r>
          </a:p>
          <a:p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4788024" y="1412776"/>
            <a:ext cx="2962672" cy="44168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острый ларингит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хронический ларингит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доброкачественные образования гортани ( «узелки крикунов»)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опухоли гортани и ГС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парез или паралич гортани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908720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функциональные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908720"/>
            <a:ext cx="2520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органические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84784"/>
            <a:ext cx="86409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гормональные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1412776"/>
            <a:ext cx="86409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мутационные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59832" y="69269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08104" y="6926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hape 14"/>
          <p:cNvCxnSpPr/>
          <p:nvPr/>
        </p:nvCxnSpPr>
        <p:spPr>
          <a:xfrm rot="10800000" flipV="1">
            <a:off x="971600" y="692696"/>
            <a:ext cx="1440160" cy="6480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hape 16"/>
          <p:cNvCxnSpPr/>
          <p:nvPr/>
        </p:nvCxnSpPr>
        <p:spPr>
          <a:xfrm>
            <a:off x="6948264" y="692696"/>
            <a:ext cx="1368152" cy="7200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4860032" y="3429000"/>
            <a:ext cx="3528392" cy="3429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Потому что … имеются особенности эндокринной системы. Она более подвержена изменениям, влекущим за собой </a:t>
            </a:r>
            <a:r>
              <a:rPr lang="ru-RU" b="1" dirty="0" smtClean="0">
                <a:solidFill>
                  <a:schemeClr val="tx1"/>
                </a:solidFill>
              </a:rPr>
              <a:t>срывы при голосовых нагрузках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66720" cy="695674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Дисфония</a:t>
            </a:r>
            <a:r>
              <a:rPr lang="ru-RU" b="1" dirty="0" smtClean="0">
                <a:solidFill>
                  <a:srgbClr val="C00000"/>
                </a:solidFill>
              </a:rPr>
              <a:t> – самое распространенное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нарушение голоса у женщин!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Содержимое 9" descr="23448088446d87759c9e429e3de358f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3140968"/>
            <a:ext cx="1676400" cy="167640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1" name="Овал 10"/>
          <p:cNvSpPr/>
          <p:nvPr/>
        </p:nvSpPr>
        <p:spPr>
          <a:xfrm>
            <a:off x="251520" y="1052736"/>
            <a:ext cx="3419872" cy="35283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Потому что… женские голосовые связки, короткие и узкие, производят  больше  колебаний в секунду. Вывод:  несут значительно большую нагрузку.</a:t>
            </a:r>
          </a:p>
          <a:p>
            <a:pPr algn="ctr"/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3563888" y="1124744"/>
            <a:ext cx="2088232" cy="20162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Потому что…больше подвержены стрессу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80112" y="1268760"/>
            <a:ext cx="2448272" cy="23762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Потому что..просто больше общаемся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91680" y="4265712"/>
            <a:ext cx="2736304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Потому что… тяжелее реагируем и на рабочие нагрузки, и на внештатные ситуации.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02624" cy="6956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  Восстановление  голоса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12776"/>
            <a:ext cx="8206680" cy="4835624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2800" b="1" dirty="0" err="1" smtClean="0">
                <a:solidFill>
                  <a:srgbClr val="C00000"/>
                </a:solidFill>
              </a:rPr>
              <a:t>Фонопедия</a:t>
            </a:r>
            <a:r>
              <a:rPr lang="ru-RU" sz="2800" dirty="0" smtClean="0"/>
              <a:t> - </a:t>
            </a:r>
            <a:r>
              <a:rPr lang="ru-RU" sz="1800" dirty="0" smtClean="0"/>
              <a:t>процесс восстановления голосовых нарушений </a:t>
            </a:r>
          </a:p>
          <a:p>
            <a:r>
              <a:rPr lang="ru-RU" sz="1800" u="sng" dirty="0" smtClean="0"/>
              <a:t>Отоларинголог</a:t>
            </a:r>
            <a:r>
              <a:rPr lang="ru-RU" sz="1800" dirty="0" smtClean="0"/>
              <a:t> назначает  </a:t>
            </a:r>
            <a:r>
              <a:rPr lang="ru-RU" sz="1800" b="1" dirty="0" err="1" smtClean="0"/>
              <a:t>физиопроцедуры</a:t>
            </a:r>
            <a:r>
              <a:rPr lang="ru-RU" sz="1800" dirty="0" smtClean="0"/>
              <a:t> и </a:t>
            </a:r>
            <a:r>
              <a:rPr lang="ru-RU" sz="1800" b="1" dirty="0" smtClean="0"/>
              <a:t>лекарственную терапию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u="sng" dirty="0" smtClean="0"/>
              <a:t>Невролог</a:t>
            </a:r>
            <a:r>
              <a:rPr lang="ru-RU" sz="1800" dirty="0" smtClean="0"/>
              <a:t> — </a:t>
            </a:r>
            <a:r>
              <a:rPr lang="ru-RU" sz="1800" b="1" dirty="0" smtClean="0"/>
              <a:t>седативные, успокоительные или </a:t>
            </a:r>
            <a:r>
              <a:rPr lang="ru-RU" sz="1800" b="1" dirty="0" err="1" smtClean="0"/>
              <a:t>общетонизирующие</a:t>
            </a:r>
            <a:r>
              <a:rPr lang="ru-RU" sz="1800" b="1" dirty="0" smtClean="0"/>
              <a:t> </a:t>
            </a:r>
            <a:r>
              <a:rPr lang="ru-RU" sz="1800" dirty="0" smtClean="0"/>
              <a:t>препараты.</a:t>
            </a:r>
          </a:p>
          <a:p>
            <a:r>
              <a:rPr lang="ru-RU" sz="1800" dirty="0" smtClean="0"/>
              <a:t> </a:t>
            </a:r>
            <a:r>
              <a:rPr lang="ru-RU" sz="1800" u="sng" dirty="0" smtClean="0"/>
              <a:t>Врач  ЛФК </a:t>
            </a:r>
            <a:r>
              <a:rPr lang="ru-RU" sz="1800" dirty="0" smtClean="0"/>
              <a:t>определяет гимнастику, помогающую правильно дышать. </a:t>
            </a:r>
          </a:p>
          <a:p>
            <a:r>
              <a:rPr lang="ru-RU" sz="1800" dirty="0" smtClean="0"/>
              <a:t> </a:t>
            </a:r>
            <a:r>
              <a:rPr lang="ru-RU" sz="1800" u="sng" dirty="0" err="1" smtClean="0"/>
              <a:t>Фонопед</a:t>
            </a:r>
            <a:r>
              <a:rPr lang="ru-RU" sz="1800" u="sng" dirty="0" smtClean="0"/>
              <a:t> </a:t>
            </a:r>
            <a:r>
              <a:rPr lang="ru-RU" sz="1800" dirty="0" smtClean="0"/>
              <a:t>  (педагог по постановке голоса) включает свою методику. </a:t>
            </a:r>
          </a:p>
          <a:p>
            <a:r>
              <a:rPr lang="ru-RU" sz="1800" dirty="0" smtClean="0"/>
              <a:t>Лечение, как правило, длится </a:t>
            </a:r>
            <a:r>
              <a:rPr lang="ru-RU" sz="1800" u="sng" dirty="0" smtClean="0"/>
              <a:t>от 2-3 месяцев до полугода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ВАЖНО!  </a:t>
            </a:r>
            <a:r>
              <a:rPr lang="ru-RU" sz="1800" dirty="0" smtClean="0"/>
              <a:t>при частых голосовых нарушениях человеку не должно быть "стыдно", помимо отоларинголога, посетить и </a:t>
            </a:r>
            <a:r>
              <a:rPr lang="ru-RU" sz="1800" u="sng" dirty="0" smtClean="0"/>
              <a:t>психотерапевта</a:t>
            </a:r>
            <a:r>
              <a:rPr lang="ru-RU" sz="1800" dirty="0" smtClean="0"/>
              <a:t>. А в повседневной жизни лучше стараться не нервничать. В каких-то ситуациях просто выпить успокоительное. Еще лучше — промолчать.</a:t>
            </a:r>
          </a:p>
          <a:p>
            <a:r>
              <a:rPr lang="ru-RU" sz="1800" dirty="0" smtClean="0"/>
              <a:t> Ведь одним из </a:t>
            </a:r>
          </a:p>
          <a:p>
            <a:r>
              <a:rPr lang="ru-RU" sz="1800" dirty="0" smtClean="0"/>
              <a:t>                  критериев лечения </a:t>
            </a:r>
            <a:r>
              <a:rPr lang="ru-RU" sz="1800" dirty="0" err="1" smtClean="0"/>
              <a:t>дисфонии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                                                        является </a:t>
            </a:r>
            <a:r>
              <a:rPr lang="ru-RU" sz="1800" b="1" dirty="0" smtClean="0">
                <a:solidFill>
                  <a:srgbClr val="C00000"/>
                </a:solidFill>
              </a:rPr>
              <a:t>голосовой покой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64288" y="4797152"/>
            <a:ext cx="1492845" cy="1910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6640" cy="76768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Что происходит в реальности…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23528" y="1052736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58408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          Что делать, если сорвался голос?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268760"/>
            <a:ext cx="8496944" cy="655272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1700" dirty="0" smtClean="0"/>
              <a:t>Ни в коем случае  не переходите на шепотную речь! Этот вид работы голосовых связок нагружает их гораздо больше, чем обычная разговорная речь!</a:t>
            </a:r>
          </a:p>
          <a:p>
            <a:endParaRPr lang="ru-RU" sz="1700" dirty="0" smtClean="0"/>
          </a:p>
          <a:p>
            <a:pPr>
              <a:buFont typeface="Wingdings" pitchFamily="2" charset="2"/>
              <a:buChar char="v"/>
            </a:pPr>
            <a:r>
              <a:rPr lang="ru-RU" sz="1700" dirty="0" smtClean="0"/>
              <a:t>Не пейте горячее питье ни в коем случае. </a:t>
            </a:r>
          </a:p>
          <a:p>
            <a:endParaRPr lang="ru-RU" sz="1700" dirty="0" smtClean="0"/>
          </a:p>
          <a:p>
            <a:pPr>
              <a:buFont typeface="Wingdings" pitchFamily="2" charset="2"/>
              <a:buChar char="v"/>
            </a:pPr>
            <a:r>
              <a:rPr lang="ru-RU" sz="1700" dirty="0" smtClean="0"/>
              <a:t> Осторожно полощите горло солевыми растворами с добавлением капли йода. </a:t>
            </a:r>
          </a:p>
          <a:p>
            <a:endParaRPr lang="ru-RU" sz="1700" dirty="0" smtClean="0"/>
          </a:p>
          <a:p>
            <a:pPr>
              <a:buFont typeface="Wingdings" pitchFamily="2" charset="2"/>
              <a:buChar char="v"/>
            </a:pPr>
            <a:r>
              <a:rPr lang="ru-RU" sz="1700" dirty="0" smtClean="0"/>
              <a:t>Теплое молоко с ложкой меда и парой капель прополиса – отличное средство для укрепления гортани. </a:t>
            </a:r>
          </a:p>
          <a:p>
            <a:endParaRPr lang="ru-RU" sz="1700" dirty="0" smtClean="0"/>
          </a:p>
          <a:p>
            <a:pPr>
              <a:buFont typeface="Wingdings" pitchFamily="2" charset="2"/>
              <a:buChar char="v"/>
            </a:pPr>
            <a:r>
              <a:rPr lang="ru-RU" sz="1700" dirty="0" smtClean="0"/>
              <a:t>Сделайте ингаляции  с минеральной водой. Просто нагрейте любую столовую минеральную воду, добавьте туда чайную ложку масла шиповника, облепихи или оливкового</a:t>
            </a:r>
            <a:r>
              <a:rPr lang="ru-RU" sz="1700" smtClean="0"/>
              <a:t>. Вдыхайте </a:t>
            </a:r>
            <a:r>
              <a:rPr lang="ru-RU" sz="1700" dirty="0" smtClean="0"/>
              <a:t>пары  около 10 минут. Вы сразу почувствуете облегчение. Для ингаляций подходят и различные лекарственные растения - отвары коры дуба, шалфея, крапивы, череды, липы. </a:t>
            </a:r>
          </a:p>
          <a:p>
            <a:endParaRPr lang="ru-RU" sz="1700" dirty="0" smtClean="0"/>
          </a:p>
          <a:p>
            <a:pPr>
              <a:buFont typeface="Wingdings" pitchFamily="2" charset="2"/>
              <a:buChar char="v"/>
            </a:pPr>
            <a:r>
              <a:rPr lang="ru-RU" sz="1700" dirty="0" smtClean="0"/>
              <a:t>Выполняйте голосовые упражнения ( «Поём», «Мычим», «</a:t>
            </a:r>
            <a:r>
              <a:rPr lang="ru-RU" sz="1700" dirty="0" err="1" smtClean="0"/>
              <a:t>Тарзан</a:t>
            </a:r>
            <a:r>
              <a:rPr lang="ru-RU" sz="1700" dirty="0" smtClean="0"/>
              <a:t>»)</a:t>
            </a:r>
            <a:br>
              <a:rPr lang="ru-RU" sz="1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268760"/>
            <a:ext cx="8458200" cy="50405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Всем, чья профессия вынуждает много говорить, рекомендовано раз в полгода-год  назначать курсы  инъекций витаминов В1, В6, В12, АТФ и алоэ, которые  помогут укрепить голосовые связки, свести риск возникновения проблем с голосом к минимуму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f933f94c723f4ec0b0e851c4590e572e.jpg"/>
          <p:cNvPicPr>
            <a:picLocks noChangeAspect="1"/>
          </p:cNvPicPr>
          <p:nvPr/>
        </p:nvPicPr>
        <p:blipFill>
          <a:blip r:embed="rId2" cstate="print"/>
          <a:srcRect t="1575" r="8252" b="43500"/>
          <a:stretch>
            <a:fillRect/>
          </a:stretch>
        </p:blipFill>
        <p:spPr>
          <a:xfrm>
            <a:off x="6012160" y="4005064"/>
            <a:ext cx="2796480" cy="251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396176" cy="4903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Пусть работа будет в радость!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276872"/>
            <a:ext cx="4967993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четверенная стрелка 4"/>
          <p:cNvSpPr/>
          <p:nvPr/>
        </p:nvSpPr>
        <p:spPr>
          <a:xfrm>
            <a:off x="1907704" y="548680"/>
            <a:ext cx="5544616" cy="4608512"/>
          </a:xfrm>
          <a:prstGeom prst="quad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347864" y="548680"/>
            <a:ext cx="2664296" cy="22322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ГОЛОС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484784"/>
            <a:ext cx="2066528" cy="26642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издавать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разговоре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пении, крике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смехе 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плаче,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средство коммуникации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1484784"/>
            <a:ext cx="2088232" cy="26642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сигнальная система, которой обладает только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И.П.Павлову)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3646748" y="4138228"/>
            <a:ext cx="1922512" cy="26642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посредством которого возможно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общение между живыми существами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4824536" cy="36004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 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профессиональный инструмент  педагога,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выступающий  как средство эффективного общения с детьми в процессе их воспитания и обучения. 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 descr="86481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77072"/>
            <a:ext cx="3442449" cy="2301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emonstriruyte-lyubov-k-reben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77072"/>
            <a:ext cx="3600400" cy="2348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siholog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124744"/>
            <a:ext cx="3173338" cy="2430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20880" cy="55165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/>
                </a:solidFill>
              </a:rPr>
              <a:t>    Физиология  голосообразования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11560" y="1196752"/>
            <a:ext cx="3672408" cy="54006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Голос  образуется в </a:t>
            </a:r>
            <a:r>
              <a:rPr lang="ru-RU" sz="2000" b="1" dirty="0" smtClean="0">
                <a:solidFill>
                  <a:srgbClr val="FF0000"/>
                </a:solidFill>
              </a:rPr>
              <a:t>гортани</a:t>
            </a:r>
            <a:endParaRPr lang="ru-RU" sz="2000" b="1" dirty="0" smtClean="0"/>
          </a:p>
          <a:p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Процесс голосообразования носит название   </a:t>
            </a:r>
            <a:r>
              <a:rPr lang="ru-RU" sz="2000" b="1" dirty="0" smtClean="0">
                <a:solidFill>
                  <a:srgbClr val="FF0000"/>
                </a:solidFill>
              </a:rPr>
              <a:t>фонация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  Голосообразование </a:t>
            </a:r>
            <a:r>
              <a:rPr lang="ru-RU" sz="2000" b="1" dirty="0" smtClean="0"/>
              <a:t>происходит путем выдыхания воздуха из легких через рот и нос, который, проходя через вибрирующие голосовые складки преобразуется в звуковые волны.</a:t>
            </a:r>
            <a:endParaRPr lang="ru-RU" sz="2000" b="1" dirty="0"/>
          </a:p>
        </p:txBody>
      </p:sp>
      <p:pic>
        <p:nvPicPr>
          <p:cNvPr id="12" name="Рисунок 11" descr="0007-004-Gortan.jpg"/>
          <p:cNvPicPr>
            <a:picLocks noChangeAspect="1"/>
          </p:cNvPicPr>
          <p:nvPr/>
        </p:nvPicPr>
        <p:blipFill>
          <a:blip r:embed="rId2" cstate="print"/>
          <a:srcRect r="9096"/>
          <a:stretch>
            <a:fillRect/>
          </a:stretch>
        </p:blipFill>
        <p:spPr>
          <a:xfrm>
            <a:off x="4283968" y="1484784"/>
            <a:ext cx="464094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4664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       Дыхание, глотание и фонация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82_28503079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19723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62664" cy="623666"/>
          </a:xfrm>
        </p:spPr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               Голосовые складки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268760"/>
            <a:ext cx="8640960" cy="24482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В толще </a:t>
            </a:r>
            <a:r>
              <a:rPr lang="ru-RU" sz="2000" dirty="0" smtClean="0">
                <a:solidFill>
                  <a:srgbClr val="FF0000"/>
                </a:solidFill>
              </a:rPr>
              <a:t>истинных голосовых складок </a:t>
            </a:r>
            <a:r>
              <a:rPr lang="ru-RU" sz="2000" dirty="0" smtClean="0"/>
              <a:t> заложена голосовая мышца. Вибрируя, они под давлением воздуха на выдохе, производят звук. </a:t>
            </a:r>
          </a:p>
          <a:p>
            <a:r>
              <a:rPr lang="ru-RU" sz="2000" dirty="0" smtClean="0"/>
              <a:t>Их движения координирует ЦНС.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Голосовая щель</a:t>
            </a:r>
            <a:r>
              <a:rPr lang="ru-RU" sz="2000" dirty="0" smtClean="0"/>
              <a:t>- промежуток между ГС, необходимый для прохождения воздуха. Она постоянно изменяется от смыкания и едва заметного просвета( Б) при произнесении звуков  до  формы треугольника (А)при молчании и свободном дыхании.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9" name="Содержимое 8" descr="Голосов-связки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501" t="4422" r="1672" b="18192"/>
          <a:stretch>
            <a:fillRect/>
          </a:stretch>
        </p:blipFill>
        <p:spPr>
          <a:xfrm>
            <a:off x="2339752" y="3933056"/>
            <a:ext cx="4644008" cy="2409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937568"/>
          <a:ext cx="8136904" cy="592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accent6"/>
                </a:solidFill>
              </a:rPr>
              <a:t>Характеристики  голоса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376848-judge-makes-verdi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224674"/>
            <a:ext cx="1380161" cy="1633326"/>
          </a:xfrm>
          <a:prstGeom prst="rect">
            <a:avLst/>
          </a:prstGeom>
        </p:spPr>
      </p:pic>
      <p:pic>
        <p:nvPicPr>
          <p:cNvPr id="11" name="Рисунок 10" descr="150045329.jpg"/>
          <p:cNvPicPr>
            <a:picLocks noChangeAspect="1"/>
          </p:cNvPicPr>
          <p:nvPr/>
        </p:nvPicPr>
        <p:blipFill>
          <a:blip r:embed="rId3" cstate="print"/>
          <a:srcRect l="1539" t="28902" r="63327" b="7805"/>
          <a:stretch>
            <a:fillRect/>
          </a:stretch>
        </p:blipFill>
        <p:spPr>
          <a:xfrm flipH="1">
            <a:off x="6516216" y="4593473"/>
            <a:ext cx="1368152" cy="2264527"/>
          </a:xfrm>
          <a:prstGeom prst="rect">
            <a:avLst/>
          </a:prstGeom>
        </p:spPr>
      </p:pic>
      <p:pic>
        <p:nvPicPr>
          <p:cNvPr id="13" name="Рисунок 12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196752"/>
            <a:ext cx="1532982" cy="125482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95536" y="692696"/>
            <a:ext cx="8136904" cy="10081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Союзом европейских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фониатров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 1979г. была утверждена 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классификация профессий в соответствии с требованиями,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предъявляемыми к качеству голоса.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5327774" cy="50405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400" b="1" i="1" dirty="0" smtClean="0"/>
              <a:t>А. Профессии с чрезвычайно высокими требованиями к качеству голоса:</a:t>
            </a:r>
            <a:endParaRPr lang="ru-RU" sz="3400" dirty="0" smtClean="0"/>
          </a:p>
          <a:p>
            <a:pPr>
              <a:buNone/>
            </a:pPr>
            <a:r>
              <a:rPr lang="ru-RU" dirty="0" smtClean="0"/>
              <a:t>а)   певцы-солисты;</a:t>
            </a:r>
          </a:p>
          <a:p>
            <a:pPr>
              <a:buNone/>
            </a:pPr>
            <a:r>
              <a:rPr lang="ru-RU" dirty="0" smtClean="0"/>
              <a:t>б)  певцы-хористы;</a:t>
            </a:r>
          </a:p>
          <a:p>
            <a:pPr>
              <a:buNone/>
            </a:pPr>
            <a:r>
              <a:rPr lang="ru-RU" dirty="0" smtClean="0"/>
              <a:t>в)   актеры;</a:t>
            </a:r>
          </a:p>
          <a:p>
            <a:pPr>
              <a:buNone/>
            </a:pPr>
            <a:r>
              <a:rPr lang="ru-RU" dirty="0" smtClean="0"/>
              <a:t>г)   дикторы радио и телевидения.</a:t>
            </a:r>
          </a:p>
          <a:p>
            <a:pPr>
              <a:buNone/>
            </a:pPr>
            <a:r>
              <a:rPr lang="ru-RU" sz="3400" b="1" i="1" dirty="0" smtClean="0"/>
              <a:t>Б. Профессии с высокими требованиями к качеству голоса:</a:t>
            </a:r>
            <a:endParaRPr lang="ru-RU" sz="3400" dirty="0" smtClean="0"/>
          </a:p>
          <a:p>
            <a:pPr>
              <a:buNone/>
            </a:pPr>
            <a:r>
              <a:rPr lang="ru-RU" dirty="0" smtClean="0"/>
              <a:t>а)   преподаватели;</a:t>
            </a:r>
          </a:p>
          <a:p>
            <a:pPr>
              <a:buNone/>
            </a:pPr>
            <a:r>
              <a:rPr lang="ru-RU" dirty="0" smtClean="0"/>
              <a:t>б)  профессиональные ораторы, переводчики, телефонисты и др.;</a:t>
            </a:r>
          </a:p>
          <a:p>
            <a:pPr>
              <a:buNone/>
            </a:pPr>
            <a:r>
              <a:rPr lang="ru-RU" dirty="0" smtClean="0"/>
              <a:t>в)   политические деятели;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г)   педагоги и воспитатели  детских учреждений.</a:t>
            </a:r>
          </a:p>
          <a:p>
            <a:pPr>
              <a:buNone/>
            </a:pPr>
            <a:r>
              <a:rPr lang="ru-RU" sz="3400" b="1" i="1" dirty="0" smtClean="0"/>
              <a:t>В. Профессии с повышенными требованиями к качеству голоса или связанные с работой в шумной среде:</a:t>
            </a:r>
            <a:endParaRPr lang="ru-RU" sz="3400" dirty="0" smtClean="0"/>
          </a:p>
          <a:p>
            <a:pPr>
              <a:buNone/>
            </a:pPr>
            <a:r>
              <a:rPr lang="ru-RU" dirty="0" smtClean="0"/>
              <a:t>а)   адвокаты;</a:t>
            </a:r>
          </a:p>
          <a:p>
            <a:pPr>
              <a:buNone/>
            </a:pPr>
            <a:r>
              <a:rPr lang="ru-RU" dirty="0" smtClean="0"/>
              <a:t>б)   судьи;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в)   врачи;</a:t>
            </a:r>
          </a:p>
          <a:p>
            <a:pPr>
              <a:buNone/>
            </a:pPr>
            <a:r>
              <a:rPr lang="ru-RU" dirty="0" smtClean="0"/>
              <a:t>г)   войсковые командиры.</a:t>
            </a:r>
          </a:p>
          <a:p>
            <a:endParaRPr lang="ru-RU" dirty="0"/>
          </a:p>
        </p:txBody>
      </p:sp>
      <p:pic>
        <p:nvPicPr>
          <p:cNvPr id="9" name="Рисунок 8" descr="where19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24328" y="2708920"/>
            <a:ext cx="1352636" cy="1224136"/>
          </a:xfrm>
          <a:prstGeom prst="rect">
            <a:avLst/>
          </a:prstGeom>
        </p:spPr>
      </p:pic>
      <p:pic>
        <p:nvPicPr>
          <p:cNvPr id="14" name="Рисунок 13" descr="f933f94c723f4ec0b0e851c4590e572e.jpg"/>
          <p:cNvPicPr>
            <a:picLocks noChangeAspect="1"/>
          </p:cNvPicPr>
          <p:nvPr/>
        </p:nvPicPr>
        <p:blipFill>
          <a:blip r:embed="rId6" cstate="print"/>
          <a:srcRect l="3172"/>
          <a:stretch>
            <a:fillRect/>
          </a:stretch>
        </p:blipFill>
        <p:spPr>
          <a:xfrm>
            <a:off x="7668344" y="4077072"/>
            <a:ext cx="1475656" cy="2286000"/>
          </a:xfrm>
          <a:prstGeom prst="rect">
            <a:avLst/>
          </a:prstGeom>
        </p:spPr>
      </p:pic>
      <p:pic>
        <p:nvPicPr>
          <p:cNvPr id="10" name="Рисунок 9" descr="vospital-300x213.jpg"/>
          <p:cNvPicPr>
            <a:picLocks noChangeAspect="1"/>
          </p:cNvPicPr>
          <p:nvPr/>
        </p:nvPicPr>
        <p:blipFill>
          <a:blip r:embed="rId7" cstate="print"/>
          <a:srcRect t="2085" r="59450" b="7409"/>
          <a:stretch>
            <a:fillRect/>
          </a:stretch>
        </p:blipFill>
        <p:spPr>
          <a:xfrm flipH="1">
            <a:off x="5940152" y="2420888"/>
            <a:ext cx="1328936" cy="210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000" y="4509120"/>
            <a:ext cx="9001000" cy="19743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38728" cy="47965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Вредные факторы  для голоса воспитателей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7486600" cy="247268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Постоянно приходится петь, читать на фоне шума, создаваемого детскими голосами, общая частота которых доходит до 1000 Гц.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Чтобы перекрыть «детский» шум, воспитатели должны повышать голос до70-72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 время  прогулок аппарат также значительно перенапрягается на фоне городского шума.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1137</TotalTime>
  <Words>742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 Black</vt:lpstr>
      <vt:lpstr>Calibri</vt:lpstr>
      <vt:lpstr>Constantia</vt:lpstr>
      <vt:lpstr>Monotype Corsiva</vt:lpstr>
      <vt:lpstr>Times New Roman</vt:lpstr>
      <vt:lpstr>Wingdings</vt:lpstr>
      <vt:lpstr>Wingdings 2</vt:lpstr>
      <vt:lpstr>Поток</vt:lpstr>
      <vt:lpstr>ГОЛОС  ПЕДАГОГА -     </vt:lpstr>
      <vt:lpstr>Презентация PowerPoint</vt:lpstr>
      <vt:lpstr>Голос  – профессиональный инструмент  педагога, выступающий  как средство эффективного общения с детьми в процессе их воспитания и обучения.     </vt:lpstr>
      <vt:lpstr>    Физиология  голосообразования</vt:lpstr>
      <vt:lpstr>        Дыхание, глотание и фонация</vt:lpstr>
      <vt:lpstr>               Голосовые складки</vt:lpstr>
      <vt:lpstr>          Характеристики  голоса</vt:lpstr>
      <vt:lpstr>Презентация PowerPoint</vt:lpstr>
      <vt:lpstr>   Вредные факторы  для голоса воспитателей</vt:lpstr>
      <vt:lpstr>                Признаки проблем с голосом</vt:lpstr>
      <vt:lpstr>                        Нарушения  голоса</vt:lpstr>
      <vt:lpstr>Дисфония – самое распространенное   нарушение голоса у женщин!</vt:lpstr>
      <vt:lpstr>          Восстановление  голоса </vt:lpstr>
      <vt:lpstr> Что происходит в реальности…</vt:lpstr>
      <vt:lpstr>             Что делать, если сорвался голос?            </vt:lpstr>
      <vt:lpstr>Презентация PowerPoint</vt:lpstr>
      <vt:lpstr>Пусть работа будет в радость!</vt:lpstr>
      <vt:lpstr>         Спасибо за внимание!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ГОЛОС  ПЕДАГОГА -</dc:title>
  <dc:creator>1</dc:creator>
  <cp:lastModifiedBy>new</cp:lastModifiedBy>
  <cp:revision>122</cp:revision>
  <dcterms:created xsi:type="dcterms:W3CDTF">2014-03-23T08:53:33Z</dcterms:created>
  <dcterms:modified xsi:type="dcterms:W3CDTF">2016-01-24T11:25:56Z</dcterms:modified>
</cp:coreProperties>
</file>