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0" r:id="rId2"/>
    <p:sldId id="256" r:id="rId3"/>
    <p:sldId id="257" r:id="rId4"/>
    <p:sldId id="259" r:id="rId5"/>
    <p:sldId id="265" r:id="rId6"/>
    <p:sldId id="281" r:id="rId7"/>
    <p:sldId id="258" r:id="rId8"/>
    <p:sldId id="274" r:id="rId9"/>
    <p:sldId id="261" r:id="rId10"/>
    <p:sldId id="273" r:id="rId11"/>
    <p:sldId id="272" r:id="rId12"/>
    <p:sldId id="271" r:id="rId13"/>
    <p:sldId id="282" r:id="rId14"/>
    <p:sldId id="264" r:id="rId15"/>
    <p:sldId id="278" r:id="rId16"/>
    <p:sldId id="263" r:id="rId17"/>
    <p:sldId id="269" r:id="rId18"/>
    <p:sldId id="283" r:id="rId19"/>
    <p:sldId id="268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89771" autoAdjust="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54FC0-8F09-4CF8-BC55-E880D386A78B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EFC22-95A3-468D-81EE-EF2735A7F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F4A82-63F8-47B1-8657-5BE2340DDC66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FB94A-FD99-47FF-9000-02F300B8A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FB94A-FD99-47FF-9000-02F300B8A11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FB94A-FD99-47FF-9000-02F300B8A11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FB94A-FD99-47FF-9000-02F300B8A11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B356-1C4D-47C2-B8B5-E37BAE091B5B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F474-AF55-4560-84D9-DC5A5E22C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B356-1C4D-47C2-B8B5-E37BAE091B5B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F474-AF55-4560-84D9-DC5A5E22C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B356-1C4D-47C2-B8B5-E37BAE091B5B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F474-AF55-4560-84D9-DC5A5E22C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B356-1C4D-47C2-B8B5-E37BAE091B5B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F474-AF55-4560-84D9-DC5A5E22C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B356-1C4D-47C2-B8B5-E37BAE091B5B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F474-AF55-4560-84D9-DC5A5E22C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B356-1C4D-47C2-B8B5-E37BAE091B5B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F474-AF55-4560-84D9-DC5A5E22C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B356-1C4D-47C2-B8B5-E37BAE091B5B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F474-AF55-4560-84D9-DC5A5E22C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B356-1C4D-47C2-B8B5-E37BAE091B5B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F474-AF55-4560-84D9-DC5A5E22C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B356-1C4D-47C2-B8B5-E37BAE091B5B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F474-AF55-4560-84D9-DC5A5E22C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B356-1C4D-47C2-B8B5-E37BAE091B5B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F474-AF55-4560-84D9-DC5A5E22C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B356-1C4D-47C2-B8B5-E37BAE091B5B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F474-AF55-4560-84D9-DC5A5E22C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B356-1C4D-47C2-B8B5-E37BAE091B5B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CF474-AF55-4560-84D9-DC5A5E22C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I:\&#1059;&#1088;&#1086;&#1082;-&#1089;&#1084;&#1091;&#1090;&#1072;\&#1096;&#1072;&#1087;&#1082;&#1072;%20&#1052;&#1086;&#1085;&#1086;&#1084;&#1072;&#1093;&#1072;.m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I:\&#1059;&#1088;&#1086;&#1082;-&#1089;&#1084;&#1091;&#1090;&#1072;\&#1096;&#1072;&#1087;&#1082;&#1072;%20&#1052;&#1086;&#1085;&#1086;&#1084;&#1072;&#1093;&#1072;.m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I:\&#1059;&#1088;&#1086;&#1082;-&#1089;&#1084;&#1091;&#1090;&#1072;\1612%20&#1061;&#1088;&#1086;&#1085;&#1080;&#1082;&#1080;%20C&#1084;&#1091;&#1090;&#1085;&#1086;&#1075;&#1086;%20&#1074;&#1088;&#1077;&#1084;&#1077;&#1085;&#1080;%202007%20DVDrip2.m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dinstv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85728"/>
            <a:ext cx="8001056" cy="63579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 prstMaterial="matte">
            <a:bevelT w="139700" h="139700" prst="divot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00042"/>
            <a:ext cx="728667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Смутного времени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296759"/>
          <a:ext cx="8429652" cy="52755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71107"/>
                <a:gridCol w="2786852"/>
                <a:gridCol w="2671693"/>
              </a:tblGrid>
              <a:tr h="795762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Политические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Экономические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/>
                        <a:t>Нравственные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773861">
                <a:tc>
                  <a:txBody>
                    <a:bodyPr/>
                    <a:lstStyle/>
                    <a:p>
                      <a:pPr algn="l"/>
                      <a:r>
                        <a:rPr lang="ru-RU" sz="2600" dirty="0" smtClean="0"/>
                        <a:t> Династический кризис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dirty="0" smtClean="0"/>
                        <a:t> Последствия опричнины и Ливонской войны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352945">
                <a:tc>
                  <a:txBody>
                    <a:bodyPr/>
                    <a:lstStyle/>
                    <a:p>
                      <a:pPr algn="l"/>
                      <a:r>
                        <a:rPr lang="ru-RU" sz="2600" dirty="0" smtClean="0"/>
                        <a:t> Борьба боярских групп за власть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dirty="0" smtClean="0"/>
                        <a:t> Бегство крестьян на окраины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352945">
                <a:tc>
                  <a:txBody>
                    <a:bodyPr/>
                    <a:lstStyle/>
                    <a:p>
                      <a:pPr algn="l"/>
                      <a:r>
                        <a:rPr lang="ru-RU" sz="2600" dirty="0" smtClean="0"/>
                        <a:t>Притязания Польши на русские земли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dirty="0" smtClean="0"/>
                        <a:t> Голод 1601-</a:t>
                      </a:r>
                    </a:p>
                    <a:p>
                      <a:pPr algn="l"/>
                      <a:r>
                        <a:rPr lang="ru-RU" sz="2600" dirty="0" smtClean="0"/>
                        <a:t>            1603 гг.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728667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Смутного времени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095047"/>
          <a:ext cx="8358245" cy="5547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43206"/>
                <a:gridCol w="2857520"/>
                <a:gridCol w="2857519"/>
              </a:tblGrid>
              <a:tr h="50110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Политические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Экономические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Нравственные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2210764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Династический кризис</a:t>
                      </a:r>
                      <a:endParaRPr lang="ru-RU" sz="26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Последствия опричнины и Ливонской войны</a:t>
                      </a:r>
                      <a:endParaRPr lang="ru-RU" sz="2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«Водворялась страшная привычка не уважать жизни,</a:t>
                      </a:r>
                      <a:r>
                        <a:rPr lang="ru-RU" sz="2600" baseline="0" dirty="0" smtClean="0"/>
                        <a:t> чести, имущества ближнего» </a:t>
                      </a:r>
                    </a:p>
                    <a:p>
                      <a:r>
                        <a:rPr lang="ru-RU" sz="2600" baseline="0" dirty="0" smtClean="0"/>
                        <a:t>С.М. Соловьев</a:t>
                      </a:r>
                      <a:endParaRPr lang="ru-RU" sz="2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795875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 Борьба боярских групп за власть</a:t>
                      </a:r>
                      <a:endParaRPr lang="ru-RU" sz="26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Бегство крестьян на окраины</a:t>
                      </a:r>
                      <a:endParaRPr lang="ru-RU" sz="2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213791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 Притязания Польши на русские земли</a:t>
                      </a:r>
                      <a:endParaRPr lang="ru-RU" sz="26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Голод 1601-</a:t>
                      </a:r>
                    </a:p>
                    <a:p>
                      <a:r>
                        <a:rPr lang="ru-RU" sz="2600" dirty="0" smtClean="0"/>
                        <a:t>           1603 гг.</a:t>
                      </a:r>
                      <a:endParaRPr lang="ru-RU" sz="26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000240"/>
            <a:ext cx="1785950" cy="36009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  <a:scene3d>
            <a:camera prst="perspectiveRigh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Начало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1584г.</a:t>
            </a: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1591г.</a:t>
            </a: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1598г.</a:t>
            </a:r>
          </a:p>
          <a:p>
            <a:pPr algn="ctr"/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9454" y="2000240"/>
            <a:ext cx="1928826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Окончание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1612г.</a:t>
            </a: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1613г.</a:t>
            </a: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1617 и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1618гг.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034" y="500042"/>
            <a:ext cx="828680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Хронологические рамки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Смутного времени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шапка Мономаха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0232" y="2000241"/>
            <a:ext cx="5000660" cy="35004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000240"/>
            <a:ext cx="1785950" cy="36009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  <a:scene3d>
            <a:camera prst="perspectiveRigh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Начало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1598г.</a:t>
            </a:r>
          </a:p>
          <a:p>
            <a:pPr algn="ctr"/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9454" y="2000240"/>
            <a:ext cx="1928826" cy="36317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Окончание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1613г.</a:t>
            </a:r>
          </a:p>
          <a:p>
            <a:pPr algn="ctr"/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034" y="500042"/>
            <a:ext cx="828680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Хронологические рамки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Смутного времени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шапка Мономаха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0232" y="2000241"/>
            <a:ext cx="5000660" cy="35004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9" y="1071546"/>
          <a:ext cx="8358244" cy="5262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480"/>
                <a:gridCol w="2161286"/>
                <a:gridCol w="2177358"/>
                <a:gridCol w="2107120"/>
              </a:tblGrid>
              <a:tr h="18573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 для сравнения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03631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Дата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правления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6233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На какие слои общества опирался ?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6233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Почему не удалось укрепить власть?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6175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4*.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Предложи свой вопрос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28662" y="214290"/>
            <a:ext cx="728667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Правители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Смутного времени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is[15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142984"/>
            <a:ext cx="1714512" cy="1643074"/>
          </a:xfrm>
          <a:prstGeom prst="rect">
            <a:avLst/>
          </a:prstGeom>
          <a:noFill/>
        </p:spPr>
      </p:pic>
      <p:pic>
        <p:nvPicPr>
          <p:cNvPr id="5" name="Picture 4" descr="shuiski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214422"/>
            <a:ext cx="1643074" cy="1571636"/>
          </a:xfrm>
          <a:prstGeom prst="rect">
            <a:avLst/>
          </a:prstGeom>
          <a:noFill/>
        </p:spPr>
      </p:pic>
      <p:pic>
        <p:nvPicPr>
          <p:cNvPr id="6" name="Picture 5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214422"/>
            <a:ext cx="1571636" cy="1500198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28992" y="3500438"/>
            <a:ext cx="139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928670"/>
          <a:ext cx="8358244" cy="5769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480"/>
                <a:gridCol w="2161286"/>
                <a:gridCol w="2177358"/>
                <a:gridCol w="2107120"/>
              </a:tblGrid>
              <a:tr h="182672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 для сравнения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29512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Дата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правления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1598-1605гг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1605-1606гг.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1606-1610гг.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9930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На какие слои общества опирался?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бояре, дворяне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дворяне, казаки,  беглые холопы, крестьяне, поляки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бояре, дворяне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70867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Почему не удалось укрепить власть?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природный царь, его обвиняли в убийстве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царевича</a:t>
                      </a:r>
                      <a:r>
                        <a:rPr lang="ru-RU" sz="18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, преследовал 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бояр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соблюдал православные обычаи, продолжил крепостническую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политику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оправдал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надежд боярских, приносил ложные клятвы, началась интервенция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5082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4*.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Предложи свой вопрос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28662" y="214290"/>
            <a:ext cx="728667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Правители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Смутного времени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is[15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071546"/>
            <a:ext cx="1714512" cy="1643074"/>
          </a:xfrm>
          <a:prstGeom prst="rect">
            <a:avLst/>
          </a:prstGeom>
          <a:noFill/>
        </p:spPr>
      </p:pic>
      <p:pic>
        <p:nvPicPr>
          <p:cNvPr id="5" name="Picture 4" descr="shuiski_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071546"/>
            <a:ext cx="1643074" cy="1571636"/>
          </a:xfrm>
          <a:prstGeom prst="rect">
            <a:avLst/>
          </a:prstGeom>
          <a:noFill/>
        </p:spPr>
      </p:pic>
      <p:pic>
        <p:nvPicPr>
          <p:cNvPr id="6" name="Picture 5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071546"/>
            <a:ext cx="1571636" cy="1500198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28992" y="3500438"/>
            <a:ext cx="139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12 Хроники Cмутного времени 2007 DVDrip2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flowChartPredefinedProcess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500042"/>
            <a:ext cx="84296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«Но, знаешь ли, чем мы сильны,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Басманов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Не войском, нет, не польскою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помогой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А мнением: да! Мнением народным.»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А.С. Пушкин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Итоги Смутного времени</a:t>
            </a:r>
            <a:endParaRPr lang="ru-RU" sz="5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428737"/>
            <a:ext cx="33575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Рост национального самосознания</a:t>
            </a:r>
          </a:p>
          <a:p>
            <a:endParaRPr lang="ru-RU" sz="2800" b="1" i="1" dirty="0" smtClean="0">
              <a:solidFill>
                <a:schemeClr val="bg1"/>
              </a:solidFill>
            </a:endParaRP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Укрепление царской власти</a:t>
            </a:r>
          </a:p>
          <a:p>
            <a:endParaRPr lang="ru-RU" sz="2800" b="1" i="1" dirty="0" smtClean="0">
              <a:solidFill>
                <a:schemeClr val="bg1"/>
              </a:solidFill>
            </a:endParaRP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Сохранение единства страны</a:t>
            </a:r>
          </a:p>
          <a:p>
            <a:endParaRPr lang="ru-RU" sz="2800" b="1" i="1" dirty="0" smtClean="0">
              <a:solidFill>
                <a:schemeClr val="bg1"/>
              </a:solidFill>
            </a:endParaRP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Усиление роли Земских соборов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3702" y="1428736"/>
            <a:ext cx="23574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Упадок хозяйства</a:t>
            </a:r>
          </a:p>
          <a:p>
            <a:endParaRPr lang="ru-RU" sz="2800" b="1" i="1" dirty="0" smtClean="0">
              <a:solidFill>
                <a:schemeClr val="bg1"/>
              </a:solidFill>
            </a:endParaRPr>
          </a:p>
          <a:p>
            <a:endParaRPr lang="ru-RU" sz="2800" b="1" i="1" dirty="0" smtClean="0">
              <a:solidFill>
                <a:schemeClr val="bg1"/>
              </a:solidFill>
            </a:endParaRP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Потеря территории</a:t>
            </a:r>
          </a:p>
          <a:p>
            <a:endParaRPr lang="ru-RU" sz="2800" b="1" i="1" dirty="0" smtClean="0">
              <a:solidFill>
                <a:schemeClr val="bg1"/>
              </a:solidFill>
            </a:endParaRP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Убыль населения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85728"/>
            <a:ext cx="7215238" cy="628654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3" name="TextBox 2"/>
          <p:cNvSpPr txBox="1"/>
          <p:nvPr/>
        </p:nvSpPr>
        <p:spPr>
          <a:xfrm>
            <a:off x="857224" y="1"/>
            <a:ext cx="7500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00042"/>
            <a:ext cx="80724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Смутное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время</a:t>
            </a:r>
            <a:endParaRPr lang="ru-RU" sz="8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Домашнее задание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5"/>
            <a:ext cx="8229600" cy="35004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7030A0"/>
                </a:solidFill>
              </a:rPr>
              <a:t>Подготовить мини - проекты в форме презентации на тему: « Отражение Смутного времени в </a:t>
            </a:r>
            <a:r>
              <a:rPr lang="ru-RU" sz="4400" b="1" i="1" smtClean="0">
                <a:solidFill>
                  <a:srgbClr val="7030A0"/>
                </a:solidFill>
              </a:rPr>
              <a:t>искусстве»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2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4714884"/>
            <a:ext cx="2786050" cy="2143116"/>
          </a:xfrm>
          <a:prstGeom prst="rect">
            <a:avLst/>
          </a:prstGeom>
        </p:spPr>
      </p:pic>
      <p:pic>
        <p:nvPicPr>
          <p:cNvPr id="6" name="Рисунок 5" descr="Photo 07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1785950" cy="18573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785818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Экономический, период, династический, кризис, социально-политический.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5429264"/>
            <a:ext cx="8572560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Смута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– это период социально-политического, экономического и династического кризиса.</a:t>
            </a:r>
            <a:endParaRPr lang="ru-RU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pic_gloss145"/>
          <p:cNvPicPr>
            <a:picLocks noChangeAspect="1" noChangeArrowheads="1"/>
          </p:cNvPicPr>
          <p:nvPr/>
        </p:nvPicPr>
        <p:blipFill>
          <a:blip r:embed="rId2" cstate="print"/>
          <a:srcRect b="8762"/>
          <a:stretch>
            <a:fillRect/>
          </a:stretch>
        </p:blipFill>
        <p:spPr bwMode="auto">
          <a:xfrm>
            <a:off x="1142976" y="1643050"/>
            <a:ext cx="6500858" cy="3595691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571480"/>
            <a:ext cx="7929618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Как России удалось избежать  национальной катастрофы?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7858180" cy="4643470"/>
          </a:xfrm>
          <a:prstGeom prst="flowChartPredefinedProcess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14282" y="214290"/>
            <a:ext cx="8643998" cy="6643710"/>
          </a:xfrm>
          <a:prstGeom prst="horizontalScroll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142976" y="1000108"/>
            <a:ext cx="7643866" cy="501675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«Гибли отечество и церковь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храмы истинного Бога разорялись… скот и псы жили в алтарях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…пили из потиров,… на иконах играли в кости. Видя сию неслыханную злобу, ляхи (поляки) содрогались и говорили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что же будет с нами от россиян, когда они и друг друга губят с такой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лютостию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Свидетельство современника Авраамия Палицына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p15_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Рисунок 15" descr="FaerMo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4000504"/>
            <a:ext cx="785818" cy="1128708"/>
          </a:xfrm>
          <a:prstGeom prst="rect">
            <a:avLst/>
          </a:prstGeom>
        </p:spPr>
      </p:pic>
      <p:pic>
        <p:nvPicPr>
          <p:cNvPr id="18" name="Рисунок 17" descr="FaerMo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3000372"/>
            <a:ext cx="785818" cy="1128708"/>
          </a:xfrm>
          <a:prstGeom prst="rect">
            <a:avLst/>
          </a:prstGeom>
        </p:spPr>
      </p:pic>
      <p:pic>
        <p:nvPicPr>
          <p:cNvPr id="19" name="Рисунок 18" descr="FaerMo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643182"/>
            <a:ext cx="785818" cy="1128708"/>
          </a:xfrm>
          <a:prstGeom prst="rect">
            <a:avLst/>
          </a:prstGeom>
        </p:spPr>
      </p:pic>
      <p:pic>
        <p:nvPicPr>
          <p:cNvPr id="20" name="Рисунок 19" descr="FaerMo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14290"/>
            <a:ext cx="785818" cy="1128708"/>
          </a:xfrm>
          <a:prstGeom prst="rect">
            <a:avLst/>
          </a:prstGeom>
        </p:spPr>
      </p:pic>
      <p:pic>
        <p:nvPicPr>
          <p:cNvPr id="21" name="Рисунок 20" descr="FaerMo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14290"/>
            <a:ext cx="785818" cy="1128708"/>
          </a:xfrm>
          <a:prstGeom prst="rect">
            <a:avLst/>
          </a:prstGeom>
        </p:spPr>
      </p:pic>
      <p:pic>
        <p:nvPicPr>
          <p:cNvPr id="22" name="Рисунок 21" descr="FaerMo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3929066"/>
            <a:ext cx="785818" cy="1128708"/>
          </a:xfrm>
          <a:prstGeom prst="rect">
            <a:avLst/>
          </a:prstGeom>
        </p:spPr>
      </p:pic>
      <p:pic>
        <p:nvPicPr>
          <p:cNvPr id="23" name="Рисунок 22" descr="FaerMo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5072074"/>
            <a:ext cx="785818" cy="11287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over_61638_44710"/>
          <p:cNvPicPr>
            <a:picLocks noChangeAspect="1" noChangeArrowheads="1"/>
          </p:cNvPicPr>
          <p:nvPr/>
        </p:nvPicPr>
        <p:blipFill>
          <a:blip r:embed="rId2" cstate="print"/>
          <a:srcRect l="3033" t="10538" r="3233" b="24188"/>
          <a:stretch>
            <a:fillRect/>
          </a:stretch>
        </p:blipFill>
        <p:spPr bwMode="auto">
          <a:xfrm>
            <a:off x="571472" y="3786190"/>
            <a:ext cx="4464050" cy="2517777"/>
          </a:xfrm>
          <a:prstGeom prst="round2Diag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 w="139700" h="139700" prst="divot"/>
          </a:sp3d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034" y="214290"/>
            <a:ext cx="8229600" cy="30003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400" b="1" i="1" dirty="0" smtClean="0">
                <a:latin typeface="Times New Roman" pitchFamily="18" charset="0"/>
              </a:rPr>
              <a:t>« Но кто мог узнать…  Россию… . Казалось, что россияне уже не имели отечества, ни души, ни Веры!»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ru-RU" sz="3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Н.М.Карамзин</a:t>
            </a:r>
            <a:endParaRPr kumimoji="0" lang="ru-RU" sz="3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f8927dd158fe7ead7878ac53561184c6_full.jpg">
            <a:hlinkClick r:id="" action="ppaction://hlinkshowjump?jump=nextslide" highlightClick="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429000"/>
            <a:ext cx="2489396" cy="3181372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00042"/>
            <a:ext cx="728667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Смутного времени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571612"/>
          <a:ext cx="8286807" cy="435771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643206"/>
                <a:gridCol w="2881332"/>
                <a:gridCol w="2762269"/>
              </a:tblGrid>
              <a:tr h="50173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Политические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Экономические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Нравственные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053476">
                <a:tc>
                  <a:txBody>
                    <a:bodyPr/>
                    <a:lstStyle/>
                    <a:p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42942">
                <a:tc>
                  <a:txBody>
                    <a:bodyPr/>
                    <a:lstStyle/>
                    <a:p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57256">
                <a:tc>
                  <a:txBody>
                    <a:bodyPr/>
                    <a:lstStyle/>
                    <a:p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285884">
                <a:tc>
                  <a:txBody>
                    <a:bodyPr/>
                    <a:lstStyle/>
                    <a:p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00042"/>
            <a:ext cx="728667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Смутного времени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1" y="1428735"/>
          <a:ext cx="8715435" cy="490283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149275"/>
                <a:gridCol w="2929558"/>
                <a:gridCol w="2636602"/>
              </a:tblGrid>
              <a:tr h="58285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Политические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Экономические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Нравственные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439994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 Династический кризис</a:t>
                      </a:r>
                    </a:p>
                    <a:p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439994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 Борьба боярских групп за власть</a:t>
                      </a:r>
                    </a:p>
                    <a:p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439994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Притязания Польши на  русские</a:t>
                      </a:r>
                      <a:r>
                        <a:rPr lang="ru-RU" sz="2600" baseline="0" dirty="0" smtClean="0"/>
                        <a:t> земли</a:t>
                      </a:r>
                    </a:p>
                    <a:p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463</Words>
  <Application>Microsoft Office PowerPoint</Application>
  <PresentationFormat>Экран (4:3)</PresentationFormat>
  <Paragraphs>118</Paragraphs>
  <Slides>20</Slides>
  <Notes>3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181</cp:revision>
  <dcterms:created xsi:type="dcterms:W3CDTF">2010-01-07T06:11:46Z</dcterms:created>
  <dcterms:modified xsi:type="dcterms:W3CDTF">2010-01-21T16:06:48Z</dcterms:modified>
</cp:coreProperties>
</file>