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9"/>
  </p:notesMasterIdLst>
  <p:sldIdLst>
    <p:sldId id="319" r:id="rId2"/>
    <p:sldId id="265" r:id="rId3"/>
    <p:sldId id="335" r:id="rId4"/>
    <p:sldId id="337" r:id="rId5"/>
    <p:sldId id="338" r:id="rId6"/>
    <p:sldId id="339" r:id="rId7"/>
    <p:sldId id="342" r:id="rId8"/>
    <p:sldId id="320" r:id="rId9"/>
    <p:sldId id="322" r:id="rId10"/>
    <p:sldId id="328" r:id="rId11"/>
    <p:sldId id="354" r:id="rId12"/>
    <p:sldId id="380" r:id="rId13"/>
    <p:sldId id="323" r:id="rId14"/>
    <p:sldId id="355" r:id="rId15"/>
    <p:sldId id="377" r:id="rId16"/>
    <p:sldId id="379" r:id="rId17"/>
    <p:sldId id="356" r:id="rId18"/>
    <p:sldId id="358" r:id="rId19"/>
    <p:sldId id="348" r:id="rId20"/>
    <p:sldId id="357" r:id="rId21"/>
    <p:sldId id="359" r:id="rId22"/>
    <p:sldId id="378" r:id="rId23"/>
    <p:sldId id="381" r:id="rId24"/>
    <p:sldId id="382" r:id="rId25"/>
    <p:sldId id="363" r:id="rId26"/>
    <p:sldId id="383" r:id="rId27"/>
    <p:sldId id="3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707C5"/>
    <a:srgbClr val="0099FF"/>
    <a:srgbClr val="CCFFCC"/>
    <a:srgbClr val="99FF99"/>
    <a:srgbClr val="669900"/>
    <a:srgbClr val="3DA9CF"/>
    <a:srgbClr val="FFFF99"/>
    <a:srgbClr val="FF33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9427" autoAdjust="0"/>
  </p:normalViewPr>
  <p:slideViewPr>
    <p:cSldViewPr>
      <p:cViewPr>
        <p:scale>
          <a:sx n="66" d="100"/>
          <a:sy n="66" d="100"/>
        </p:scale>
        <p:origin x="-195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25.xml"/><Relationship Id="rId1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759E4-24AC-4FE9-B3ED-33C13C233C07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7DB1A96-86BF-41FB-B698-5DA20D48D1D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 А Д А Ч И</a:t>
          </a:r>
          <a:endParaRPr lang="ru-RU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77420FB-C7F9-487B-9167-4AC878F9847D}" type="parTrans" cxnId="{7EBFECBA-6C06-4129-B230-67B1854C1C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9C082D-F460-437F-B511-AAF44374CE5F}" type="sibTrans" cxnId="{7EBFECBA-6C06-4129-B230-67B1854C1C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B26ADC0-B8C7-4B42-B6CF-422AB20FF78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CCFFCC"/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Образовательные:</a:t>
          </a:r>
        </a:p>
        <a:p>
          <a:pPr>
            <a:lnSpc>
              <a:spcPct val="100000"/>
            </a:lnSpc>
            <a:spcAft>
              <a:spcPts val="0"/>
            </a:spcAft>
          </a:pPr>
          <a:endParaRPr kumimoji="0" lang="ru-RU" sz="18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Закреплять знания детей о правилах пожарной безопасности и правилах поведения при пожаре, закрепить знания детей о профессии пожарного;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65E08F-A9D1-4402-9080-50F8E80206B7}" type="parTrans" cxnId="{FD923AFB-1C30-4F4A-A0E4-2F2B3636963D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47F1E144-A6B8-4665-A063-02AD0DA679A4}" type="sibTrans" cxnId="{FD923AFB-1C30-4F4A-A0E4-2F2B363696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C81BE75-2670-4A5A-90E6-88359EFE017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CCFFCC"/>
        </a:solidFill>
      </dgm:spPr>
      <dgm:t>
        <a:bodyPr/>
        <a:lstStyle/>
        <a:p>
          <a:pPr>
            <a:lnSpc>
              <a:spcPct val="90000"/>
            </a:lnSpc>
          </a:pPr>
          <a:endParaRPr kumimoji="0" lang="ru-RU" sz="18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kumimoji="0" lang="ru-RU" sz="18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endParaRPr kumimoji="0" lang="ru-RU" sz="18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Развивающие:</a:t>
          </a:r>
        </a:p>
        <a:p>
          <a:pPr>
            <a:lnSpc>
              <a:spcPct val="100000"/>
            </a:lnSpc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Развивать речь детей, закладывать предпосылки логического мышления.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Совершенствовать физические качества: ловкость, быстроту, выносливость, силу, смелость. 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kumimoji="0" lang="ru-RU" sz="1800" b="0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kumimoji="0" lang="ru-RU" sz="1800" b="0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1800" dirty="0">
            <a:solidFill>
              <a:schemeClr val="tx1"/>
            </a:solidFill>
          </a:endParaRPr>
        </a:p>
      </dgm:t>
    </dgm:pt>
    <dgm:pt modelId="{338F4791-9ADB-4D5E-A576-B67B149A5EBB}" type="parTrans" cxnId="{F0B47B0E-2C36-4AB3-82D6-ADAB66FF067F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FC3BD079-013E-44FC-8427-B2E9D29AA57B}" type="sibTrans" cxnId="{F0B47B0E-2C36-4AB3-82D6-ADAB66FF06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A9D753-C00B-44E1-A424-E4330CF3993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CCFFCC"/>
        </a:solidFill>
      </dgm:spPr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Воспитательные: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Повышать личную ответственность за свои поступки, формировать дисциплинированность, чувства долга. Воспитывать уважение к труду работников пожарной охраны.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DB5945-EB4C-4F72-B68C-05C7FD4D58D7}" type="parTrans" cxnId="{E578202C-9FCE-48E6-9BA5-439F2A755341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2C3C4AD6-6856-4C68-9A9B-7842DCE4437D}" type="sibTrans" cxnId="{E578202C-9FCE-48E6-9BA5-439F2A75534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B71C04-EEC9-4625-9B3A-A8511AE0976B}" type="pres">
      <dgm:prSet presAssocID="{C7D759E4-24AC-4FE9-B3ED-33C13C233C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92A6E2-AA74-49D0-92FE-B494AB98EA6D}" type="pres">
      <dgm:prSet presAssocID="{97DB1A96-86BF-41FB-B698-5DA20D48D1DC}" presName="hierRoot1" presStyleCnt="0">
        <dgm:presLayoutVars>
          <dgm:hierBranch val="init"/>
        </dgm:presLayoutVars>
      </dgm:prSet>
      <dgm:spPr/>
    </dgm:pt>
    <dgm:pt modelId="{4668B987-4C71-4152-B7B5-9C53B4A4F754}" type="pres">
      <dgm:prSet presAssocID="{97DB1A96-86BF-41FB-B698-5DA20D48D1DC}" presName="rootComposite1" presStyleCnt="0"/>
      <dgm:spPr/>
    </dgm:pt>
    <dgm:pt modelId="{6E0AC96A-F1D5-488E-849E-9CBD1CFA0959}" type="pres">
      <dgm:prSet presAssocID="{97DB1A96-86BF-41FB-B698-5DA20D48D1DC}" presName="rootText1" presStyleLbl="node0" presStyleIdx="0" presStyleCnt="1" custScaleX="140020" custScaleY="54690" custLinFactNeighborX="-536" custLinFactNeighborY="-52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537953-AE93-4956-9D98-A0B972918AF1}" type="pres">
      <dgm:prSet presAssocID="{97DB1A96-86BF-41FB-B698-5DA20D48D1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B19B024-D155-492A-A4BF-69779B941594}" type="pres">
      <dgm:prSet presAssocID="{97DB1A96-86BF-41FB-B698-5DA20D48D1DC}" presName="hierChild2" presStyleCnt="0"/>
      <dgm:spPr/>
    </dgm:pt>
    <dgm:pt modelId="{3A33A797-3F9B-4A69-955C-BE9FE8C2485F}" type="pres">
      <dgm:prSet presAssocID="{B965E08F-A9D1-4402-9080-50F8E80206B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990D319-76DA-42FB-8F63-C75B5B14ACB7}" type="pres">
      <dgm:prSet presAssocID="{0B26ADC0-B8C7-4B42-B6CF-422AB20FF781}" presName="hierRoot2" presStyleCnt="0">
        <dgm:presLayoutVars>
          <dgm:hierBranch val="init"/>
        </dgm:presLayoutVars>
      </dgm:prSet>
      <dgm:spPr/>
    </dgm:pt>
    <dgm:pt modelId="{ABA505D0-0319-45C4-8B6F-7FA51B64F9F6}" type="pres">
      <dgm:prSet presAssocID="{0B26ADC0-B8C7-4B42-B6CF-422AB20FF781}" presName="rootComposite" presStyleCnt="0"/>
      <dgm:spPr/>
    </dgm:pt>
    <dgm:pt modelId="{24BB4F2A-F132-4F56-B5B3-61629F3786A6}" type="pres">
      <dgm:prSet presAssocID="{0B26ADC0-B8C7-4B42-B6CF-422AB20FF781}" presName="rootText" presStyleLbl="node2" presStyleIdx="0" presStyleCnt="3" custScaleX="93281" custScaleY="256896" custLinFactNeighborX="868" custLinFactNeighborY="-19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84A3AA-56A0-4D54-B750-6FCDE2DD1B97}" type="pres">
      <dgm:prSet presAssocID="{0B26ADC0-B8C7-4B42-B6CF-422AB20FF781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4EBE01-C892-42F5-B494-841632B495E6}" type="pres">
      <dgm:prSet presAssocID="{0B26ADC0-B8C7-4B42-B6CF-422AB20FF781}" presName="hierChild4" presStyleCnt="0"/>
      <dgm:spPr/>
    </dgm:pt>
    <dgm:pt modelId="{E423762C-5C89-4778-8BBA-C617E0C78556}" type="pres">
      <dgm:prSet presAssocID="{0B26ADC0-B8C7-4B42-B6CF-422AB20FF781}" presName="hierChild5" presStyleCnt="0"/>
      <dgm:spPr/>
    </dgm:pt>
    <dgm:pt modelId="{47686116-296A-4D9E-B2E0-017990BF2DEB}" type="pres">
      <dgm:prSet presAssocID="{338F4791-9ADB-4D5E-A576-B67B149A5EB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6B5FBBA-1453-4F75-A506-9CF672075B28}" type="pres">
      <dgm:prSet presAssocID="{BC81BE75-2670-4A5A-90E6-88359EFE0175}" presName="hierRoot2" presStyleCnt="0">
        <dgm:presLayoutVars>
          <dgm:hierBranch val="init"/>
        </dgm:presLayoutVars>
      </dgm:prSet>
      <dgm:spPr/>
    </dgm:pt>
    <dgm:pt modelId="{68D0F55B-5BAE-4790-A8D3-BD7BAD7A3088}" type="pres">
      <dgm:prSet presAssocID="{BC81BE75-2670-4A5A-90E6-88359EFE0175}" presName="rootComposite" presStyleCnt="0"/>
      <dgm:spPr/>
    </dgm:pt>
    <dgm:pt modelId="{5B398C58-FAE3-44F3-AFA5-A2EB61F539A2}" type="pres">
      <dgm:prSet presAssocID="{BC81BE75-2670-4A5A-90E6-88359EFE0175}" presName="rootText" presStyleLbl="node2" presStyleIdx="1" presStyleCnt="3" custScaleX="101153" custScaleY="251565" custLinFactNeighborX="-195" custLinFactNeighborY="-19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9B19C8-2806-450D-B1AE-80FD8DDF0143}" type="pres">
      <dgm:prSet presAssocID="{BC81BE75-2670-4A5A-90E6-88359EFE0175}" presName="rootConnector" presStyleLbl="node2" presStyleIdx="1" presStyleCnt="3"/>
      <dgm:spPr/>
      <dgm:t>
        <a:bodyPr/>
        <a:lstStyle/>
        <a:p>
          <a:endParaRPr lang="ru-RU"/>
        </a:p>
      </dgm:t>
    </dgm:pt>
    <dgm:pt modelId="{D27FF074-BC03-4148-ACF7-6E321A4287FB}" type="pres">
      <dgm:prSet presAssocID="{BC81BE75-2670-4A5A-90E6-88359EFE0175}" presName="hierChild4" presStyleCnt="0"/>
      <dgm:spPr/>
    </dgm:pt>
    <dgm:pt modelId="{9408ED7C-4BE6-4989-8B2F-054333080B31}" type="pres">
      <dgm:prSet presAssocID="{BC81BE75-2670-4A5A-90E6-88359EFE0175}" presName="hierChild5" presStyleCnt="0"/>
      <dgm:spPr/>
    </dgm:pt>
    <dgm:pt modelId="{BDE176EF-33C0-4C06-B289-579902F3DCCF}" type="pres">
      <dgm:prSet presAssocID="{D8DB5945-EB4C-4F72-B68C-05C7FD4D58D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1DB0446-584E-4193-BF87-35636BA137A6}" type="pres">
      <dgm:prSet presAssocID="{42A9D753-C00B-44E1-A424-E4330CF3993C}" presName="hierRoot2" presStyleCnt="0">
        <dgm:presLayoutVars>
          <dgm:hierBranch val="init"/>
        </dgm:presLayoutVars>
      </dgm:prSet>
      <dgm:spPr/>
    </dgm:pt>
    <dgm:pt modelId="{CB45CE93-EB67-48DF-8DAB-414CA51D4B48}" type="pres">
      <dgm:prSet presAssocID="{42A9D753-C00B-44E1-A424-E4330CF3993C}" presName="rootComposite" presStyleCnt="0"/>
      <dgm:spPr/>
    </dgm:pt>
    <dgm:pt modelId="{A304807D-0131-4C78-B659-1B4B27AF91E5}" type="pres">
      <dgm:prSet presAssocID="{42A9D753-C00B-44E1-A424-E4330CF3993C}" presName="rootText" presStyleLbl="node2" presStyleIdx="2" presStyleCnt="3" custScaleX="117521" custScaleY="262181" custLinFactNeighborX="225" custLinFactNeighborY="-22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30F9FE-EFD3-4EE4-9307-F42CAD2543EF}" type="pres">
      <dgm:prSet presAssocID="{42A9D753-C00B-44E1-A424-E4330CF3993C}" presName="rootConnector" presStyleLbl="node2" presStyleIdx="2" presStyleCnt="3"/>
      <dgm:spPr/>
      <dgm:t>
        <a:bodyPr/>
        <a:lstStyle/>
        <a:p>
          <a:endParaRPr lang="ru-RU"/>
        </a:p>
      </dgm:t>
    </dgm:pt>
    <dgm:pt modelId="{94958005-478F-4A3D-A0DB-033CB6EEE5A1}" type="pres">
      <dgm:prSet presAssocID="{42A9D753-C00B-44E1-A424-E4330CF3993C}" presName="hierChild4" presStyleCnt="0"/>
      <dgm:spPr/>
    </dgm:pt>
    <dgm:pt modelId="{164C7C19-8EB2-4176-B9C1-83B9CA16F032}" type="pres">
      <dgm:prSet presAssocID="{42A9D753-C00B-44E1-A424-E4330CF3993C}" presName="hierChild5" presStyleCnt="0"/>
      <dgm:spPr/>
    </dgm:pt>
    <dgm:pt modelId="{15052A08-51F3-4DE9-9F4A-DCE91C489AD6}" type="pres">
      <dgm:prSet presAssocID="{97DB1A96-86BF-41FB-B698-5DA20D48D1DC}" presName="hierChild3" presStyleCnt="0"/>
      <dgm:spPr/>
    </dgm:pt>
  </dgm:ptLst>
  <dgm:cxnLst>
    <dgm:cxn modelId="{FAE64C4F-58D2-46FA-95EC-41671CCD205D}" type="presOf" srcId="{97DB1A96-86BF-41FB-B698-5DA20D48D1DC}" destId="{55537953-AE93-4956-9D98-A0B972918AF1}" srcOrd="1" destOrd="0" presId="urn:microsoft.com/office/officeart/2005/8/layout/orgChart1"/>
    <dgm:cxn modelId="{F0B47B0E-2C36-4AB3-82D6-ADAB66FF067F}" srcId="{97DB1A96-86BF-41FB-B698-5DA20D48D1DC}" destId="{BC81BE75-2670-4A5A-90E6-88359EFE0175}" srcOrd="1" destOrd="0" parTransId="{338F4791-9ADB-4D5E-A576-B67B149A5EBB}" sibTransId="{FC3BD079-013E-44FC-8427-B2E9D29AA57B}"/>
    <dgm:cxn modelId="{A56EE702-3563-4DE7-AABC-D0553BE2312D}" type="presOf" srcId="{0B26ADC0-B8C7-4B42-B6CF-422AB20FF781}" destId="{4584A3AA-56A0-4D54-B750-6FCDE2DD1B97}" srcOrd="1" destOrd="0" presId="urn:microsoft.com/office/officeart/2005/8/layout/orgChart1"/>
    <dgm:cxn modelId="{FD923AFB-1C30-4F4A-A0E4-2F2B3636963D}" srcId="{97DB1A96-86BF-41FB-B698-5DA20D48D1DC}" destId="{0B26ADC0-B8C7-4B42-B6CF-422AB20FF781}" srcOrd="0" destOrd="0" parTransId="{B965E08F-A9D1-4402-9080-50F8E80206B7}" sibTransId="{47F1E144-A6B8-4665-A063-02AD0DA679A4}"/>
    <dgm:cxn modelId="{D153BA48-7F2E-475E-AD70-488D709414FC}" type="presOf" srcId="{BC81BE75-2670-4A5A-90E6-88359EFE0175}" destId="{5B398C58-FAE3-44F3-AFA5-A2EB61F539A2}" srcOrd="0" destOrd="0" presId="urn:microsoft.com/office/officeart/2005/8/layout/orgChart1"/>
    <dgm:cxn modelId="{8AE43414-8858-43A2-93B9-B7E294098C9F}" type="presOf" srcId="{B965E08F-A9D1-4402-9080-50F8E80206B7}" destId="{3A33A797-3F9B-4A69-955C-BE9FE8C2485F}" srcOrd="0" destOrd="0" presId="urn:microsoft.com/office/officeart/2005/8/layout/orgChart1"/>
    <dgm:cxn modelId="{7EBFECBA-6C06-4129-B230-67B1854C1C7E}" srcId="{C7D759E4-24AC-4FE9-B3ED-33C13C233C07}" destId="{97DB1A96-86BF-41FB-B698-5DA20D48D1DC}" srcOrd="0" destOrd="0" parTransId="{B77420FB-C7F9-487B-9167-4AC878F9847D}" sibTransId="{0A9C082D-F460-437F-B511-AAF44374CE5F}"/>
    <dgm:cxn modelId="{0B126589-B01F-48F2-9FEA-3F7D0861B922}" type="presOf" srcId="{C7D759E4-24AC-4FE9-B3ED-33C13C233C07}" destId="{73B71C04-EEC9-4625-9B3A-A8511AE0976B}" srcOrd="0" destOrd="0" presId="urn:microsoft.com/office/officeart/2005/8/layout/orgChart1"/>
    <dgm:cxn modelId="{EA3C3C50-B0EB-4D43-8927-7CE2DD4DC0FF}" type="presOf" srcId="{0B26ADC0-B8C7-4B42-B6CF-422AB20FF781}" destId="{24BB4F2A-F132-4F56-B5B3-61629F3786A6}" srcOrd="0" destOrd="0" presId="urn:microsoft.com/office/officeart/2005/8/layout/orgChart1"/>
    <dgm:cxn modelId="{F48C12B3-5375-48CA-949C-59497D6B0677}" type="presOf" srcId="{97DB1A96-86BF-41FB-B698-5DA20D48D1DC}" destId="{6E0AC96A-F1D5-488E-849E-9CBD1CFA0959}" srcOrd="0" destOrd="0" presId="urn:microsoft.com/office/officeart/2005/8/layout/orgChart1"/>
    <dgm:cxn modelId="{28AD063A-A6D3-414A-BE42-C3F40C023B09}" type="presOf" srcId="{BC81BE75-2670-4A5A-90E6-88359EFE0175}" destId="{5E9B19C8-2806-450D-B1AE-80FD8DDF0143}" srcOrd="1" destOrd="0" presId="urn:microsoft.com/office/officeart/2005/8/layout/orgChart1"/>
    <dgm:cxn modelId="{4457C055-98DD-4FF1-BD70-15922B51CA56}" type="presOf" srcId="{338F4791-9ADB-4D5E-A576-B67B149A5EBB}" destId="{47686116-296A-4D9E-B2E0-017990BF2DEB}" srcOrd="0" destOrd="0" presId="urn:microsoft.com/office/officeart/2005/8/layout/orgChart1"/>
    <dgm:cxn modelId="{24D2AC3F-C742-4704-9F91-69D52E0F6597}" type="presOf" srcId="{D8DB5945-EB4C-4F72-B68C-05C7FD4D58D7}" destId="{BDE176EF-33C0-4C06-B289-579902F3DCCF}" srcOrd="0" destOrd="0" presId="urn:microsoft.com/office/officeart/2005/8/layout/orgChart1"/>
    <dgm:cxn modelId="{FA1E6E5B-1283-443E-A0C7-5978E6CEBD7C}" type="presOf" srcId="{42A9D753-C00B-44E1-A424-E4330CF3993C}" destId="{A304807D-0131-4C78-B659-1B4B27AF91E5}" srcOrd="0" destOrd="0" presId="urn:microsoft.com/office/officeart/2005/8/layout/orgChart1"/>
    <dgm:cxn modelId="{A88915D1-CE15-4F93-9E2A-BFF53FB81880}" type="presOf" srcId="{42A9D753-C00B-44E1-A424-E4330CF3993C}" destId="{7C30F9FE-EFD3-4EE4-9307-F42CAD2543EF}" srcOrd="1" destOrd="0" presId="urn:microsoft.com/office/officeart/2005/8/layout/orgChart1"/>
    <dgm:cxn modelId="{E578202C-9FCE-48E6-9BA5-439F2A755341}" srcId="{97DB1A96-86BF-41FB-B698-5DA20D48D1DC}" destId="{42A9D753-C00B-44E1-A424-E4330CF3993C}" srcOrd="2" destOrd="0" parTransId="{D8DB5945-EB4C-4F72-B68C-05C7FD4D58D7}" sibTransId="{2C3C4AD6-6856-4C68-9A9B-7842DCE4437D}"/>
    <dgm:cxn modelId="{D39DC717-7B26-4425-AEF7-54A37968217D}" type="presParOf" srcId="{73B71C04-EEC9-4625-9B3A-A8511AE0976B}" destId="{1992A6E2-AA74-49D0-92FE-B494AB98EA6D}" srcOrd="0" destOrd="0" presId="urn:microsoft.com/office/officeart/2005/8/layout/orgChart1"/>
    <dgm:cxn modelId="{B0D6C729-7A39-469B-BFAF-8BBD1929ECB4}" type="presParOf" srcId="{1992A6E2-AA74-49D0-92FE-B494AB98EA6D}" destId="{4668B987-4C71-4152-B7B5-9C53B4A4F754}" srcOrd="0" destOrd="0" presId="urn:microsoft.com/office/officeart/2005/8/layout/orgChart1"/>
    <dgm:cxn modelId="{13BAFDD4-C3B7-4715-81C2-44A183F818BB}" type="presParOf" srcId="{4668B987-4C71-4152-B7B5-9C53B4A4F754}" destId="{6E0AC96A-F1D5-488E-849E-9CBD1CFA0959}" srcOrd="0" destOrd="0" presId="urn:microsoft.com/office/officeart/2005/8/layout/orgChart1"/>
    <dgm:cxn modelId="{C6DD7CDE-EE15-46AB-8CC9-BF196562A226}" type="presParOf" srcId="{4668B987-4C71-4152-B7B5-9C53B4A4F754}" destId="{55537953-AE93-4956-9D98-A0B972918AF1}" srcOrd="1" destOrd="0" presId="urn:microsoft.com/office/officeart/2005/8/layout/orgChart1"/>
    <dgm:cxn modelId="{B368B56C-780E-4488-B5D5-B809CF678DB2}" type="presParOf" srcId="{1992A6E2-AA74-49D0-92FE-B494AB98EA6D}" destId="{3B19B024-D155-492A-A4BF-69779B941594}" srcOrd="1" destOrd="0" presId="urn:microsoft.com/office/officeart/2005/8/layout/orgChart1"/>
    <dgm:cxn modelId="{3AC533E1-C417-4F5B-8DF1-E27B120CACD1}" type="presParOf" srcId="{3B19B024-D155-492A-A4BF-69779B941594}" destId="{3A33A797-3F9B-4A69-955C-BE9FE8C2485F}" srcOrd="0" destOrd="0" presId="urn:microsoft.com/office/officeart/2005/8/layout/orgChart1"/>
    <dgm:cxn modelId="{85D74B2C-4A7C-4E33-81C3-7286DAFAF220}" type="presParOf" srcId="{3B19B024-D155-492A-A4BF-69779B941594}" destId="{B990D319-76DA-42FB-8F63-C75B5B14ACB7}" srcOrd="1" destOrd="0" presId="urn:microsoft.com/office/officeart/2005/8/layout/orgChart1"/>
    <dgm:cxn modelId="{B5EDFA2E-1287-40CE-B156-5F9C50963085}" type="presParOf" srcId="{B990D319-76DA-42FB-8F63-C75B5B14ACB7}" destId="{ABA505D0-0319-45C4-8B6F-7FA51B64F9F6}" srcOrd="0" destOrd="0" presId="urn:microsoft.com/office/officeart/2005/8/layout/orgChart1"/>
    <dgm:cxn modelId="{7F398643-560B-4727-82BD-6043CF506463}" type="presParOf" srcId="{ABA505D0-0319-45C4-8B6F-7FA51B64F9F6}" destId="{24BB4F2A-F132-4F56-B5B3-61629F3786A6}" srcOrd="0" destOrd="0" presId="urn:microsoft.com/office/officeart/2005/8/layout/orgChart1"/>
    <dgm:cxn modelId="{5FA5E4DD-9FB9-4A84-85A2-BE46C2A7DE5B}" type="presParOf" srcId="{ABA505D0-0319-45C4-8B6F-7FA51B64F9F6}" destId="{4584A3AA-56A0-4D54-B750-6FCDE2DD1B97}" srcOrd="1" destOrd="0" presId="urn:microsoft.com/office/officeart/2005/8/layout/orgChart1"/>
    <dgm:cxn modelId="{DD2B1C42-19AF-4670-836C-D18921D33CFA}" type="presParOf" srcId="{B990D319-76DA-42FB-8F63-C75B5B14ACB7}" destId="{024EBE01-C892-42F5-B494-841632B495E6}" srcOrd="1" destOrd="0" presId="urn:microsoft.com/office/officeart/2005/8/layout/orgChart1"/>
    <dgm:cxn modelId="{DD56E74A-3DEA-40C0-8362-05B9EF0E0722}" type="presParOf" srcId="{B990D319-76DA-42FB-8F63-C75B5B14ACB7}" destId="{E423762C-5C89-4778-8BBA-C617E0C78556}" srcOrd="2" destOrd="0" presId="urn:microsoft.com/office/officeart/2005/8/layout/orgChart1"/>
    <dgm:cxn modelId="{4AB777AC-50AA-4CBC-991F-1FE834D9B4C7}" type="presParOf" srcId="{3B19B024-D155-492A-A4BF-69779B941594}" destId="{47686116-296A-4D9E-B2E0-017990BF2DEB}" srcOrd="2" destOrd="0" presId="urn:microsoft.com/office/officeart/2005/8/layout/orgChart1"/>
    <dgm:cxn modelId="{AD1D8CB8-6EDA-42D6-B649-D6C0BE80D291}" type="presParOf" srcId="{3B19B024-D155-492A-A4BF-69779B941594}" destId="{C6B5FBBA-1453-4F75-A506-9CF672075B28}" srcOrd="3" destOrd="0" presId="urn:microsoft.com/office/officeart/2005/8/layout/orgChart1"/>
    <dgm:cxn modelId="{89691DE5-3184-4884-A4FF-1122419D1243}" type="presParOf" srcId="{C6B5FBBA-1453-4F75-A506-9CF672075B28}" destId="{68D0F55B-5BAE-4790-A8D3-BD7BAD7A3088}" srcOrd="0" destOrd="0" presId="urn:microsoft.com/office/officeart/2005/8/layout/orgChart1"/>
    <dgm:cxn modelId="{F1BDFB8D-487F-4156-9684-1FAF7E461EF3}" type="presParOf" srcId="{68D0F55B-5BAE-4790-A8D3-BD7BAD7A3088}" destId="{5B398C58-FAE3-44F3-AFA5-A2EB61F539A2}" srcOrd="0" destOrd="0" presId="urn:microsoft.com/office/officeart/2005/8/layout/orgChart1"/>
    <dgm:cxn modelId="{7BA6E8C1-3C68-47F7-A45C-B60D970A281E}" type="presParOf" srcId="{68D0F55B-5BAE-4790-A8D3-BD7BAD7A3088}" destId="{5E9B19C8-2806-450D-B1AE-80FD8DDF0143}" srcOrd="1" destOrd="0" presId="urn:microsoft.com/office/officeart/2005/8/layout/orgChart1"/>
    <dgm:cxn modelId="{8254BD4E-9BCE-4CD2-B61D-BC3B352779F0}" type="presParOf" srcId="{C6B5FBBA-1453-4F75-A506-9CF672075B28}" destId="{D27FF074-BC03-4148-ACF7-6E321A4287FB}" srcOrd="1" destOrd="0" presId="urn:microsoft.com/office/officeart/2005/8/layout/orgChart1"/>
    <dgm:cxn modelId="{93643B9F-B47A-4642-8E60-F36F1CC2E695}" type="presParOf" srcId="{C6B5FBBA-1453-4F75-A506-9CF672075B28}" destId="{9408ED7C-4BE6-4989-8B2F-054333080B31}" srcOrd="2" destOrd="0" presId="urn:microsoft.com/office/officeart/2005/8/layout/orgChart1"/>
    <dgm:cxn modelId="{CD71316B-90BD-42E1-A3B5-A3F123DC230B}" type="presParOf" srcId="{3B19B024-D155-492A-A4BF-69779B941594}" destId="{BDE176EF-33C0-4C06-B289-579902F3DCCF}" srcOrd="4" destOrd="0" presId="urn:microsoft.com/office/officeart/2005/8/layout/orgChart1"/>
    <dgm:cxn modelId="{ABA460FE-7751-4EA6-A7AD-7EA305FFF0BD}" type="presParOf" srcId="{3B19B024-D155-492A-A4BF-69779B941594}" destId="{A1DB0446-584E-4193-BF87-35636BA137A6}" srcOrd="5" destOrd="0" presId="urn:microsoft.com/office/officeart/2005/8/layout/orgChart1"/>
    <dgm:cxn modelId="{12E27060-38D8-473B-BFB4-6FB1BF12FDA2}" type="presParOf" srcId="{A1DB0446-584E-4193-BF87-35636BA137A6}" destId="{CB45CE93-EB67-48DF-8DAB-414CA51D4B48}" srcOrd="0" destOrd="0" presId="urn:microsoft.com/office/officeart/2005/8/layout/orgChart1"/>
    <dgm:cxn modelId="{4399AAF5-9C8A-4C50-A996-64B9EE44C33C}" type="presParOf" srcId="{CB45CE93-EB67-48DF-8DAB-414CA51D4B48}" destId="{A304807D-0131-4C78-B659-1B4B27AF91E5}" srcOrd="0" destOrd="0" presId="urn:microsoft.com/office/officeart/2005/8/layout/orgChart1"/>
    <dgm:cxn modelId="{0D6BB9C5-2F19-48A1-BBB0-42234922F6AD}" type="presParOf" srcId="{CB45CE93-EB67-48DF-8DAB-414CA51D4B48}" destId="{7C30F9FE-EFD3-4EE4-9307-F42CAD2543EF}" srcOrd="1" destOrd="0" presId="urn:microsoft.com/office/officeart/2005/8/layout/orgChart1"/>
    <dgm:cxn modelId="{FC7F831D-E22C-4AAF-8CE7-F073A3533E8F}" type="presParOf" srcId="{A1DB0446-584E-4193-BF87-35636BA137A6}" destId="{94958005-478F-4A3D-A0DB-033CB6EEE5A1}" srcOrd="1" destOrd="0" presId="urn:microsoft.com/office/officeart/2005/8/layout/orgChart1"/>
    <dgm:cxn modelId="{F7670AD3-9094-43C2-A2A1-EC94464927DA}" type="presParOf" srcId="{A1DB0446-584E-4193-BF87-35636BA137A6}" destId="{164C7C19-8EB2-4176-B9C1-83B9CA16F032}" srcOrd="2" destOrd="0" presId="urn:microsoft.com/office/officeart/2005/8/layout/orgChart1"/>
    <dgm:cxn modelId="{77F38ADD-52BC-41BF-9DB1-814444C92264}" type="presParOf" srcId="{1992A6E2-AA74-49D0-92FE-B494AB98EA6D}" destId="{15052A08-51F3-4DE9-9F4A-DCE91C489A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79AB0-9F09-4153-AB9B-13DC4FE21F38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D898B20-60ED-4CA8-9AD8-401AD7C73030}">
      <dgm:prSet phldrT="[Текст]" custT="1"/>
      <dgm:spPr/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42684073-078B-45F9-AD02-E00F2E133C3E}" type="parTrans" cxnId="{65836E21-7D04-4432-BC30-5FDB0891C766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A4A437B0-C754-4C7C-9239-944335572AFE}" type="sibTrans" cxnId="{65836E21-7D04-4432-BC30-5FDB0891C766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ABA0C6C8-9505-4DAB-A39A-A5210CC52381}">
      <dgm:prSet phldrT="[Текст]" custT="1"/>
      <dgm:spPr/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34F7F23-C5F3-4AB0-937F-B262EDF64E36}" type="parTrans" cxnId="{DD603273-F6B2-4FFA-B7E4-B9887B0BF06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D77D304B-889E-4C3C-9212-C880FF2F5892}" type="sibTrans" cxnId="{DD603273-F6B2-4FFA-B7E4-B9887B0BF06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DEDBBB7D-8F6C-4EA7-B485-F68DE716D486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Основной этап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9B6017EF-2E7F-45B1-8110-1A881544D515}" type="parTrans" cxnId="{A0DDF848-96BC-4610-A4CE-0E4023DBC4C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A71E7B25-6E1C-4094-8E16-7721D4020EA8}" type="sibTrans" cxnId="{A0DDF848-96BC-4610-A4CE-0E4023DBC4C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6BA19222-83F6-432B-8B0B-717AF637161E}">
      <dgm:prSet phldrT="[Текст]" custT="1"/>
      <dgm:spPr/>
      <dgm:t>
        <a:bodyPr/>
        <a:lstStyle/>
        <a:p>
          <a:pPr algn="ctr"/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E0DD7032-471F-479A-AE08-2B8A03A67448}" type="parTrans" cxnId="{8B3E3CE5-ECF1-4B10-B6D7-A753E3C36067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F821121C-E38D-4EC3-8ADC-82047DCB6313}" type="sibTrans" cxnId="{8B3E3CE5-ECF1-4B10-B6D7-A753E3C36067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571BADE1-F363-47A0-9F4A-BA5B606C200E}">
      <dgm:prSet custT="1"/>
      <dgm:spPr/>
      <dgm:t>
        <a:bodyPr/>
        <a:lstStyle/>
        <a:p>
          <a:pPr algn="ctr"/>
          <a:r>
            <a:rPr lang="ru-RU" sz="32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Эстафеты</a:t>
          </a:r>
          <a:endParaRPr lang="ru-RU" sz="3200" b="1" u="sng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851BFE-F2D1-4B8E-93EB-E7C241DC52B7}" type="parTrans" cxnId="{96F2B2E7-1473-4C03-81B4-0CC95D6BE11C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B1411737-3048-4013-AE86-EAC59A3E9144}" type="sibTrans" cxnId="{96F2B2E7-1473-4C03-81B4-0CC95D6BE11C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F91E098A-6DFC-4383-BA2D-ED4697B2A53F}">
      <dgm:prSet custT="1"/>
      <dgm:spPr/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07A7DBFF-FC2F-42CA-A0DB-4F4646F2A943}" type="parTrans" cxnId="{07A017B6-73BC-4959-B715-F1B8BB2D4272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9C7A561E-06C5-4A0B-9032-FE0D2F53353C}" type="sibTrans" cxnId="{07A017B6-73BC-4959-B715-F1B8BB2D4272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3F62906F-A131-4E56-B223-0B6412761897}">
      <dgm:prSet custT="1"/>
      <dgm:spPr/>
      <dgm:t>
        <a:bodyPr/>
        <a:lstStyle/>
        <a:p>
          <a:pPr algn="l"/>
          <a:r>
            <a:rPr lang="ru-RU" sz="3200" b="1" dirty="0" smtClean="0">
              <a:solidFill>
                <a:srgbClr val="0099FF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Заключительный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 этап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F485E50B-3727-45D1-A26A-1C4738BC148E}" type="parTrans" cxnId="{60287EA4-F72B-4ABE-9870-5813860EFED1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6FB4F286-8D62-42D7-887F-B51E061BDEB4}" type="sibTrans" cxnId="{60287EA4-F72B-4ABE-9870-5813860EFED1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1CE9A103-48F4-4FA9-AE20-581BA883C236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Организационный этап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7E96880F-A9DA-4A7B-A71B-F44F25B1E1E6}" type="sibTrans" cxnId="{A915AEF0-A417-4FA5-A9DD-CF39082FE25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0C610D0B-1533-480D-B3BC-F1369430E3FC}" type="parTrans" cxnId="{A915AEF0-A417-4FA5-A9DD-CF39082FE250}">
      <dgm:prSet/>
      <dgm:spPr/>
      <dgm:t>
        <a:bodyPr/>
        <a:lstStyle/>
        <a:p>
          <a:pPr algn="ctr"/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679C4CB1-642E-45D7-865E-75E110FE2B51}">
      <dgm:prSet phldrT="[Текст]"/>
      <dgm:spPr>
        <a:solidFill>
          <a:srgbClr val="FFCC00"/>
        </a:solidFill>
      </dgm:spPr>
      <dgm:t>
        <a:bodyPr/>
        <a:lstStyle/>
        <a:p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0BB49FA-49E6-40A2-83ED-1A5332CA8904}" type="parTrans" cxnId="{49900A16-1F65-4525-AA4E-751484BE1D95}">
      <dgm:prSet/>
      <dgm:spPr/>
      <dgm:t>
        <a:bodyPr/>
        <a:lstStyle/>
        <a:p>
          <a:endParaRPr lang="ru-RU"/>
        </a:p>
      </dgm:t>
    </dgm:pt>
    <dgm:pt modelId="{7E52027F-A401-420B-853E-EB54EA1FBCC4}" type="sibTrans" cxnId="{49900A16-1F65-4525-AA4E-751484BE1D95}">
      <dgm:prSet/>
      <dgm:spPr/>
      <dgm:t>
        <a:bodyPr/>
        <a:lstStyle/>
        <a:p>
          <a:endParaRPr lang="ru-RU"/>
        </a:p>
      </dgm:t>
    </dgm:pt>
    <dgm:pt modelId="{38D04C37-201D-4DDB-8AD6-533B852BD5A0}">
      <dgm:prSet custT="1"/>
      <dgm:spPr/>
      <dgm:t>
        <a:bodyPr/>
        <a:lstStyle/>
        <a:p>
          <a:pPr algn="ctr"/>
          <a:r>
            <a:rPr lang="ru-RU" sz="3200" b="1" u="sng" dirty="0" smtClean="0">
              <a:solidFill>
                <a:srgbClr val="0707C5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Рефлексия</a:t>
          </a:r>
          <a:r>
            <a:rPr lang="ru-RU" sz="3200" b="1" u="sng" dirty="0" smtClean="0">
              <a:solidFill>
                <a:srgbClr val="0707C5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3200" b="1" u="sng" dirty="0">
            <a:solidFill>
              <a:srgbClr val="0707C5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03043C-9F81-481F-81A8-9664E95E9D09}" type="parTrans" cxnId="{98ED9CBB-B3DA-4C3F-A44E-AFC19780E402}">
      <dgm:prSet/>
      <dgm:spPr/>
      <dgm:t>
        <a:bodyPr/>
        <a:lstStyle/>
        <a:p>
          <a:endParaRPr lang="ru-RU"/>
        </a:p>
      </dgm:t>
    </dgm:pt>
    <dgm:pt modelId="{9EA9F05C-01D4-4DC0-8D51-0B07A47A5A31}" type="sibTrans" cxnId="{98ED9CBB-B3DA-4C3F-A44E-AFC19780E402}">
      <dgm:prSet/>
      <dgm:spPr/>
      <dgm:t>
        <a:bodyPr/>
        <a:lstStyle/>
        <a:p>
          <a:endParaRPr lang="ru-RU"/>
        </a:p>
      </dgm:t>
    </dgm:pt>
    <dgm:pt modelId="{9119695B-1D05-424A-90B2-4BC66B7535A2}" type="pres">
      <dgm:prSet presAssocID="{44F79AB0-9F09-4153-AB9B-13DC4FE21F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5775F-938F-4AB8-9B72-8888640D364F}" type="pres">
      <dgm:prSet presAssocID="{7D898B20-60ED-4CA8-9AD8-401AD7C73030}" presName="composite" presStyleCnt="0"/>
      <dgm:spPr/>
    </dgm:pt>
    <dgm:pt modelId="{637D3A7F-BD0F-474E-B290-6A70EB6791BA}" type="pres">
      <dgm:prSet presAssocID="{7D898B20-60ED-4CA8-9AD8-401AD7C7303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D12D4-401C-46BF-A316-5626D0F50A88}" type="pres">
      <dgm:prSet presAssocID="{7D898B20-60ED-4CA8-9AD8-401AD7C7303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881AF-1567-459A-968F-E3D22D6BC339}" type="pres">
      <dgm:prSet presAssocID="{A4A437B0-C754-4C7C-9239-944335572AFE}" presName="sp" presStyleCnt="0"/>
      <dgm:spPr/>
    </dgm:pt>
    <dgm:pt modelId="{87F00A7A-F8B6-4C7D-ABE6-349368D3BB0A}" type="pres">
      <dgm:prSet presAssocID="{ABA0C6C8-9505-4DAB-A39A-A5210CC52381}" presName="composite" presStyleCnt="0"/>
      <dgm:spPr/>
    </dgm:pt>
    <dgm:pt modelId="{7DF11A80-C949-4AB0-A508-19909E1F1455}" type="pres">
      <dgm:prSet presAssocID="{ABA0C6C8-9505-4DAB-A39A-A5210CC5238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94A49-D2AE-4003-829B-AF081146EF6D}" type="pres">
      <dgm:prSet presAssocID="{ABA0C6C8-9505-4DAB-A39A-A5210CC52381}" presName="descendantText" presStyleLbl="alignAcc1" presStyleIdx="1" presStyleCnt="5" custScaleY="133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3D319-65C4-4DA9-8121-3B04D2B64F55}" type="pres">
      <dgm:prSet presAssocID="{D77D304B-889E-4C3C-9212-C880FF2F5892}" presName="sp" presStyleCnt="0"/>
      <dgm:spPr/>
    </dgm:pt>
    <dgm:pt modelId="{BCDC0274-AB91-4BAD-9321-44B7B0723CF2}" type="pres">
      <dgm:prSet presAssocID="{6BA19222-83F6-432B-8B0B-717AF637161E}" presName="composite" presStyleCnt="0"/>
      <dgm:spPr/>
    </dgm:pt>
    <dgm:pt modelId="{B17CDDA0-7AF0-4357-9EAD-098DA61B73D0}" type="pres">
      <dgm:prSet presAssocID="{6BA19222-83F6-432B-8B0B-717AF637161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ED781-4A7A-467A-8636-07EDF657BF73}" type="pres">
      <dgm:prSet presAssocID="{6BA19222-83F6-432B-8B0B-717AF637161E}" presName="descendantText" presStyleLbl="alignAcc1" presStyleIdx="2" presStyleCnt="5" custScaleY="108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01B69-03C4-46B2-9EC8-FCAACF841983}" type="pres">
      <dgm:prSet presAssocID="{F821121C-E38D-4EC3-8ADC-82047DCB6313}" presName="sp" presStyleCnt="0"/>
      <dgm:spPr/>
    </dgm:pt>
    <dgm:pt modelId="{59A3AD34-8D3B-4EA8-B468-3A2C59B4244A}" type="pres">
      <dgm:prSet presAssocID="{F91E098A-6DFC-4383-BA2D-ED4697B2A53F}" presName="composite" presStyleCnt="0"/>
      <dgm:spPr/>
    </dgm:pt>
    <dgm:pt modelId="{74FA1C7D-AD7E-49C5-A4EA-331333E088E8}" type="pres">
      <dgm:prSet presAssocID="{F91E098A-6DFC-4383-BA2D-ED4697B2A5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2DFBB-8309-4CFD-8291-541A3BBD2193}" type="pres">
      <dgm:prSet presAssocID="{F91E098A-6DFC-4383-BA2D-ED4697B2A53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778A1-BD7A-4017-939D-263ADB181A6A}" type="pres">
      <dgm:prSet presAssocID="{9C7A561E-06C5-4A0B-9032-FE0D2F53353C}" presName="sp" presStyleCnt="0"/>
      <dgm:spPr/>
    </dgm:pt>
    <dgm:pt modelId="{7E42D787-E041-43BB-924C-330C2A9C75EB}" type="pres">
      <dgm:prSet presAssocID="{679C4CB1-642E-45D7-865E-75E110FE2B51}" presName="composite" presStyleCnt="0"/>
      <dgm:spPr/>
    </dgm:pt>
    <dgm:pt modelId="{4B15548F-E58C-4964-B1CC-F11B159F15C5}" type="pres">
      <dgm:prSet presAssocID="{679C4CB1-642E-45D7-865E-75E110FE2B5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12875-296A-4321-B87E-06D21C6D3443}" type="pres">
      <dgm:prSet presAssocID="{679C4CB1-642E-45D7-865E-75E110FE2B51}" presName="descendantText" presStyleLbl="alignAcc1" presStyleIdx="4" presStyleCnt="5" custScaleX="99028" custScaleY="111174" custLinFactNeighborX="-243" custLinFactNeighborY="17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A7064-9E9A-46E9-A20B-F1B352654725}" type="presOf" srcId="{571BADE1-F363-47A0-9F4A-BA5B606C200E}" destId="{E21ED781-4A7A-467A-8636-07EDF657BF73}" srcOrd="0" destOrd="0" presId="urn:microsoft.com/office/officeart/2005/8/layout/chevron2"/>
    <dgm:cxn modelId="{504FC7C7-C0CD-44E8-9180-811B87D650C0}" type="presOf" srcId="{44F79AB0-9F09-4153-AB9B-13DC4FE21F38}" destId="{9119695B-1D05-424A-90B2-4BC66B7535A2}" srcOrd="0" destOrd="0" presId="urn:microsoft.com/office/officeart/2005/8/layout/chevron2"/>
    <dgm:cxn modelId="{E1588E34-A23C-42D5-B38A-E07672240DC2}" type="presOf" srcId="{679C4CB1-642E-45D7-865E-75E110FE2B51}" destId="{4B15548F-E58C-4964-B1CC-F11B159F15C5}" srcOrd="0" destOrd="0" presId="urn:microsoft.com/office/officeart/2005/8/layout/chevron2"/>
    <dgm:cxn modelId="{98ED9CBB-B3DA-4C3F-A44E-AFC19780E402}" srcId="{679C4CB1-642E-45D7-865E-75E110FE2B51}" destId="{38D04C37-201D-4DDB-8AD6-533B852BD5A0}" srcOrd="0" destOrd="0" parTransId="{E103043C-9F81-481F-81A8-9664E95E9D09}" sibTransId="{9EA9F05C-01D4-4DC0-8D51-0B07A47A5A31}"/>
    <dgm:cxn modelId="{65836E21-7D04-4432-BC30-5FDB0891C766}" srcId="{44F79AB0-9F09-4153-AB9B-13DC4FE21F38}" destId="{7D898B20-60ED-4CA8-9AD8-401AD7C73030}" srcOrd="0" destOrd="0" parTransId="{42684073-078B-45F9-AD02-E00F2E133C3E}" sibTransId="{A4A437B0-C754-4C7C-9239-944335572AFE}"/>
    <dgm:cxn modelId="{DD603273-F6B2-4FFA-B7E4-B9887B0BF060}" srcId="{44F79AB0-9F09-4153-AB9B-13DC4FE21F38}" destId="{ABA0C6C8-9505-4DAB-A39A-A5210CC52381}" srcOrd="1" destOrd="0" parTransId="{B34F7F23-C5F3-4AB0-937F-B262EDF64E36}" sibTransId="{D77D304B-889E-4C3C-9212-C880FF2F5892}"/>
    <dgm:cxn modelId="{A915AEF0-A417-4FA5-A9DD-CF39082FE250}" srcId="{7D898B20-60ED-4CA8-9AD8-401AD7C73030}" destId="{1CE9A103-48F4-4FA9-AE20-581BA883C236}" srcOrd="0" destOrd="0" parTransId="{0C610D0B-1533-480D-B3BC-F1369430E3FC}" sibTransId="{7E96880F-A9DA-4A7B-A71B-F44F25B1E1E6}"/>
    <dgm:cxn modelId="{96F2B2E7-1473-4C03-81B4-0CC95D6BE11C}" srcId="{6BA19222-83F6-432B-8B0B-717AF637161E}" destId="{571BADE1-F363-47A0-9F4A-BA5B606C200E}" srcOrd="0" destOrd="0" parTransId="{98851BFE-F2D1-4B8E-93EB-E7C241DC52B7}" sibTransId="{B1411737-3048-4013-AE86-EAC59A3E9144}"/>
    <dgm:cxn modelId="{B9CF404D-036B-4023-9A0F-A3C3462F85DE}" type="presOf" srcId="{F91E098A-6DFC-4383-BA2D-ED4697B2A53F}" destId="{74FA1C7D-AD7E-49C5-A4EA-331333E088E8}" srcOrd="0" destOrd="0" presId="urn:microsoft.com/office/officeart/2005/8/layout/chevron2"/>
    <dgm:cxn modelId="{B7BE85A5-4A66-45AC-ADBC-F0EDB547EB7D}" type="presOf" srcId="{3F62906F-A131-4E56-B223-0B6412761897}" destId="{8D12DFBB-8309-4CFD-8291-541A3BBD2193}" srcOrd="0" destOrd="0" presId="urn:microsoft.com/office/officeart/2005/8/layout/chevron2"/>
    <dgm:cxn modelId="{3BC9323B-CD4A-4581-A655-5F69012E38C3}" type="presOf" srcId="{7D898B20-60ED-4CA8-9AD8-401AD7C73030}" destId="{637D3A7F-BD0F-474E-B290-6A70EB6791BA}" srcOrd="0" destOrd="0" presId="urn:microsoft.com/office/officeart/2005/8/layout/chevron2"/>
    <dgm:cxn modelId="{5E308599-FC00-4D4B-B068-153AC1FBFE3A}" type="presOf" srcId="{38D04C37-201D-4DDB-8AD6-533B852BD5A0}" destId="{74812875-296A-4321-B87E-06D21C6D3443}" srcOrd="0" destOrd="0" presId="urn:microsoft.com/office/officeart/2005/8/layout/chevron2"/>
    <dgm:cxn modelId="{F35066CE-5080-4953-BC7C-06A04F8D169D}" type="presOf" srcId="{DEDBBB7D-8F6C-4EA7-B485-F68DE716D486}" destId="{49094A49-D2AE-4003-829B-AF081146EF6D}" srcOrd="0" destOrd="0" presId="urn:microsoft.com/office/officeart/2005/8/layout/chevron2"/>
    <dgm:cxn modelId="{49900A16-1F65-4525-AA4E-751484BE1D95}" srcId="{44F79AB0-9F09-4153-AB9B-13DC4FE21F38}" destId="{679C4CB1-642E-45D7-865E-75E110FE2B51}" srcOrd="4" destOrd="0" parTransId="{60BB49FA-49E6-40A2-83ED-1A5332CA8904}" sibTransId="{7E52027F-A401-420B-853E-EB54EA1FBCC4}"/>
    <dgm:cxn modelId="{7969A157-0FD3-4C4C-AFFD-69816D703354}" type="presOf" srcId="{1CE9A103-48F4-4FA9-AE20-581BA883C236}" destId="{6EDD12D4-401C-46BF-A316-5626D0F50A88}" srcOrd="0" destOrd="0" presId="urn:microsoft.com/office/officeart/2005/8/layout/chevron2"/>
    <dgm:cxn modelId="{6B196BEB-9636-4B3A-908B-A3EE265C1302}" type="presOf" srcId="{ABA0C6C8-9505-4DAB-A39A-A5210CC52381}" destId="{7DF11A80-C949-4AB0-A508-19909E1F1455}" srcOrd="0" destOrd="0" presId="urn:microsoft.com/office/officeart/2005/8/layout/chevron2"/>
    <dgm:cxn modelId="{6F8175B7-A4B9-4B65-A16C-B13FAB833CA0}" type="presOf" srcId="{6BA19222-83F6-432B-8B0B-717AF637161E}" destId="{B17CDDA0-7AF0-4357-9EAD-098DA61B73D0}" srcOrd="0" destOrd="0" presId="urn:microsoft.com/office/officeart/2005/8/layout/chevron2"/>
    <dgm:cxn modelId="{A0DDF848-96BC-4610-A4CE-0E4023DBC4C0}" srcId="{ABA0C6C8-9505-4DAB-A39A-A5210CC52381}" destId="{DEDBBB7D-8F6C-4EA7-B485-F68DE716D486}" srcOrd="0" destOrd="0" parTransId="{9B6017EF-2E7F-45B1-8110-1A881544D515}" sibTransId="{A71E7B25-6E1C-4094-8E16-7721D4020EA8}"/>
    <dgm:cxn modelId="{07A017B6-73BC-4959-B715-F1B8BB2D4272}" srcId="{44F79AB0-9F09-4153-AB9B-13DC4FE21F38}" destId="{F91E098A-6DFC-4383-BA2D-ED4697B2A53F}" srcOrd="3" destOrd="0" parTransId="{07A7DBFF-FC2F-42CA-A0DB-4F4646F2A943}" sibTransId="{9C7A561E-06C5-4A0B-9032-FE0D2F53353C}"/>
    <dgm:cxn modelId="{60287EA4-F72B-4ABE-9870-5813860EFED1}" srcId="{F91E098A-6DFC-4383-BA2D-ED4697B2A53F}" destId="{3F62906F-A131-4E56-B223-0B6412761897}" srcOrd="0" destOrd="0" parTransId="{F485E50B-3727-45D1-A26A-1C4738BC148E}" sibTransId="{6FB4F286-8D62-42D7-887F-B51E061BDEB4}"/>
    <dgm:cxn modelId="{8B3E3CE5-ECF1-4B10-B6D7-A753E3C36067}" srcId="{44F79AB0-9F09-4153-AB9B-13DC4FE21F38}" destId="{6BA19222-83F6-432B-8B0B-717AF637161E}" srcOrd="2" destOrd="0" parTransId="{E0DD7032-471F-479A-AE08-2B8A03A67448}" sibTransId="{F821121C-E38D-4EC3-8ADC-82047DCB6313}"/>
    <dgm:cxn modelId="{3DF14871-DFB0-457B-AFAB-48E12537C884}" type="presParOf" srcId="{9119695B-1D05-424A-90B2-4BC66B7535A2}" destId="{6565775F-938F-4AB8-9B72-8888640D364F}" srcOrd="0" destOrd="0" presId="urn:microsoft.com/office/officeart/2005/8/layout/chevron2"/>
    <dgm:cxn modelId="{ECEDB142-19F4-46E1-BF40-5F0B6AC80A2D}" type="presParOf" srcId="{6565775F-938F-4AB8-9B72-8888640D364F}" destId="{637D3A7F-BD0F-474E-B290-6A70EB6791BA}" srcOrd="0" destOrd="0" presId="urn:microsoft.com/office/officeart/2005/8/layout/chevron2"/>
    <dgm:cxn modelId="{A6101C98-4583-4155-B9F2-2D53428DD7A2}" type="presParOf" srcId="{6565775F-938F-4AB8-9B72-8888640D364F}" destId="{6EDD12D4-401C-46BF-A316-5626D0F50A88}" srcOrd="1" destOrd="0" presId="urn:microsoft.com/office/officeart/2005/8/layout/chevron2"/>
    <dgm:cxn modelId="{2B4271E2-2615-48F4-8169-E4AE88FD6100}" type="presParOf" srcId="{9119695B-1D05-424A-90B2-4BC66B7535A2}" destId="{877881AF-1567-459A-968F-E3D22D6BC339}" srcOrd="1" destOrd="0" presId="urn:microsoft.com/office/officeart/2005/8/layout/chevron2"/>
    <dgm:cxn modelId="{311A864A-0F02-406A-BA96-0402C9A2A195}" type="presParOf" srcId="{9119695B-1D05-424A-90B2-4BC66B7535A2}" destId="{87F00A7A-F8B6-4C7D-ABE6-349368D3BB0A}" srcOrd="2" destOrd="0" presId="urn:microsoft.com/office/officeart/2005/8/layout/chevron2"/>
    <dgm:cxn modelId="{2C9C5C0B-9985-4360-BDD2-BEEC5886465E}" type="presParOf" srcId="{87F00A7A-F8B6-4C7D-ABE6-349368D3BB0A}" destId="{7DF11A80-C949-4AB0-A508-19909E1F1455}" srcOrd="0" destOrd="0" presId="urn:microsoft.com/office/officeart/2005/8/layout/chevron2"/>
    <dgm:cxn modelId="{7CAFC0DB-767C-4624-81B2-A31AC199FE4F}" type="presParOf" srcId="{87F00A7A-F8B6-4C7D-ABE6-349368D3BB0A}" destId="{49094A49-D2AE-4003-829B-AF081146EF6D}" srcOrd="1" destOrd="0" presId="urn:microsoft.com/office/officeart/2005/8/layout/chevron2"/>
    <dgm:cxn modelId="{24C123FA-029F-4467-BB6C-0ABEA117DF93}" type="presParOf" srcId="{9119695B-1D05-424A-90B2-4BC66B7535A2}" destId="{9583D319-65C4-4DA9-8121-3B04D2B64F55}" srcOrd="3" destOrd="0" presId="urn:microsoft.com/office/officeart/2005/8/layout/chevron2"/>
    <dgm:cxn modelId="{FE5EE335-ED8A-4C7A-85F4-29005350A73F}" type="presParOf" srcId="{9119695B-1D05-424A-90B2-4BC66B7535A2}" destId="{BCDC0274-AB91-4BAD-9321-44B7B0723CF2}" srcOrd="4" destOrd="0" presId="urn:microsoft.com/office/officeart/2005/8/layout/chevron2"/>
    <dgm:cxn modelId="{11C3472F-85D8-409A-898B-FD53D8483FEB}" type="presParOf" srcId="{BCDC0274-AB91-4BAD-9321-44B7B0723CF2}" destId="{B17CDDA0-7AF0-4357-9EAD-098DA61B73D0}" srcOrd="0" destOrd="0" presId="urn:microsoft.com/office/officeart/2005/8/layout/chevron2"/>
    <dgm:cxn modelId="{968688C6-1D8E-462C-905A-3B89CF72BF97}" type="presParOf" srcId="{BCDC0274-AB91-4BAD-9321-44B7B0723CF2}" destId="{E21ED781-4A7A-467A-8636-07EDF657BF73}" srcOrd="1" destOrd="0" presId="urn:microsoft.com/office/officeart/2005/8/layout/chevron2"/>
    <dgm:cxn modelId="{13BF6FA3-0C13-4AD1-B544-CED84A9C5E2D}" type="presParOf" srcId="{9119695B-1D05-424A-90B2-4BC66B7535A2}" destId="{72401B69-03C4-46B2-9EC8-FCAACF841983}" srcOrd="5" destOrd="0" presId="urn:microsoft.com/office/officeart/2005/8/layout/chevron2"/>
    <dgm:cxn modelId="{32CDB176-1E69-4EED-989F-E801CE3E0D3E}" type="presParOf" srcId="{9119695B-1D05-424A-90B2-4BC66B7535A2}" destId="{59A3AD34-8D3B-4EA8-B468-3A2C59B4244A}" srcOrd="6" destOrd="0" presId="urn:microsoft.com/office/officeart/2005/8/layout/chevron2"/>
    <dgm:cxn modelId="{5E625B45-1A6F-4AFB-8098-87EDA195B4B2}" type="presParOf" srcId="{59A3AD34-8D3B-4EA8-B468-3A2C59B4244A}" destId="{74FA1C7D-AD7E-49C5-A4EA-331333E088E8}" srcOrd="0" destOrd="0" presId="urn:microsoft.com/office/officeart/2005/8/layout/chevron2"/>
    <dgm:cxn modelId="{DDC5E246-F304-4D98-B620-4BFB1078C1E2}" type="presParOf" srcId="{59A3AD34-8D3B-4EA8-B468-3A2C59B4244A}" destId="{8D12DFBB-8309-4CFD-8291-541A3BBD2193}" srcOrd="1" destOrd="0" presId="urn:microsoft.com/office/officeart/2005/8/layout/chevron2"/>
    <dgm:cxn modelId="{7297AA34-4A19-426A-930F-C34A12DACFEB}" type="presParOf" srcId="{9119695B-1D05-424A-90B2-4BC66B7535A2}" destId="{29D778A1-BD7A-4017-939D-263ADB181A6A}" srcOrd="7" destOrd="0" presId="urn:microsoft.com/office/officeart/2005/8/layout/chevron2"/>
    <dgm:cxn modelId="{8D9F4249-2244-4358-8096-D7AC27495F71}" type="presParOf" srcId="{9119695B-1D05-424A-90B2-4BC66B7535A2}" destId="{7E42D787-E041-43BB-924C-330C2A9C75EB}" srcOrd="8" destOrd="0" presId="urn:microsoft.com/office/officeart/2005/8/layout/chevron2"/>
    <dgm:cxn modelId="{996199CC-154A-4D36-A898-8B373019E785}" type="presParOf" srcId="{7E42D787-E041-43BB-924C-330C2A9C75EB}" destId="{4B15548F-E58C-4964-B1CC-F11B159F15C5}" srcOrd="0" destOrd="0" presId="urn:microsoft.com/office/officeart/2005/8/layout/chevron2"/>
    <dgm:cxn modelId="{E67F2625-36EF-4484-BE1D-768001A65DEF}" type="presParOf" srcId="{7E42D787-E041-43BB-924C-330C2A9C75EB}" destId="{74812875-296A-4321-B87E-06D21C6D34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E176EF-33C0-4C06-B289-579902F3DCCF}">
      <dsp:nvSpPr>
        <dsp:cNvPr id="0" name=""/>
        <dsp:cNvSpPr/>
      </dsp:nvSpPr>
      <dsp:spPr>
        <a:xfrm>
          <a:off x="4313697" y="667983"/>
          <a:ext cx="2904483" cy="41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3"/>
              </a:lnTo>
              <a:lnTo>
                <a:pt x="2904483" y="155643"/>
              </a:lnTo>
              <a:lnTo>
                <a:pt x="2904483" y="4121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86116-296A-4D9E-B2E0-017990BF2DEB}">
      <dsp:nvSpPr>
        <dsp:cNvPr id="0" name=""/>
        <dsp:cNvSpPr/>
      </dsp:nvSpPr>
      <dsp:spPr>
        <a:xfrm>
          <a:off x="4025959" y="667983"/>
          <a:ext cx="287737" cy="440364"/>
        </a:xfrm>
        <a:custGeom>
          <a:avLst/>
          <a:gdLst/>
          <a:ahLst/>
          <a:cxnLst/>
          <a:rect l="0" t="0" r="0" b="0"/>
          <a:pathLst>
            <a:path>
              <a:moveTo>
                <a:pt x="287737" y="0"/>
              </a:moveTo>
              <a:lnTo>
                <a:pt x="287737" y="183870"/>
              </a:lnTo>
              <a:lnTo>
                <a:pt x="0" y="183870"/>
              </a:lnTo>
              <a:lnTo>
                <a:pt x="0" y="4403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3A797-3F9B-4A69-955C-BE9FE8C2485F}">
      <dsp:nvSpPr>
        <dsp:cNvPr id="0" name=""/>
        <dsp:cNvSpPr/>
      </dsp:nvSpPr>
      <dsp:spPr>
        <a:xfrm>
          <a:off x="1164123" y="667983"/>
          <a:ext cx="3149573" cy="440364"/>
        </a:xfrm>
        <a:custGeom>
          <a:avLst/>
          <a:gdLst/>
          <a:ahLst/>
          <a:cxnLst/>
          <a:rect l="0" t="0" r="0" b="0"/>
          <a:pathLst>
            <a:path>
              <a:moveTo>
                <a:pt x="3149573" y="0"/>
              </a:moveTo>
              <a:lnTo>
                <a:pt x="3149573" y="183870"/>
              </a:lnTo>
              <a:lnTo>
                <a:pt x="0" y="183870"/>
              </a:lnTo>
              <a:lnTo>
                <a:pt x="0" y="4403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AC96A-F1D5-488E-849E-9CBD1CFA0959}">
      <dsp:nvSpPr>
        <dsp:cNvPr id="0" name=""/>
        <dsp:cNvSpPr/>
      </dsp:nvSpPr>
      <dsp:spPr>
        <a:xfrm>
          <a:off x="2603493" y="0"/>
          <a:ext cx="3420406" cy="66798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 А Д А Ч И</a:t>
          </a:r>
          <a:endParaRPr lang="ru-RU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603493" y="0"/>
        <a:ext cx="3420406" cy="667983"/>
      </dsp:txXfrm>
    </dsp:sp>
    <dsp:sp modelId="{24BB4F2A-F132-4F56-B5B3-61629F3786A6}">
      <dsp:nvSpPr>
        <dsp:cNvPr id="0" name=""/>
        <dsp:cNvSpPr/>
      </dsp:nvSpPr>
      <dsp:spPr>
        <a:xfrm>
          <a:off x="24790" y="1108347"/>
          <a:ext cx="2278666" cy="3137725"/>
        </a:xfrm>
        <a:prstGeom prst="rect">
          <a:avLst/>
        </a:prstGeom>
        <a:solidFill>
          <a:srgbClr val="CCFFC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Образовательные: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0" lang="ru-RU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Закреплять знания детей о правилах пожарной безопасности и правилах поведения при пожаре, закрепить знания детей о профессии пожарного;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90" y="1108347"/>
        <a:ext cx="2278666" cy="3137725"/>
      </dsp:txXfrm>
    </dsp:sp>
    <dsp:sp modelId="{5B398C58-FAE3-44F3-AFA5-A2EB61F539A2}">
      <dsp:nvSpPr>
        <dsp:cNvPr id="0" name=""/>
        <dsp:cNvSpPr/>
      </dsp:nvSpPr>
      <dsp:spPr>
        <a:xfrm>
          <a:off x="2790477" y="1108347"/>
          <a:ext cx="2470964" cy="3072613"/>
        </a:xfrm>
        <a:prstGeom prst="rect">
          <a:avLst/>
        </a:prstGeom>
        <a:solidFill>
          <a:srgbClr val="CCFFC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kumimoji="0" lang="ru-RU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Развивающие: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Развивать речь детей, закладывать предпосылки логического мышления.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Совершенствовать физические качества: ловкость, быстроту, выносливость, силу, смелость. </a:t>
          </a: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8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8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90477" y="1108347"/>
        <a:ext cx="2470964" cy="3072613"/>
      </dsp:txXfrm>
    </dsp:sp>
    <dsp:sp modelId="{A304807D-0131-4C78-B659-1B4B27AF91E5}">
      <dsp:nvSpPr>
        <dsp:cNvPr id="0" name=""/>
        <dsp:cNvSpPr/>
      </dsp:nvSpPr>
      <dsp:spPr>
        <a:xfrm>
          <a:off x="5782779" y="1080121"/>
          <a:ext cx="2870801" cy="3202276"/>
        </a:xfrm>
        <a:prstGeom prst="rect">
          <a:avLst/>
        </a:prstGeom>
        <a:solidFill>
          <a:srgbClr val="CCFFC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Воспитательные: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Повышать личную ответственность за свои поступки, формировать дисциплинированность, чувства долга. Воспитывать уважение к труду работников пожарной охраны.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2779" y="1080121"/>
        <a:ext cx="2870801" cy="32022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7D3A7F-BD0F-474E-B290-6A70EB6791BA}">
      <dsp:nvSpPr>
        <dsp:cNvPr id="0" name=""/>
        <dsp:cNvSpPr/>
      </dsp:nvSpPr>
      <dsp:spPr>
        <a:xfrm rot="5400000">
          <a:off x="-175369" y="199778"/>
          <a:ext cx="1169127" cy="8183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5369" y="199778"/>
        <a:ext cx="1169127" cy="818389"/>
      </dsp:txXfrm>
    </dsp:sp>
    <dsp:sp modelId="{6EDD12D4-401C-46BF-A316-5626D0F50A88}">
      <dsp:nvSpPr>
        <dsp:cNvPr id="0" name=""/>
        <dsp:cNvSpPr/>
      </dsp:nvSpPr>
      <dsp:spPr>
        <a:xfrm rot="5400000">
          <a:off x="3071366" y="-2228568"/>
          <a:ext cx="760332" cy="5266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Организационный этап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71366" y="-2228568"/>
        <a:ext cx="760332" cy="5266286"/>
      </dsp:txXfrm>
    </dsp:sp>
    <dsp:sp modelId="{7DF11A80-C949-4AB0-A508-19909E1F1455}">
      <dsp:nvSpPr>
        <dsp:cNvPr id="0" name=""/>
        <dsp:cNvSpPr/>
      </dsp:nvSpPr>
      <dsp:spPr>
        <a:xfrm rot="5400000">
          <a:off x="-175369" y="1385468"/>
          <a:ext cx="1169127" cy="8183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5369" y="1385468"/>
        <a:ext cx="1169127" cy="818389"/>
      </dsp:txXfrm>
    </dsp:sp>
    <dsp:sp modelId="{49094A49-D2AE-4003-829B-AF081146EF6D}">
      <dsp:nvSpPr>
        <dsp:cNvPr id="0" name=""/>
        <dsp:cNvSpPr/>
      </dsp:nvSpPr>
      <dsp:spPr>
        <a:xfrm rot="5400000">
          <a:off x="2944209" y="-1043077"/>
          <a:ext cx="1014647" cy="5266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Основной этап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944209" y="-1043077"/>
        <a:ext cx="1014647" cy="5266286"/>
      </dsp:txXfrm>
    </dsp:sp>
    <dsp:sp modelId="{B17CDDA0-7AF0-4357-9EAD-098DA61B73D0}">
      <dsp:nvSpPr>
        <dsp:cNvPr id="0" name=""/>
        <dsp:cNvSpPr/>
      </dsp:nvSpPr>
      <dsp:spPr>
        <a:xfrm rot="5400000">
          <a:off x="-175369" y="2475335"/>
          <a:ext cx="1169127" cy="8183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5369" y="2475335"/>
        <a:ext cx="1169127" cy="818389"/>
      </dsp:txXfrm>
    </dsp:sp>
    <dsp:sp modelId="{E21ED781-4A7A-467A-8636-07EDF657BF73}">
      <dsp:nvSpPr>
        <dsp:cNvPr id="0" name=""/>
        <dsp:cNvSpPr/>
      </dsp:nvSpPr>
      <dsp:spPr>
        <a:xfrm rot="5400000">
          <a:off x="3040032" y="46789"/>
          <a:ext cx="822999" cy="5266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Эстафеты</a:t>
          </a:r>
          <a:endParaRPr lang="ru-RU" sz="3200" b="1" u="sng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40032" y="46789"/>
        <a:ext cx="822999" cy="5266286"/>
      </dsp:txXfrm>
    </dsp:sp>
    <dsp:sp modelId="{74FA1C7D-AD7E-49C5-A4EA-331333E088E8}">
      <dsp:nvSpPr>
        <dsp:cNvPr id="0" name=""/>
        <dsp:cNvSpPr/>
      </dsp:nvSpPr>
      <dsp:spPr>
        <a:xfrm rot="5400000">
          <a:off x="-175369" y="3533669"/>
          <a:ext cx="1169127" cy="8183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5369" y="3533669"/>
        <a:ext cx="1169127" cy="818389"/>
      </dsp:txXfrm>
    </dsp:sp>
    <dsp:sp modelId="{8D12DFBB-8309-4CFD-8291-541A3BBD2193}">
      <dsp:nvSpPr>
        <dsp:cNvPr id="0" name=""/>
        <dsp:cNvSpPr/>
      </dsp:nvSpPr>
      <dsp:spPr>
        <a:xfrm rot="5400000">
          <a:off x="3071566" y="1105123"/>
          <a:ext cx="759933" cy="5266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0099FF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Заключительный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 этап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71566" y="1105123"/>
        <a:ext cx="759933" cy="5266286"/>
      </dsp:txXfrm>
    </dsp:sp>
    <dsp:sp modelId="{4B15548F-E58C-4964-B1CC-F11B159F15C5}">
      <dsp:nvSpPr>
        <dsp:cNvPr id="0" name=""/>
        <dsp:cNvSpPr/>
      </dsp:nvSpPr>
      <dsp:spPr>
        <a:xfrm rot="5400000">
          <a:off x="-175369" y="4634460"/>
          <a:ext cx="1169127" cy="818389"/>
        </a:xfrm>
        <a:prstGeom prst="chevron">
          <a:avLst/>
        </a:prstGeom>
        <a:solidFill>
          <a:srgbClr val="FF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5369" y="4634460"/>
        <a:ext cx="1169127" cy="818389"/>
      </dsp:txXfrm>
    </dsp:sp>
    <dsp:sp modelId="{74812875-296A-4321-B87E-06D21C6D3443}">
      <dsp:nvSpPr>
        <dsp:cNvPr id="0" name=""/>
        <dsp:cNvSpPr/>
      </dsp:nvSpPr>
      <dsp:spPr>
        <a:xfrm rot="5400000">
          <a:off x="3016311" y="2362597"/>
          <a:ext cx="844847" cy="52150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u="sng" kern="1200" dirty="0" smtClean="0">
              <a:solidFill>
                <a:srgbClr val="0707C5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Рефлексия</a:t>
          </a:r>
          <a:r>
            <a:rPr lang="ru-RU" sz="3200" b="1" u="sng" kern="1200" dirty="0" smtClean="0">
              <a:solidFill>
                <a:srgbClr val="0707C5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3200" b="1" u="sng" kern="1200" dirty="0">
            <a:solidFill>
              <a:srgbClr val="0707C5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16311" y="2362597"/>
        <a:ext cx="844847" cy="5215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AB15C87-D83F-4348-849E-EC5E360A94A5}" type="datetimeFigureOut">
              <a:rPr lang="ru-RU"/>
              <a:pPr>
                <a:defRPr/>
              </a:pPr>
              <a:t>17.01.2016</a:t>
            </a:fld>
            <a:endParaRPr lang="ru-RU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5962F0B-8A61-4A9E-BF6B-D7558B650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0E31F4-77E8-49CE-856A-DBE09A14A9C1}" type="slidenum">
              <a:rPr lang="ru-RU" smtClean="0">
                <a:latin typeface="Arial" pitchFamily="34" charset="0"/>
              </a:rPr>
              <a:pPr/>
              <a:t>20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40051A-6913-460B-8340-871290A76F28}" type="slidenum">
              <a:rPr lang="ru-RU" smtClean="0">
                <a:latin typeface="Arial" pitchFamily="34" charset="0"/>
              </a:rPr>
              <a:pPr/>
              <a:t>21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62F0B-8A61-4A9E-BF6B-D7558B650BC9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62F0B-8A61-4A9E-BF6B-D7558B650BC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D2CD1A-AF4E-4AC2-BE25-B5DBA0179503}" type="slidenum">
              <a:rPr lang="ru-RU" smtClean="0">
                <a:latin typeface="Arial" pitchFamily="34" charset="0"/>
              </a:rPr>
              <a:pPr/>
              <a:t>7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62F0B-8A61-4A9E-BF6B-D7558B650BC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EB4DC0-815F-430D-A3C5-70714BDA4080}" type="slidenum">
              <a:rPr lang="ru-RU" smtClean="0">
                <a:latin typeface="Arial" pitchFamily="34" charset="0"/>
              </a:rPr>
              <a:pPr/>
              <a:t>14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62F0B-8A61-4A9E-BF6B-D7558B650BC9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3F06FD-F3C3-456B-8228-6A324D654719}" type="slidenum">
              <a:rPr lang="ru-RU" smtClean="0">
                <a:latin typeface="Arial" pitchFamily="34" charset="0"/>
              </a:rPr>
              <a:pPr/>
              <a:t>17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72D09-69EA-45D7-98A2-F2D40DE79148}" type="slidenum">
              <a:rPr lang="ru-RU" smtClean="0">
                <a:latin typeface="Arial" pitchFamily="34" charset="0"/>
              </a:rPr>
              <a:pPr/>
              <a:t>18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5BFA9-5D4B-4D18-B250-A473B3F4A38F}" type="slidenum">
              <a:rPr lang="ru-RU" smtClean="0">
                <a:latin typeface="Arial" pitchFamily="34" charset="0"/>
              </a:rPr>
              <a:pPr/>
              <a:t>19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7711-C395-437B-8ADA-C0A587F20AEB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6BA0-93C5-40CA-A0D5-4CB3FED80ABF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7F1D-CEDE-4B80-BC44-EE4ED9EA1B2E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1D73-063B-4DD7-9F52-BC5C5262BE10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B51-A8CC-4D34-AF70-130D7780EF66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4DE2-3163-4004-8996-35CD056253AA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6D6-36D7-4CB7-8481-82997C41A00E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61EC-323B-470D-81DD-A81AF302F169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139E-5A47-4BB3-A260-672E2B548CCC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2D76-E38C-427C-8AE2-3197B227A8A4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AEC5-9090-4F6B-9360-0D66163BBBDD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AF1A-73C1-4341-88E4-FF397D09CB4E}" type="datetime1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Семинар-практикум для педагогов. Методист: Новоселова Е.П.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AF4-71E3-4510-9C94-AC37C4E7AD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60748"/>
            <a:ext cx="8460940" cy="50765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Конкурсный материал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воспитателя Муниципального автономного дошкольного образовательного учреждения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«Берёзка» п. Зеленоборск»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Олейник Натальи Александровны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395536" y="1741458"/>
            <a:ext cx="43924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Воспитатель</a:t>
            </a:r>
            <a:r>
              <a:rPr lang="ru-RU" sz="2000" dirty="0" smtClean="0"/>
              <a:t> предлагает  устроить веселые старты. Дети под музыку входят в </a:t>
            </a:r>
            <a:r>
              <a:rPr lang="ru-RU" sz="2000" dirty="0" smtClean="0"/>
              <a:t>зал, </a:t>
            </a:r>
            <a:r>
              <a:rPr lang="ru-RU" sz="2000" i="1" dirty="0" smtClean="0"/>
              <a:t>маршируя </a:t>
            </a:r>
            <a:r>
              <a:rPr lang="ru-RU" sz="2000" i="1" dirty="0" smtClean="0"/>
              <a:t>по </a:t>
            </a:r>
            <a:r>
              <a:rPr lang="ru-RU" sz="2000" i="1" dirty="0" smtClean="0"/>
              <a:t>кругу </a:t>
            </a:r>
            <a:r>
              <a:rPr lang="ru-RU" sz="2000" i="1" dirty="0" smtClean="0"/>
              <a:t>, воспитатель читает стихотворение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Раз, два, три, четыре</a:t>
            </a:r>
          </a:p>
          <a:p>
            <a:r>
              <a:rPr lang="ru-RU" sz="2000" dirty="0" smtClean="0"/>
              <a:t>Три, четыре, раз, два.</a:t>
            </a:r>
          </a:p>
          <a:p>
            <a:r>
              <a:rPr lang="ru-RU" sz="2000" dirty="0" smtClean="0"/>
              <a:t>Кто шагает дружно в ряд?</a:t>
            </a:r>
          </a:p>
          <a:p>
            <a:r>
              <a:rPr lang="ru-RU" sz="2000" dirty="0" smtClean="0"/>
              <a:t>Группы «Улыбка» смелый отряд!</a:t>
            </a:r>
          </a:p>
          <a:p>
            <a:r>
              <a:rPr lang="ru-RU" sz="2000" b="1" dirty="0" smtClean="0"/>
              <a:t>Воспитатель</a:t>
            </a:r>
            <a:r>
              <a:rPr lang="ru-RU" sz="2000" dirty="0" smtClean="0"/>
              <a:t> </a:t>
            </a:r>
            <a:r>
              <a:rPr lang="ru-RU" sz="2000" i="1" dirty="0" smtClean="0"/>
              <a:t>замечает яркую коробку</a:t>
            </a:r>
            <a:r>
              <a:rPr lang="ru-RU" sz="2000" dirty="0" smtClean="0"/>
              <a:t>.: Ребята, посмотрите, что это?</a:t>
            </a:r>
          </a:p>
          <a:p>
            <a:r>
              <a:rPr lang="ru-RU" sz="2000" b="1" dirty="0" smtClean="0"/>
              <a:t>Предполагаемые ответы детей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( </a:t>
            </a:r>
            <a:r>
              <a:rPr lang="ru-RU" sz="2000" dirty="0" smtClean="0"/>
              <a:t>посылка, подарок</a:t>
            </a:r>
            <a:r>
              <a:rPr lang="ru-RU" sz="2000" dirty="0" smtClean="0"/>
              <a:t>)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cs typeface="Times New Roman" pitchFamily="18" charset="0"/>
              </a:rPr>
              <a:t>Организационный момент</a:t>
            </a:r>
          </a:p>
          <a:p>
            <a:pPr lvl="0" algn="ctr"/>
            <a:endParaRPr lang="ru-RU" sz="32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Создание благоприятного эмоционального фона.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lvl="0" algn="ctr"/>
            <a:endParaRPr lang="ru-RU" sz="3200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>
            <a:off x="7560332" y="6021288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79512" y="1520788"/>
            <a:ext cx="5760640" cy="52141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/>
              <a:t>Воспитатель с детьми </a:t>
            </a:r>
            <a:r>
              <a:rPr lang="ru-RU" sz="1600" i="1" dirty="0" smtClean="0"/>
              <a:t>открывают </a:t>
            </a:r>
            <a:r>
              <a:rPr lang="ru-RU" sz="1600" i="1" dirty="0" smtClean="0"/>
              <a:t>коробку, в ней обнаруживают  коробок спичек, бумагу и деревянные палочки. На дне коробки письмо. Воспитатель читает</a:t>
            </a:r>
            <a:r>
              <a:rPr lang="ru-RU" sz="1600" dirty="0" smtClean="0"/>
              <a:t>:«Привет детишки, девчонки и мальчишки! Узнала что вы сегодня хотите устроить веселые старты. Не знаю, что это значит, но  думаю, вы будете веселиться и резвиться!  А чтоб было веселей разжигайте костры поскорей! Веселеньких </a:t>
            </a:r>
            <a:r>
              <a:rPr lang="ru-RU" sz="1600" dirty="0" err="1" smtClean="0"/>
              <a:t>стартиков</a:t>
            </a:r>
            <a:r>
              <a:rPr lang="ru-RU" sz="1600" dirty="0" smtClean="0"/>
              <a:t> вам, детишки! ХИ-ХИ-ХИ!!! Баба-Яга»</a:t>
            </a:r>
          </a:p>
          <a:p>
            <a:r>
              <a:rPr lang="ru-RU" sz="1600" b="1" dirty="0" smtClean="0"/>
              <a:t>Воспитатель: </a:t>
            </a:r>
            <a:r>
              <a:rPr lang="ru-RU" sz="1600" dirty="0" smtClean="0"/>
              <a:t>Ну конечно! Как я сразу не догадалась! Кто же кроме Бабы-Яги может такое подарить. Ребята,  что скажите, будем костры разжигать?</a:t>
            </a:r>
          </a:p>
          <a:p>
            <a:r>
              <a:rPr lang="ru-RU" sz="1600" b="1" dirty="0" smtClean="0"/>
              <a:t>Дети:</a:t>
            </a:r>
            <a:r>
              <a:rPr lang="ru-RU" sz="1600" dirty="0" smtClean="0"/>
              <a:t> Нет.</a:t>
            </a:r>
          </a:p>
          <a:p>
            <a:r>
              <a:rPr lang="ru-RU" sz="1600" b="1" dirty="0" smtClean="0"/>
              <a:t>Воспитатель: </a:t>
            </a:r>
            <a:r>
              <a:rPr lang="ru-RU" sz="1600" dirty="0" smtClean="0"/>
              <a:t>Почему?</a:t>
            </a:r>
          </a:p>
          <a:p>
            <a:r>
              <a:rPr lang="ru-RU" sz="1600" b="1" dirty="0" smtClean="0"/>
              <a:t>Дети:</a:t>
            </a:r>
            <a:r>
              <a:rPr lang="ru-RU" sz="1600" dirty="0" smtClean="0"/>
              <a:t> Потому что может случиться пожар.</a:t>
            </a:r>
          </a:p>
          <a:p>
            <a:r>
              <a:rPr lang="ru-RU" sz="1600" b="1" dirty="0" smtClean="0"/>
              <a:t>Воспитатель:</a:t>
            </a:r>
            <a:r>
              <a:rPr lang="ru-RU" sz="1600" dirty="0" smtClean="0"/>
              <a:t> Значит огонь – это зло?</a:t>
            </a:r>
          </a:p>
          <a:p>
            <a:r>
              <a:rPr lang="ru-RU" sz="1600" b="1" dirty="0" smtClean="0"/>
              <a:t>Дети:</a:t>
            </a:r>
            <a:r>
              <a:rPr lang="ru-RU" sz="1600" dirty="0" smtClean="0"/>
              <a:t> Нет, огонь бывает добрым и злым!</a:t>
            </a:r>
          </a:p>
          <a:p>
            <a:r>
              <a:rPr lang="ru-RU" sz="1600" b="1" dirty="0" smtClean="0"/>
              <a:t>Воспитатель: </a:t>
            </a:r>
            <a:r>
              <a:rPr lang="ru-RU" sz="1600" dirty="0" smtClean="0"/>
              <a:t>Правильно ! Огонь издавна был другом человека, но и одновременно опасным врагом. А вы знаете когда огонь-друг, а когда- враг?</a:t>
            </a:r>
          </a:p>
          <a:p>
            <a:r>
              <a:rPr lang="ru-RU" sz="1600" b="1" dirty="0" smtClean="0"/>
              <a:t>Дети:</a:t>
            </a:r>
            <a:r>
              <a:rPr lang="ru-RU" sz="1600" dirty="0" smtClean="0"/>
              <a:t> Да!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88740"/>
            <a:ext cx="7272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90000"/>
            </a:pPr>
            <a:r>
              <a:rPr lang="ru-RU" sz="2400" b="1" dirty="0" smtClean="0"/>
              <a:t>Цель:</a:t>
            </a:r>
            <a:r>
              <a:rPr lang="ru-RU" sz="2400" dirty="0" smtClean="0"/>
              <a:t>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Введение детей в воображаемую ситуацию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5148064" y="6093296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67544" y="188640"/>
            <a:ext cx="908164" cy="1116124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Нашивка 7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331640" y="188640"/>
            <a:ext cx="6912768" cy="936104"/>
            <a:chOff x="813564" y="2124032"/>
            <a:chExt cx="7719383" cy="113241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67197" y="-1109299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53769" y="2124032"/>
              <a:ext cx="7669976" cy="9133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61938" lvl="1" algn="ctr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Подарок и письмо от Бабы -Яги</a:t>
              </a:r>
              <a:endParaRPr lang="ru-RU" sz="2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458652"/>
            <a:ext cx="518406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Цель: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Вызвать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желание детей участвовать в совместной деятельности. </a:t>
            </a:r>
          </a:p>
          <a:p>
            <a:r>
              <a:rPr lang="ru-RU" sz="2000" i="1" dirty="0" smtClean="0"/>
              <a:t>Правила: На </a:t>
            </a:r>
            <a:r>
              <a:rPr lang="ru-RU" sz="2000" i="1" dirty="0" smtClean="0"/>
              <a:t>добрый хлопать, а на злой топать</a:t>
            </a:r>
            <a:endParaRPr lang="ru-RU" sz="2000" dirty="0" smtClean="0"/>
          </a:p>
          <a:p>
            <a:r>
              <a:rPr lang="ru-RU" sz="2000" dirty="0" smtClean="0"/>
              <a:t>1 Мама печет пироги. </a:t>
            </a:r>
          </a:p>
          <a:p>
            <a:r>
              <a:rPr lang="ru-RU" sz="2000" dirty="0" smtClean="0"/>
              <a:t>2 Дети развели костер. </a:t>
            </a:r>
          </a:p>
          <a:p>
            <a:r>
              <a:rPr lang="ru-RU" sz="2000" dirty="0" smtClean="0"/>
              <a:t>3 Мама варит щи. </a:t>
            </a:r>
          </a:p>
          <a:p>
            <a:r>
              <a:rPr lang="ru-RU" sz="2000" dirty="0" smtClean="0"/>
              <a:t>4 Дети играют со спичками. </a:t>
            </a:r>
          </a:p>
          <a:p>
            <a:r>
              <a:rPr lang="ru-RU" sz="2000" dirty="0" smtClean="0"/>
              <a:t>5 Мама топит печь. </a:t>
            </a:r>
          </a:p>
          <a:p>
            <a:r>
              <a:rPr lang="ru-RU" sz="2000" dirty="0" smtClean="0"/>
              <a:t>6 Дети смотрят телевизор без мамы. </a:t>
            </a:r>
          </a:p>
          <a:p>
            <a:r>
              <a:rPr lang="ru-RU" sz="2000" dirty="0" smtClean="0"/>
              <a:t>7 Мама гладит белье. </a:t>
            </a:r>
          </a:p>
          <a:p>
            <a:r>
              <a:rPr lang="ru-RU" sz="2000" dirty="0" smtClean="0"/>
              <a:t>8 Ребенок взял спички и свечку. </a:t>
            </a:r>
          </a:p>
          <a:p>
            <a:r>
              <a:rPr lang="ru-RU" sz="2000" dirty="0" smtClean="0"/>
              <a:t>9 Ребята поджигают сено. </a:t>
            </a:r>
          </a:p>
          <a:p>
            <a:r>
              <a:rPr lang="ru-RU" sz="2000" dirty="0" smtClean="0"/>
              <a:t>10 Мама включила на елке гирлянду. </a:t>
            </a:r>
          </a:p>
          <a:p>
            <a:r>
              <a:rPr lang="ru-RU" sz="2000" dirty="0" smtClean="0"/>
              <a:t>11. Дети пользуются бенгальскими огнями. </a:t>
            </a:r>
            <a:endParaRPr lang="ru-RU" sz="2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0" y="224644"/>
            <a:ext cx="813565" cy="1122036"/>
            <a:chOff x="0" y="2372667"/>
            <a:chExt cx="813565" cy="116223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Нашивка 7"/>
            <p:cNvSpPr/>
            <p:nvPr/>
          </p:nvSpPr>
          <p:spPr>
            <a:xfrm rot="5400000">
              <a:off x="-102327" y="2619011"/>
              <a:ext cx="1162235" cy="669548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91580" y="188640"/>
            <a:ext cx="3996444" cy="1052736"/>
            <a:chOff x="813564" y="2244334"/>
            <a:chExt cx="7719383" cy="1012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67197" y="-1109299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13566" y="2293740"/>
              <a:ext cx="7669976" cy="7813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Дидактическая игра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«Добрый и злой огонь».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23528" y="260648"/>
            <a:ext cx="813564" cy="1188132"/>
            <a:chOff x="0" y="1192240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174335" y="1366575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0" y="1599022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115616" y="188640"/>
            <a:ext cx="7812868" cy="1008664"/>
            <a:chOff x="777559" y="1065635"/>
            <a:chExt cx="7812868" cy="100866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168923" y="-2289725"/>
              <a:ext cx="1008664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777559" y="1114873"/>
              <a:ext cx="7812868" cy="910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</a:pPr>
              <a:endParaRPr lang="ru-RU" sz="3000" b="1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3000" b="1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Основной этап. Совместная и самостоятельная деятельность взрослого и детей (20 минут)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3000" b="1" kern="12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79512" y="1376772"/>
          <a:ext cx="8784976" cy="5175269"/>
        </p:xfrm>
        <a:graphic>
          <a:graphicData uri="http://schemas.openxmlformats.org/drawingml/2006/table">
            <a:tbl>
              <a:tblPr/>
              <a:tblGrid>
                <a:gridCol w="1175584"/>
                <a:gridCol w="1787692"/>
                <a:gridCol w="2190200"/>
                <a:gridCol w="3631500"/>
              </a:tblGrid>
              <a:tr h="537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Виды детской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Формы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352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Calibri"/>
                        </a:rPr>
                        <a:t>Совместная 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Calibri"/>
                        </a:rPr>
                        <a:t>деятельность </a:t>
                      </a:r>
                      <a:r>
                        <a:rPr lang="ru-RU" sz="1600" b="0" dirty="0" smtClean="0">
                          <a:latin typeface="Times New Roman"/>
                          <a:ea typeface="Calibri"/>
                          <a:cs typeface="Calibri"/>
                        </a:rPr>
                        <a:t>взрослых 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Calibri"/>
                        </a:rPr>
                        <a:t>и детей</a:t>
                      </a:r>
                      <a:endParaRPr lang="ru-RU" sz="16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Познавательно-исследовательская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Коммуникативная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Игровая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Нежданные гости- пожарные.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Познавательная беседа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Рассматривание иллюстраций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Ситуативный</a:t>
                      </a:r>
                      <a:r>
                        <a:rPr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разговор</a:t>
                      </a:r>
                      <a:endParaRPr lang="ru-RU" sz="16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Закреплять знания детей о правилах пожарной безопасности и правилах поведения при пожаре, закрепить знания детей о профессии пожарного.</a:t>
                      </a:r>
                      <a:endParaRPr lang="ru-RU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Развивать речь детей, закладывать предпосылки логического мышления. 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Самостоятельная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деятельность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детей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Двигательная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игровая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Игры- эстафеты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Совершенствовать физические качества: ловкость, быстроту, выносливость, силу, смелость, формировать дисциплинированность, чувства долга.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Стрелка вправо 21">
            <a:hlinkClick r:id="rId2" action="ppaction://hlinksldjump"/>
          </p:cNvPr>
          <p:cNvSpPr/>
          <p:nvPr/>
        </p:nvSpPr>
        <p:spPr>
          <a:xfrm flipH="1">
            <a:off x="1439652" y="5949280"/>
            <a:ext cx="1368152" cy="548680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7236296" y="6057292"/>
            <a:ext cx="1728700" cy="440668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Нежданные гости 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079612" y="224644"/>
            <a:ext cx="7812868" cy="1008664"/>
            <a:chOff x="777559" y="1065635"/>
            <a:chExt cx="7812868" cy="100866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168923" y="-2289725"/>
              <a:ext cx="1008664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777559" y="1114873"/>
              <a:ext cx="7812868" cy="910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</a:pPr>
              <a:endParaRPr lang="ru-RU" sz="3000" b="1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lvl="1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3000" b="1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Основной этап. Совместная и самостоятельная деятельность взрослого и детей (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 минут)</a:t>
              </a:r>
              <a:endParaRPr lang="ru-RU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3000" b="1" kern="12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5515" y="188640"/>
            <a:ext cx="901630" cy="1198783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Нашивка 6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79612" y="188641"/>
            <a:ext cx="7740860" cy="1044116"/>
            <a:chOff x="813564" y="2244333"/>
            <a:chExt cx="7719383" cy="11436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4167197" y="-1109300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813565" y="2293740"/>
              <a:ext cx="7669976" cy="10942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61938" lvl="1" algn="ctr" defTabSz="1066800">
                <a:spcAft>
                  <a:spcPts val="0"/>
                </a:spcAft>
              </a:pPr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Нежданные гости.</a:t>
              </a:r>
              <a:endPara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0" y="11607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90000"/>
            </a:pPr>
            <a:r>
              <a:rPr lang="ru-RU" sz="2400" b="1" dirty="0" smtClean="0"/>
              <a:t>Цель:</a:t>
            </a:r>
            <a:r>
              <a:rPr lang="ru-RU" sz="2400" dirty="0" smtClean="0"/>
              <a:t> </a:t>
            </a:r>
            <a:r>
              <a:rPr lang="ru-RU" sz="2400" dirty="0" smtClean="0">
                <a:cs typeface="Times New Roman" pitchFamily="18" charset="0"/>
              </a:rPr>
              <a:t>Воспитывать уважение к </a:t>
            </a:r>
            <a:r>
              <a:rPr lang="ru-RU" sz="2400" dirty="0" smtClean="0">
                <a:cs typeface="Times New Roman" pitchFamily="18" charset="0"/>
              </a:rPr>
              <a:t>труду работников </a:t>
            </a:r>
            <a:r>
              <a:rPr lang="ru-RU" sz="2400" dirty="0" smtClean="0">
                <a:cs typeface="Times New Roman" pitchFamily="18" charset="0"/>
              </a:rPr>
              <a:t>пожарной охраны. </a:t>
            </a:r>
            <a:endParaRPr lang="ru-RU" sz="2400" dirty="0" smtClean="0">
              <a:cs typeface="Times New Roman" pitchFamily="18" charset="0"/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3923928" y="6057292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1"/>
          </p:nvPr>
        </p:nvSpPr>
        <p:spPr>
          <a:xfrm>
            <a:off x="0" y="1844824"/>
            <a:ext cx="5364088" cy="38524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500" b="1" dirty="0" smtClean="0"/>
              <a:t>(</a:t>
            </a:r>
            <a:r>
              <a:rPr lang="ru-RU" sz="7200" i="1" dirty="0" smtClean="0"/>
              <a:t>В зал вбегают пожарные</a:t>
            </a:r>
            <a:r>
              <a:rPr lang="ru-RU" sz="7200" i="1" dirty="0" smtClean="0"/>
              <a:t>).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b="1" dirty="0" smtClean="0"/>
              <a:t>Инспектор МЧС:</a:t>
            </a:r>
            <a:r>
              <a:rPr lang="ru-RU" sz="7200" dirty="0" smtClean="0"/>
              <a:t>  Где пожар! Почему до сих пор дети в помещении! Срочная эвакуация!</a:t>
            </a:r>
          </a:p>
          <a:p>
            <a:pPr>
              <a:buNone/>
            </a:pPr>
            <a:r>
              <a:rPr lang="ru-RU" sz="7200" b="1" dirty="0" smtClean="0"/>
              <a:t>Воспитатель</a:t>
            </a:r>
            <a:r>
              <a:rPr lang="ru-RU" sz="7200" dirty="0" smtClean="0"/>
              <a:t>: Это какая-то ошибка! У нас ничего не горит и пожара никакого нет. Кто вам такое сообщил?</a:t>
            </a:r>
          </a:p>
          <a:p>
            <a:pPr>
              <a:buNone/>
            </a:pPr>
            <a:r>
              <a:rPr lang="ru-RU" sz="7200" b="1" dirty="0" smtClean="0"/>
              <a:t>Инспектор МЧС:</a:t>
            </a:r>
            <a:r>
              <a:rPr lang="ru-RU" sz="7200" dirty="0" smtClean="0"/>
              <a:t>  Позвонила старушка и сообщила о пожаре в музыкальном зале детского сада «Березка».</a:t>
            </a:r>
          </a:p>
          <a:p>
            <a:pPr>
              <a:buNone/>
            </a:pPr>
            <a:r>
              <a:rPr lang="ru-RU" sz="7200" b="1" dirty="0" smtClean="0"/>
              <a:t>Воспитатель</a:t>
            </a:r>
            <a:r>
              <a:rPr lang="ru-RU" sz="7200" dirty="0" smtClean="0"/>
              <a:t>: Знаем мы эту старушку, правда, ребята! Это Баба-Яга. Посмотрите, что она нам за подарочек преподнесла. (</a:t>
            </a:r>
            <a:r>
              <a:rPr lang="ru-RU" sz="7200" i="1" dirty="0" smtClean="0"/>
              <a:t>показывает коробку пожарным)</a:t>
            </a:r>
            <a:endParaRPr lang="ru-RU" sz="7200" dirty="0" smtClean="0"/>
          </a:p>
          <a:p>
            <a:pPr>
              <a:buNone/>
            </a:pPr>
            <a:r>
              <a:rPr lang="ru-RU" sz="7200" i="1" dirty="0" smtClean="0"/>
              <a:t>Дети рассказывают пожарным о том, что они не воспользовались подарком  Бабы-Яги, потому что это </a:t>
            </a:r>
            <a:r>
              <a:rPr lang="ru-RU" sz="7200" i="1" dirty="0" err="1" smtClean="0"/>
              <a:t>пожароопасно</a:t>
            </a:r>
            <a:r>
              <a:rPr lang="ru-RU" sz="7200" i="1" dirty="0" smtClean="0"/>
              <a:t>.</a:t>
            </a:r>
            <a:endParaRPr lang="ru-RU" sz="7200" dirty="0" smtClean="0"/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811742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b="1" dirty="0" smtClean="0"/>
              <a:t>Цель: </a:t>
            </a:r>
            <a:r>
              <a:rPr lang="ru-RU" sz="1800" dirty="0" smtClean="0">
                <a:cs typeface="Times New Roman" pitchFamily="18" charset="0"/>
              </a:rPr>
              <a:t>Закреплять </a:t>
            </a:r>
            <a:r>
              <a:rPr lang="ru-RU" sz="1800" dirty="0" smtClean="0">
                <a:cs typeface="Times New Roman" pitchFamily="18" charset="0"/>
              </a:rPr>
              <a:t>знания детей о правилах пожарной безопасности и правилах поведения при пожаре</a:t>
            </a:r>
            <a:endParaRPr lang="ru-RU" sz="1800" b="1" dirty="0" smtClean="0"/>
          </a:p>
          <a:p>
            <a:r>
              <a:rPr lang="ru-RU" sz="1800" b="1" dirty="0" smtClean="0"/>
              <a:t> Инспектор </a:t>
            </a:r>
            <a:r>
              <a:rPr lang="ru-RU" sz="1800" b="1" dirty="0" smtClean="0"/>
              <a:t>МЧС:</a:t>
            </a:r>
            <a:r>
              <a:rPr lang="ru-RU" sz="1800" dirty="0" smtClean="0"/>
              <a:t>  Молодцы, ребята! Правильно поступили. Вызов оказался ложным, но мы рады встрече с вами, и хотим поговорить с вами о пожарной безопасности. Знаете, ребята, ведь окружающий нас мир полон неожиданностей и опасностей. Даже дома можно оказаться в опасной ситуации. Скажите, как вы считаете, какие предметы в доме можно считать опасными и где их нужно хранить? (Ответы детей) </a:t>
            </a:r>
          </a:p>
          <a:p>
            <a:r>
              <a:rPr lang="ru-RU" sz="1800" b="1" dirty="0" smtClean="0"/>
              <a:t>Воспитатель</a:t>
            </a:r>
            <a:r>
              <a:rPr lang="ru-RU" sz="1800" dirty="0" smtClean="0"/>
              <a:t>:– Значит, чтобы с вами не произошел несчастный случай, вы должны быть. (Ответы детей: внимательными, осторожными, без разрешения родителей не трогать те предметы, которые могут привести к травме.) </a:t>
            </a:r>
          </a:p>
          <a:p>
            <a:r>
              <a:rPr lang="ru-RU" sz="1800" b="1" dirty="0" smtClean="0"/>
              <a:t>Инспектор МЧС:</a:t>
            </a:r>
            <a:r>
              <a:rPr lang="ru-RU" sz="1800" dirty="0" smtClean="0"/>
              <a:t>   обращает внимание детей на стенд с иллюстрациями "Правила пожарной безопасности". </a:t>
            </a:r>
            <a:r>
              <a:rPr lang="ru-RU" sz="1800" dirty="0" smtClean="0"/>
              <a:t> (Беседа по содержанию макета)</a:t>
            </a:r>
            <a:endParaRPr lang="ru-RU" sz="1800" dirty="0" smtClean="0"/>
          </a:p>
          <a:p>
            <a:r>
              <a:rPr lang="ru-RU" sz="1800" b="1" dirty="0" smtClean="0"/>
              <a:t>Инспектор МЧС:</a:t>
            </a:r>
            <a:r>
              <a:rPr lang="ru-RU" sz="1800" dirty="0" smtClean="0"/>
              <a:t> Пламя пожара не жалеет никого и ничего. Пламя огня плавит даже металл, разрушаются стены домов, гибнет всё живое.  Как вы думайте. Отчего возникают пожары? </a:t>
            </a:r>
          </a:p>
          <a:p>
            <a:r>
              <a:rPr lang="ru-RU" sz="1800" b="1" dirty="0" smtClean="0"/>
              <a:t>Ответы детей: </a:t>
            </a:r>
            <a:r>
              <a:rPr lang="ru-RU" sz="1800" dirty="0" smtClean="0"/>
              <a:t>(Дети играют со спичками, зажигалками, забыли выключить утюг, телевизор, неправильно пользовались газом.) </a:t>
            </a:r>
          </a:p>
          <a:p>
            <a:r>
              <a:rPr lang="ru-RU" sz="1800" b="1" dirty="0" smtClean="0"/>
              <a:t>Инспектор МЧС</a:t>
            </a:r>
            <a:r>
              <a:rPr lang="ru-RU" sz="1800" dirty="0" smtClean="0"/>
              <a:t> – Поэтому, чтобы в вашем доме не произошло несчастья, вы должны запомнить главное правило: "Спички детям не игрушка! " Давайте хором повторим и запомним это навсегда. </a:t>
            </a:r>
            <a:r>
              <a:rPr lang="ru-RU" sz="1800" i="1" dirty="0" smtClean="0"/>
              <a:t>(Дети повторяют)</a:t>
            </a:r>
            <a:r>
              <a:rPr lang="ru-RU" sz="1800" b="1" dirty="0" smtClean="0"/>
              <a:t> </a:t>
            </a:r>
            <a:endParaRPr lang="ru-RU" sz="18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511660" y="0"/>
            <a:ext cx="813565" cy="1016732"/>
            <a:chOff x="0" y="2372667"/>
            <a:chExt cx="813565" cy="116223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Нашивка 8"/>
            <p:cNvSpPr/>
            <p:nvPr/>
          </p:nvSpPr>
          <p:spPr>
            <a:xfrm rot="5400000">
              <a:off x="-102327" y="2619011"/>
              <a:ext cx="1162235" cy="669548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39752" y="188640"/>
            <a:ext cx="5292588" cy="667520"/>
            <a:chOff x="813564" y="2244334"/>
            <a:chExt cx="7719383" cy="9627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268409" y="-1210511"/>
              <a:ext cx="809694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813565" y="2293740"/>
              <a:ext cx="7669976" cy="9133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Познавательная беседа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668344" y="5877272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32756"/>
            <a:ext cx="4572000" cy="511256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Инспектор МЧС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 Ребята, вы все многое уже знаете о пожаре и о том, как с ним бороться. Я предлагаю вам пройти учение - смотр пожарных команд. Вы согласны?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 Да!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Инспектор МЧС: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вы достаточно сильны? Надо это проверить. Мальчики, принять упор лежа. По команде начинаем отжиматься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(Пожарные и мальчики отжимаются, девочки аплодируют)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Инспектор МЧС: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Девочки – качают пресс, мальчики держат им ноги.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Инспектор МЧС: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Молодцы ребята! Мы убедились в вашей силе. Можно начинать наше учение.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15515" y="188640"/>
            <a:ext cx="901630" cy="1198783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Нашивка 4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079612" y="188641"/>
            <a:ext cx="7740860" cy="1044116"/>
            <a:chOff x="813564" y="2244333"/>
            <a:chExt cx="7719383" cy="11436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167197" y="-1109300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813565" y="2293740"/>
              <a:ext cx="7669976" cy="10942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61938" lvl="1" algn="ctr" defTabSz="1066800">
                <a:spcAft>
                  <a:spcPts val="0"/>
                </a:spcAft>
              </a:pPr>
              <a:endPara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15516" y="1700808"/>
            <a:ext cx="41404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i="1" dirty="0" smtClean="0"/>
              <a:t>Построение детей в одну колонну, перестроение в две колонны.</a:t>
            </a:r>
            <a:endParaRPr lang="ru-RU" sz="2400" dirty="0" smtClean="0"/>
          </a:p>
          <a:p>
            <a:r>
              <a:rPr lang="ru-RU" sz="2400" b="1" dirty="0" smtClean="0"/>
              <a:t>Инспектор МЧС: </a:t>
            </a:r>
            <a:r>
              <a:rPr lang="ru-RU" sz="2400" dirty="0" smtClean="0"/>
              <a:t>В одну колонну становись! </a:t>
            </a:r>
            <a:r>
              <a:rPr lang="ru-RU" sz="2400" dirty="0" smtClean="0"/>
              <a:t>Равняйсь</a:t>
            </a:r>
            <a:r>
              <a:rPr lang="ru-RU" sz="2400" dirty="0" smtClean="0"/>
              <a:t>! Смирно! На лево! За направляющим вперед шагом марш! Через середину в две колонны становись!</a:t>
            </a:r>
            <a:r>
              <a:rPr lang="ru-RU" sz="2400" u="sng" dirty="0" smtClean="0"/>
              <a:t> </a:t>
            </a:r>
            <a:r>
              <a:rPr lang="ru-RU" sz="2400" dirty="0" smtClean="0"/>
              <a:t>Учение - смотр пожарных команд считаю открытым.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91580" y="0"/>
            <a:ext cx="813565" cy="1122036"/>
            <a:chOff x="0" y="2372667"/>
            <a:chExt cx="813565" cy="116223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Нашивка 7"/>
            <p:cNvSpPr/>
            <p:nvPr/>
          </p:nvSpPr>
          <p:spPr>
            <a:xfrm rot="5400000">
              <a:off x="-102327" y="2619011"/>
              <a:ext cx="1162235" cy="669548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655168" y="1"/>
            <a:ext cx="6480720" cy="1037347"/>
            <a:chOff x="813566" y="2209722"/>
            <a:chExt cx="7643153" cy="9973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032912" y="-1009622"/>
              <a:ext cx="865370" cy="7304057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13566" y="2293740"/>
              <a:ext cx="7643153" cy="9133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61938" lvl="1" algn="ctr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Игры эстафеты</a:t>
              </a:r>
              <a:endParaRPr lang="ru-RU" sz="3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261938" lvl="1" algn="ctr" defTabSz="1066800">
                <a:lnSpc>
                  <a:spcPct val="90000"/>
                </a:lnSpc>
                <a:spcAft>
                  <a:spcPct val="15000"/>
                </a:spcAft>
              </a:pPr>
              <a:endPara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1124744"/>
            <a:ext cx="7020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Цель:</a:t>
            </a:r>
            <a:r>
              <a:rPr lang="ru-RU" sz="2400" dirty="0" smtClean="0"/>
              <a:t> </a:t>
            </a:r>
            <a:r>
              <a:rPr lang="ru-RU" sz="2400" dirty="0" smtClean="0">
                <a:cs typeface="Times New Roman" pitchFamily="18" charset="0"/>
              </a:rPr>
              <a:t>формировать </a:t>
            </a:r>
            <a:r>
              <a:rPr lang="ru-RU" sz="2400" dirty="0" smtClean="0">
                <a:cs typeface="Times New Roman" pitchFamily="18" charset="0"/>
              </a:rPr>
              <a:t>дисциплинированность </a:t>
            </a:r>
            <a:endParaRPr lang="ru-RU" sz="2300" dirty="0"/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3959932" y="5841268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0"/>
            <a:ext cx="813564" cy="1122035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Нашивка 7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331640" y="0"/>
            <a:ext cx="7200800" cy="820000"/>
            <a:chOff x="1665359" y="2244334"/>
            <a:chExt cx="17972750" cy="91330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9867881" y="-5958188"/>
              <a:ext cx="891816" cy="17296860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755223" y="2494924"/>
              <a:ext cx="17882886" cy="6627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lvl="0"/>
              <a:r>
                <a:rPr lang="ru-RU" sz="3200" b="1" dirty="0" smtClean="0"/>
                <a:t>Разминка</a:t>
              </a:r>
              <a:r>
                <a:rPr lang="ru-RU" sz="3200" b="1" dirty="0" smtClean="0"/>
                <a:t>: -</a:t>
              </a:r>
              <a:r>
                <a:rPr lang="ru-RU" sz="3200" b="1" dirty="0" smtClean="0"/>
                <a:t> игра  «Не ошибись</a:t>
              </a:r>
              <a:r>
                <a:rPr lang="ru-RU" sz="3200" dirty="0" smtClean="0"/>
                <a:t>». </a:t>
              </a:r>
              <a:endParaRPr lang="ru-RU" sz="3200" dirty="0" smtClean="0"/>
            </a:p>
          </p:txBody>
        </p:sp>
      </p:grp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236296" y="5841268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788532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закладывать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предпосылки логического мышления.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буду называть слова, а вы, услышав слово, относящееся к пожару, должны прыгнуть и хлопнуть в ладоши. Будьте внимательны (режет, пожарный, торт, пила, огнетушитель, пакет, кисть, каска, играет, поёт, краска, спички, рукав, огонь, билет, 01, бинт, сверло, маска, сирена, пламя,….)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8820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/>
              <a:t>Цель</a:t>
            </a:r>
            <a:r>
              <a:rPr lang="ru-RU" sz="2400" dirty="0" smtClean="0"/>
              <a:t>: </a:t>
            </a:r>
            <a:r>
              <a:rPr lang="ru-RU" sz="2400" dirty="0" smtClean="0">
                <a:cs typeface="Times New Roman" pitchFamily="18" charset="0"/>
              </a:rPr>
              <a:t> Развивать речь детей, закладывать предпосылки логического мышления. </a:t>
            </a: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grpSp>
        <p:nvGrpSpPr>
          <p:cNvPr id="13" name="Группа 5"/>
          <p:cNvGrpSpPr/>
          <p:nvPr/>
        </p:nvGrpSpPr>
        <p:grpSpPr>
          <a:xfrm>
            <a:off x="1079612" y="188640"/>
            <a:ext cx="7719383" cy="972108"/>
            <a:chOff x="813563" y="3424760"/>
            <a:chExt cx="7719383" cy="7554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4295529" y="-57206"/>
              <a:ext cx="755452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813564" y="3461637"/>
              <a:ext cx="7682505" cy="6816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lvl="0"/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Конкурс для капитанов. «Приём звонка»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7596336" y="5877272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2060848"/>
            <a:ext cx="42124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Инспектор МЧС:</a:t>
            </a:r>
            <a:r>
              <a:rPr lang="ru-RU" sz="2400" dirty="0" smtClean="0"/>
              <a:t> Помощь придет в срок, Если сделать правильно звонок. Нужный номер наберите, и как это сделать покажите. “Ноль-Один” суметь набрать. И назвать ещё потом поселок, улицу и дом, И квартиру, где живёте, имя и фамилию свою, и причину </a:t>
            </a:r>
            <a:r>
              <a:rPr lang="ru-RU" sz="2400" dirty="0" smtClean="0"/>
              <a:t>возгоранья</a:t>
            </a:r>
            <a:endParaRPr lang="ru-RU" sz="2400" dirty="0" smtClean="0"/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24644"/>
            <a:ext cx="813564" cy="972108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Нашивка 20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467544" y="1376772"/>
            <a:ext cx="82449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Мультимедийная разработка </a:t>
            </a:r>
          </a:p>
          <a:p>
            <a:pPr algn="ctr"/>
            <a:r>
              <a:rPr lang="ru-RU" sz="2400" dirty="0" smtClean="0"/>
              <a:t>досуга по познавательному развитию раздел </a:t>
            </a:r>
          </a:p>
          <a:p>
            <a:pPr algn="ctr"/>
            <a:r>
              <a:rPr lang="ru-RU" sz="2400" dirty="0" smtClean="0"/>
              <a:t>«Мир природы и мир человека»</a:t>
            </a:r>
          </a:p>
          <a:p>
            <a:pPr algn="ctr"/>
            <a:r>
              <a:rPr lang="ru-RU" sz="2400" dirty="0" smtClean="0"/>
              <a:t>с  детьми подготовительной к школе группы «Улыбка» </a:t>
            </a:r>
          </a:p>
          <a:p>
            <a:pPr algn="ctr"/>
            <a:r>
              <a:rPr lang="ru-RU" sz="2400" dirty="0" smtClean="0"/>
              <a:t>Тема: «Все пожарные страны и отважны, и смелы.» </a:t>
            </a:r>
          </a:p>
          <a:p>
            <a:pPr algn="ctr"/>
            <a:endParaRPr lang="ru-RU" sz="2400" dirty="0" smtClean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35596" y="188640"/>
            <a:ext cx="75263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Муниципальное </a:t>
            </a:r>
            <a:r>
              <a:rPr lang="ru-RU" sz="1600" b="1" dirty="0" smtClean="0"/>
              <a:t>автономное  </a:t>
            </a:r>
            <a:r>
              <a:rPr lang="ru-RU" sz="1600" b="1" dirty="0"/>
              <a:t>дошкольное образовательное учреждение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«Детский </a:t>
            </a:r>
            <a:r>
              <a:rPr lang="ru-RU" sz="1600" b="1" dirty="0"/>
              <a:t>сад</a:t>
            </a:r>
            <a:r>
              <a:rPr lang="en-US" sz="1600" b="1" dirty="0"/>
              <a:t> </a:t>
            </a:r>
            <a:r>
              <a:rPr lang="ru-RU" sz="1600" b="1" dirty="0" smtClean="0"/>
              <a:t>«Берёзка» п. Зеленоборск»</a:t>
            </a:r>
            <a:endParaRPr lang="ru-RU" sz="1600" dirty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724128" y="4041068"/>
            <a:ext cx="3205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Воспитатель </a:t>
            </a:r>
            <a:r>
              <a:rPr lang="ru-RU" sz="1600" dirty="0" smtClean="0"/>
              <a:t>подготовительной к школе группы «Улыбка»</a:t>
            </a:r>
          </a:p>
          <a:p>
            <a:r>
              <a:rPr lang="ru-RU" sz="1600" dirty="0" smtClean="0"/>
              <a:t>Олейник Наталья Александровна</a:t>
            </a:r>
            <a:endParaRPr lang="ru-RU" sz="1600" dirty="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771800" y="5733256"/>
            <a:ext cx="3888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800" dirty="0" smtClean="0"/>
              <a:t>п. Зеленоборск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/>
              <a:t> 2016 год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34076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2400" b="1" dirty="0" smtClean="0"/>
              <a:t>Цель: </a:t>
            </a:r>
            <a:r>
              <a:rPr lang="ru-RU" sz="2400" dirty="0" smtClean="0">
                <a:cs typeface="Times New Roman" pitchFamily="18" charset="0"/>
              </a:rPr>
              <a:t>Совершенствовать физические качества: ловкость, </a:t>
            </a:r>
            <a:r>
              <a:rPr lang="ru-RU" sz="2400" dirty="0" smtClean="0">
                <a:cs typeface="Times New Roman" pitchFamily="18" charset="0"/>
              </a:rPr>
              <a:t>быстроту.</a:t>
            </a:r>
            <a:endParaRPr lang="ru-RU" sz="2400" dirty="0" smtClean="0"/>
          </a:p>
          <a:p>
            <a:pPr algn="ctr">
              <a:spcBef>
                <a:spcPct val="50000"/>
              </a:spcBef>
            </a:pPr>
            <a:endParaRPr lang="ru-RU" sz="2400" dirty="0">
              <a:latin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88640"/>
            <a:ext cx="813564" cy="1281476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Нашивка 7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079612" y="224644"/>
            <a:ext cx="7740860" cy="1116124"/>
            <a:chOff x="777660" y="2276983"/>
            <a:chExt cx="7719383" cy="1012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31293" y="-1076650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13565" y="2293740"/>
              <a:ext cx="7669976" cy="9133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lvl="0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«Сборы  спасателей  на вызов”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3923928" y="5733256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808820"/>
            <a:ext cx="518406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200" b="1" dirty="0" smtClean="0"/>
              <a:t>Воспитатель</a:t>
            </a:r>
            <a:r>
              <a:rPr lang="ru-RU" sz="2200" dirty="0" smtClean="0"/>
              <a:t> напоминает детям, что у  спасателей, пожарных  имеется специальная одежда. Она защищает их от огня. Вы пожарная команда и вам нужно быстро одеть спецодежду </a:t>
            </a:r>
          </a:p>
          <a:p>
            <a:r>
              <a:rPr lang="ru-RU" sz="2200" i="1" dirty="0" smtClean="0"/>
              <a:t>Задание</a:t>
            </a:r>
            <a:r>
              <a:rPr lang="ru-RU" sz="2200" dirty="0" smtClean="0"/>
              <a:t>: Каждый участник </a:t>
            </a:r>
            <a:r>
              <a:rPr lang="ru-RU" sz="2200" dirty="0" smtClean="0"/>
              <a:t>команды  </a:t>
            </a:r>
            <a:r>
              <a:rPr lang="ru-RU" sz="2200" dirty="0" smtClean="0"/>
              <a:t>поочерёдно подбегает к  столу с  курткой и быстро её надевает, затем снимает и возвращается в команду, рукой передавая </a:t>
            </a:r>
            <a:r>
              <a:rPr lang="ru-RU" sz="2200" dirty="0" smtClean="0"/>
              <a:t>эстафету. Чья </a:t>
            </a:r>
            <a:r>
              <a:rPr lang="ru-RU" sz="2200" dirty="0" smtClean="0"/>
              <a:t>команда с заданием справится быстрее?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51520" y="2348880"/>
            <a:ext cx="45725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/>
              <a:t>Воспитатель</a:t>
            </a:r>
            <a:r>
              <a:rPr lang="ru-RU" sz="2000" dirty="0" smtClean="0"/>
              <a:t>. Вы знаете, что пожары в основном тушат водой, и делать это нужно очень быстро. На одном стуле стоит ведро с водой и стакан, а на другом - пустое. Дети каждой команды встают цепочкой через 2-3 шага и передают из рук в руки стакан с водой, последний выливает воду в ведро и подает стакан обратно. Выигрывает та команда, которая аккуратнее и быстрее наполнит ведро.</a:t>
            </a:r>
            <a:endParaRPr lang="ru-RU" sz="20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27584" y="224644"/>
            <a:ext cx="813564" cy="1083661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Нашивка 3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691680" y="224644"/>
            <a:ext cx="6516724" cy="1016732"/>
            <a:chOff x="813564" y="2244334"/>
            <a:chExt cx="7719383" cy="1012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4167197" y="-1109299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13565" y="2293740"/>
              <a:ext cx="6523421" cy="7749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lvl="0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Эстафета « Кто скорее?»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00113" indent="-900113">
              <a:spcBef>
                <a:spcPct val="50000"/>
              </a:spcBef>
            </a:pPr>
            <a:r>
              <a:rPr lang="ru-RU" sz="2400" b="1" dirty="0" smtClean="0"/>
              <a:t>Цель: </a:t>
            </a:r>
            <a:r>
              <a:rPr lang="ru-RU" sz="2400" dirty="0" smtClean="0">
                <a:cs typeface="Times New Roman" pitchFamily="18" charset="0"/>
              </a:rPr>
              <a:t>Совершенствовать физические качества: ловкость, </a:t>
            </a:r>
            <a:r>
              <a:rPr lang="ru-RU" sz="2400" dirty="0" smtClean="0">
                <a:cs typeface="Times New Roman" pitchFamily="18" charset="0"/>
              </a:rPr>
              <a:t>быстроту, выносливость</a:t>
            </a:r>
            <a:r>
              <a:rPr lang="ru-RU" sz="2400" dirty="0" smtClean="0">
                <a:cs typeface="Times New Roman" pitchFamily="18" charset="0"/>
              </a:rPr>
              <a:t>, силу, смелость, формировать дисциплинированность</a:t>
            </a:r>
            <a:endParaRPr lang="ru-RU" sz="2400" dirty="0" smtClean="0"/>
          </a:p>
          <a:p>
            <a:pPr marL="900113" lvl="0" indent="-900113">
              <a:spcBef>
                <a:spcPct val="5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>
            <p:ph type="title"/>
          </p:nvPr>
        </p:nvGrpSpPr>
        <p:grpSpPr>
          <a:xfrm>
            <a:off x="251520" y="260648"/>
            <a:ext cx="946448" cy="1143000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Нашивка 4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187624" y="260648"/>
            <a:ext cx="7128792" cy="980728"/>
            <a:chOff x="813564" y="2244334"/>
            <a:chExt cx="7719383" cy="1012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 rot="5400000">
              <a:off x="4167197" y="-1109299"/>
              <a:ext cx="1012117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813564" y="2423537"/>
              <a:ext cx="7472361" cy="7835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lvl="0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Эстафета «Задымленный коридор»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2204864"/>
            <a:ext cx="439248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300" b="1" dirty="0" smtClean="0"/>
              <a:t>Инспектор МЧС</a:t>
            </a:r>
            <a:r>
              <a:rPr lang="ru-RU" sz="2300" dirty="0" smtClean="0"/>
              <a:t> рассказывает о том, что очень часто пожарным приходится  спасать людей по задымленным и узким коридорам и туннелям. </a:t>
            </a:r>
          </a:p>
          <a:p>
            <a:r>
              <a:rPr lang="ru-RU" sz="2300" i="1" dirty="0" smtClean="0"/>
              <a:t>Задание</a:t>
            </a:r>
            <a:r>
              <a:rPr lang="ru-RU" sz="2300" dirty="0" smtClean="0"/>
              <a:t>: Участники каждой команды выстраиваются перед своим туннелем, по очереди ползут по нему, затем бегом возвращаются назад.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132508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Цель:</a:t>
            </a:r>
            <a:r>
              <a:rPr kumimoji="0" lang="ru-RU" altLang="ko-K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Совершенствовать физические качества: ловкость, быстроту, выносливость, силу, смелость, формировать дисциплинированность</a:t>
            </a:r>
            <a:endParaRPr kumimoji="0" lang="ru-RU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Заголовок 3"/>
          <p:cNvGrpSpPr>
            <a:grpSpLocks noGrp="1"/>
          </p:cNvGrpSpPr>
          <p:nvPr>
            <p:ph type="title"/>
          </p:nvPr>
        </p:nvGrpSpPr>
        <p:grpSpPr>
          <a:xfrm>
            <a:off x="251520" y="260648"/>
            <a:ext cx="946448" cy="1143000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Нашивка 5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Прямоугольник с двумя скругленными соседними углами 7"/>
          <p:cNvSpPr/>
          <p:nvPr/>
        </p:nvSpPr>
        <p:spPr>
          <a:xfrm rot="5400000">
            <a:off x="4225652" y="-2813384"/>
            <a:ext cx="980728" cy="7128792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1187624" y="434293"/>
            <a:ext cx="6900669" cy="75920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5240" rIns="15240" bIns="15240" numCol="1" spcCol="1270" anchor="ctr" anchorCtr="0">
            <a:noAutofit/>
          </a:bodyPr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Эстафета «Два сапога – пара»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sz="half" idx="1"/>
          </p:nvPr>
        </p:nvSpPr>
        <p:spPr>
          <a:xfrm>
            <a:off x="287524" y="155679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Инспектор МЧС:</a:t>
            </a:r>
            <a:r>
              <a:rPr lang="ru-RU" dirty="0" smtClean="0"/>
              <a:t> На пожаре очень важно умение работать дружно и сообща. Связывают ноги (левая нога одного игрока, правая другого). Взявшись за руки, допрыгать до финиша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соседними углами 7"/>
          <p:cNvSpPr/>
          <p:nvPr/>
        </p:nvSpPr>
        <p:spPr>
          <a:xfrm rot="5400000">
            <a:off x="4608004" y="-1899592"/>
            <a:ext cx="756084" cy="5076564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2123728" y="434293"/>
            <a:ext cx="5964565" cy="510431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5240" rIns="15240" bIns="15240" numCol="1" spcCol="1270" anchor="ctr" anchorCtr="0">
            <a:noAutofit/>
          </a:bodyPr>
          <a:lstStyle/>
          <a:p>
            <a:pPr lvl="0" algn="ctr"/>
            <a:r>
              <a:rPr lang="ru-RU" sz="3600" b="1" dirty="0" smtClean="0"/>
              <a:t>Игра «После пожара»</a:t>
            </a:r>
            <a:endParaRPr lang="ru-RU" sz="3600" dirty="0"/>
          </a:p>
        </p:txBody>
      </p:sp>
      <p:grpSp>
        <p:nvGrpSpPr>
          <p:cNvPr id="12" name="Заголовок 3"/>
          <p:cNvGrpSpPr>
            <a:grpSpLocks noGrp="1"/>
          </p:cNvGrpSpPr>
          <p:nvPr>
            <p:ph type="title"/>
          </p:nvPr>
        </p:nvGrpSpPr>
        <p:grpSpPr>
          <a:xfrm>
            <a:off x="1511660" y="224644"/>
            <a:ext cx="946448" cy="1143000"/>
            <a:chOff x="0" y="2372666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Нашивка 12"/>
            <p:cNvSpPr/>
            <p:nvPr/>
          </p:nvSpPr>
          <p:spPr>
            <a:xfrm rot="5400000">
              <a:off x="-174335" y="2547001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4"/>
            <p:cNvSpPr/>
            <p:nvPr/>
          </p:nvSpPr>
          <p:spPr>
            <a:xfrm>
              <a:off x="0" y="2779448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316288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 каждой команды выбирается по одному игроку. Они садятся на стульчики и берут в руки катушку, к которой одним концом прикреплен шнур. По команде остальные игроки по одному подходят начинают наматывать шнур. Второй разматывает.  Побеждает та команда, которая  закончит первой.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338057" y="188640"/>
            <a:ext cx="835039" cy="1162234"/>
            <a:chOff x="0" y="4476853"/>
            <a:chExt cx="835039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Нашивка 5"/>
            <p:cNvSpPr/>
            <p:nvPr/>
          </p:nvSpPr>
          <p:spPr>
            <a:xfrm rot="5400000">
              <a:off x="-174335" y="4651188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Нашивка 8"/>
            <p:cNvSpPr/>
            <p:nvPr/>
          </p:nvSpPr>
          <p:spPr>
            <a:xfrm>
              <a:off x="21475" y="4944905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7"/>
          <p:cNvGrpSpPr/>
          <p:nvPr/>
        </p:nvGrpSpPr>
        <p:grpSpPr>
          <a:xfrm>
            <a:off x="1151620" y="188640"/>
            <a:ext cx="7719383" cy="755452"/>
            <a:chOff x="813563" y="4476853"/>
            <a:chExt cx="7719383" cy="7554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295529" y="994887"/>
              <a:ext cx="755452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813564" y="4513730"/>
              <a:ext cx="7682505" cy="6816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3000" b="1" kern="1200" dirty="0" smtClean="0">
                  <a:latin typeface="Times New Roman" pitchFamily="18" charset="0"/>
                  <a:cs typeface="Times New Roman" pitchFamily="18" charset="0"/>
                </a:rPr>
                <a:t>Заключительный </a:t>
              </a:r>
              <a:r>
                <a:rPr lang="ru-RU" sz="3000" b="1" dirty="0" smtClean="0">
                  <a:latin typeface="Times New Roman" pitchFamily="18" charset="0"/>
                  <a:cs typeface="Times New Roman" pitchFamily="18" charset="0"/>
                </a:rPr>
                <a:t>этап </a:t>
              </a:r>
              <a:r>
                <a:rPr lang="ru-RU" sz="3000" b="1" dirty="0" smtClean="0">
                  <a:latin typeface="Times New Roman" pitchFamily="18" charset="0"/>
                  <a:cs typeface="Times New Roman" pitchFamily="18" charset="0"/>
                </a:rPr>
                <a:t>(3 </a:t>
              </a:r>
              <a:r>
                <a:rPr lang="ru-RU" sz="3000" b="1" dirty="0" smtClean="0">
                  <a:latin typeface="Times New Roman" pitchFamily="18" charset="0"/>
                  <a:cs typeface="Times New Roman" pitchFamily="18" charset="0"/>
                </a:rPr>
                <a:t>минуты)</a:t>
              </a:r>
              <a:endParaRPr lang="ru-RU" sz="3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9592" y="1016732"/>
            <a:ext cx="79526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200" dirty="0" smtClean="0">
                <a:cs typeface="Times New Roman" pitchFamily="18" charset="0"/>
              </a:rPr>
              <a:t>Цель: подведение итогов, оценка деятельности детей, рефлексия</a:t>
            </a: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 flipH="1">
            <a:off x="5868144" y="5913276"/>
            <a:ext cx="1404156" cy="620688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 досуга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7632340" y="5949280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</a:t>
            </a: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87524" y="1448781"/>
          <a:ext cx="8655109" cy="1921492"/>
        </p:xfrm>
        <a:graphic>
          <a:graphicData uri="http://schemas.openxmlformats.org/drawingml/2006/table">
            <a:tbl>
              <a:tblPr/>
              <a:tblGrid>
                <a:gridCol w="1304935"/>
                <a:gridCol w="2169174"/>
                <a:gridCol w="1955812"/>
                <a:gridCol w="3225188"/>
              </a:tblGrid>
              <a:tr h="615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Виды детской деятельности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Формы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20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Ситуативная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беседа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Выявить уровень усвоения детьми программного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01879"/>
            <a:ext cx="50045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         </a:t>
            </a:r>
            <a:r>
              <a:rPr lang="ru-RU" sz="2400" b="1" u="sng" dirty="0" smtClean="0"/>
              <a:t>Сюрпризный </a:t>
            </a:r>
            <a:r>
              <a:rPr lang="ru-RU" sz="2400" b="1" u="sng" dirty="0" smtClean="0"/>
              <a:t>момент</a:t>
            </a:r>
            <a:endParaRPr lang="ru-RU" sz="2400" u="sng" dirty="0" smtClean="0"/>
          </a:p>
          <a:p>
            <a:r>
              <a:rPr lang="ru-RU" sz="2000" b="1" dirty="0" smtClean="0"/>
              <a:t>Воспитатель: </a:t>
            </a:r>
            <a:r>
              <a:rPr lang="ru-RU" sz="2000" dirty="0" smtClean="0"/>
              <a:t>Все вы справились с заданиями на отлично. Предлагаю еще раз повторить правила пожарной безопасности.</a:t>
            </a:r>
          </a:p>
          <a:p>
            <a:pPr lvl="0"/>
            <a:r>
              <a:rPr lang="ru-RU" sz="2000" dirty="0" smtClean="0"/>
              <a:t>Назовите номер телефона для сообщения о пожаре? </a:t>
            </a:r>
          </a:p>
          <a:p>
            <a:pPr lvl="0"/>
            <a:r>
              <a:rPr lang="ru-RU" sz="2000" dirty="0" smtClean="0"/>
              <a:t>Как избежать пожароопасной ситуации?</a:t>
            </a:r>
          </a:p>
          <a:p>
            <a:pPr lvl="0"/>
            <a:r>
              <a:rPr lang="ru-RU" sz="2000" dirty="0" smtClean="0"/>
              <a:t>  Что делать, если начался пожар? </a:t>
            </a:r>
          </a:p>
          <a:p>
            <a:pPr lvl="0"/>
            <a:r>
              <a:rPr lang="ru-RU" sz="2000" dirty="0" smtClean="0"/>
              <a:t>Чего нельзя делать?</a:t>
            </a:r>
          </a:p>
          <a:p>
            <a:r>
              <a:rPr lang="ru-RU" sz="2000" b="1" dirty="0" smtClean="0"/>
              <a:t>Инспектор МЧС</a:t>
            </a:r>
            <a:r>
              <a:rPr lang="ru-RU" sz="2000" dirty="0" smtClean="0"/>
              <a:t>: Молодцы!  Объявляю всем благодарность и принимаю в команду «Юный пожарный» </a:t>
            </a:r>
            <a:r>
              <a:rPr lang="ru-RU" sz="2000" i="1" dirty="0" smtClean="0"/>
              <a:t>Награждение (пожарные  вручают всем  участникам  удостоверение «Юный  пожарный).</a:t>
            </a:r>
            <a:endParaRPr lang="ru-RU" sz="2000" dirty="0" smtClean="0"/>
          </a:p>
          <a:p>
            <a:r>
              <a:rPr lang="ru-RU" sz="2000" dirty="0" smtClean="0"/>
              <a:t> Вы  ребята  смелые, ловкие  умелые</a:t>
            </a:r>
          </a:p>
          <a:p>
            <a:r>
              <a:rPr lang="ru-RU" sz="2000" dirty="0" smtClean="0"/>
              <a:t>Всем  здоровья  мы  желаем,    </a:t>
            </a:r>
          </a:p>
          <a:p>
            <a:r>
              <a:rPr lang="ru-RU" sz="2000" dirty="0" smtClean="0"/>
              <a:t>Сладким  призом  угощаем. </a:t>
            </a:r>
            <a:r>
              <a:rPr lang="ru-RU" sz="2000" i="1" dirty="0" smtClean="0"/>
              <a:t>( конфетами)</a:t>
            </a: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5516" y="799398"/>
            <a:ext cx="8532948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литературы: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Авдеева Н.Н., Князева О.Л.,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Стеркина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Р.Б.. Безопасность: Учебное пособие по основам безопасности жизнедеятельности детей старшего дошкольного возраста /– СПб.: «ДЕТСТВО-ПРЕСС», 2002.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Алешина Н.В. Ознакомление дошкольников с окружающим и социальной действительностью / Н.В. Алёшина. М.: ЦГЛ, 2005.</a:t>
            </a: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обеспечить безопасность дошкольников. Книга для воспитателей детского сада /К.Ю. Белая, </a:t>
            </a:r>
            <a:r>
              <a:rPr kumimoji="0" lang="ru-RU" altLang="ko-K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В.Н.Зимонина</a:t>
            </a: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2004.</a:t>
            </a: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Газета «Дошкольное образование», № 15, 2002.</a:t>
            </a: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http://nsportal.ru/shkola/raznoe/library/2012/10/19/igra-estafeta-po-pozharnoy-bezopasnosti-gotovnost-01</a:t>
            </a: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ko-K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http://ped-kopilka.ru/</a:t>
            </a: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ko-K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3465" y="2132856"/>
          <a:ext cx="8653581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7524" y="158588"/>
            <a:ext cx="8625452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организации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НОД: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область «Познавательное развитие»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раздел «Мир природы и  мир человека».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1800" dirty="0" smtClean="0"/>
              <a:t>Закрепление у детей знаний о правилах безопасного обращения с огнем и правилами поведения при пожаре. </a:t>
            </a:r>
            <a:br>
              <a:rPr lang="ru-RU" sz="1800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7525" y="3209868"/>
          <a:ext cx="8604955" cy="3036295"/>
        </p:xfrm>
        <a:graphic>
          <a:graphicData uri="http://schemas.openxmlformats.org/drawingml/2006/table">
            <a:tbl>
              <a:tblPr/>
              <a:tblGrid>
                <a:gridCol w="3139646"/>
                <a:gridCol w="54653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Виды детской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</a:rPr>
                        <a:t>Познавательно-исследовательская </a:t>
                      </a:r>
                      <a:endParaRPr lang="ru-RU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Решение проблемных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ситуаций,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Рассматривание иллюстраций</a:t>
                      </a:r>
                      <a:endParaRPr lang="ru-RU" sz="1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Дидактическая игра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«Добрый и злой огонь».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Познавательная беседа</a:t>
                      </a:r>
                      <a:endParaRPr lang="ru-RU" sz="1600" b="0" u="none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</a:rPr>
                        <a:t>Игровая </a:t>
                      </a:r>
                      <a:endParaRPr lang="ru-RU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Подвижные,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Дидактическая игра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«Добрый и злой огонь».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Сюрприз «Яркая коробка», Неожиданные гости</a:t>
                      </a:r>
                      <a:endParaRPr lang="ru-RU" sz="1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</a:rPr>
                        <a:t>Коммуникативная</a:t>
                      </a:r>
                      <a:endParaRPr lang="ru-RU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Беседа, ситуативный разговор,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указания.</a:t>
                      </a:r>
                      <a:endParaRPr lang="ru-RU" sz="1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Batang"/>
                        </a:rPr>
                        <a:t>Двигательная</a:t>
                      </a:r>
                      <a:endParaRPr lang="ru-RU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Физические упражнения, игры-соревнования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(эстафеты)</a:t>
                      </a:r>
                      <a:endParaRPr lang="ru-RU" sz="1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0440" y="179343"/>
            <a:ext cx="865358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/>
              <a:t>Методы:</a:t>
            </a:r>
            <a:endParaRPr lang="ru-RU" sz="1800" dirty="0" smtClean="0"/>
          </a:p>
          <a:p>
            <a:r>
              <a:rPr lang="ru-RU" sz="1600" dirty="0" smtClean="0"/>
              <a:t>Информационно-рецептивный метод- направлен на организацию и обеспечение восприятия дошкольниками информации.</a:t>
            </a:r>
          </a:p>
          <a:p>
            <a:r>
              <a:rPr lang="ru-RU" sz="1600" dirty="0" smtClean="0"/>
              <a:t>Эврестический метод- направлен на операционное или поэтапное обучение элементам и процедурам деятельности.</a:t>
            </a:r>
          </a:p>
          <a:p>
            <a:r>
              <a:rPr lang="ru-RU" sz="1600" dirty="0" smtClean="0"/>
              <a:t>Репродуктивный метод – направлен на закрепление, повторение, углубление знаний, способ оперирования знаниями: усвоение способов деятельности, суть и образец которых уже известен.</a:t>
            </a:r>
          </a:p>
          <a:p>
            <a:r>
              <a:rPr lang="ru-RU" sz="1600" dirty="0" smtClean="0"/>
              <a:t>Исследовательский метод – предполагает самостоятельное решение целостных задач.</a:t>
            </a:r>
          </a:p>
          <a:p>
            <a:r>
              <a:rPr lang="ru-RU" sz="1600" b="1" dirty="0" smtClean="0"/>
              <a:t>Интеграция образовательных областей</a:t>
            </a:r>
            <a:endParaRPr lang="ru-RU" sz="1600" dirty="0" smtClean="0"/>
          </a:p>
          <a:p>
            <a:r>
              <a:rPr lang="ru-RU" sz="1600" dirty="0" smtClean="0"/>
              <a:t>«Познавательное развитие», «Речевое развитие», «Социально - коммуникативное развитие</a:t>
            </a:r>
            <a:r>
              <a:rPr lang="ru-RU" sz="1600" dirty="0" smtClean="0"/>
              <a:t>»,«Физическое развитие»</a:t>
            </a:r>
            <a:endParaRPr lang="ru-RU" sz="1600" dirty="0" smtClean="0"/>
          </a:p>
          <a:p>
            <a:r>
              <a:rPr lang="ru-RU" sz="1600" b="1" dirty="0" smtClean="0"/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1009764"/>
            <a:ext cx="8665018" cy="4493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организации детей: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фронтальная.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Количество детей: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28детей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Демонстрационный материал: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ТСО: ноутбук, интерактивная доска, колонки, мышка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Презентация</a:t>
            </a: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/>
              <a:t>Аудиозапись (подборка музыкальных композиций для проведения эстафет)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r>
              <a:rPr lang="ru-RU" sz="2400" b="1" dirty="0" smtClean="0"/>
              <a:t>Средства</a:t>
            </a:r>
            <a:r>
              <a:rPr lang="ru-RU" sz="2400" dirty="0" smtClean="0"/>
              <a:t>:  Плакаты по пожарной безопасности, 2 телефона, спецодежда пожарного, пожарный рукав 2шт, 4 ведра, 2 стакана, туннель изготовленный из обручей и ткани, ленточки, 2 скакалки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503" y="260648"/>
            <a:ext cx="855649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457200" algn="l"/>
              </a:tabLst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Предварительная работа: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/>
              <a:t>просмотр презентации «Берегите лес от пожаров», беседа «Спички детям не игрушка,  </a:t>
            </a:r>
            <a:r>
              <a:rPr lang="ru-RU" sz="2000" dirty="0" err="1" smtClean="0"/>
              <a:t>инсценирование</a:t>
            </a:r>
            <a:r>
              <a:rPr lang="ru-RU" sz="2000" dirty="0" smtClean="0"/>
              <a:t> стихотворения С.Маршака «Кошкин дом». Чтение рассказа «Пожарные собаки», стихотворение С.Я.Маршака «Дядя Степа», «Пожар», «Рассказ о неизвестном герое». Рассматривание плакатов и беседы по пожарной безопасности, НОД «Правила важные- пожароопасные»,  беседа «О приборах и предметах пожарной безопасности в детском саду». Дидактические игры: «Горит – не горит», «Диалоги по телефону 01», «Если возникает пожар». Экскурсия в пожарную часть, участие в учениях пожарных «Эвакуация». </a:t>
            </a:r>
          </a:p>
          <a:p>
            <a:r>
              <a:rPr lang="ru-RU" sz="2000" dirty="0" smtClean="0"/>
              <a:t> 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Приёмы: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hangingPunct="0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Организационный момент: Подарок и письмо от Бабы-Яги</a:t>
            </a:r>
            <a:endParaRPr lang="ru-RU" sz="2000" dirty="0" smtClean="0">
              <a:cs typeface="Times New Roman" pitchFamily="18" charset="0"/>
            </a:endParaRPr>
          </a:p>
          <a:p>
            <a:pPr marL="457200" lvl="0" indent="-457200" eaLnBrk="0" hangingPunct="0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Спортивная разминка</a:t>
            </a:r>
          </a:p>
          <a:p>
            <a:pPr marL="457200" lvl="0" indent="-457200" eaLnBrk="0" hangingPunct="0">
              <a:tabLst>
                <a:tab pos="457200" algn="l"/>
              </a:tabLst>
            </a:pPr>
            <a:r>
              <a:rPr lang="ru-RU" sz="2000" dirty="0" smtClean="0">
                <a:cs typeface="Times New Roman" pitchFamily="18" charset="0"/>
              </a:rPr>
              <a:t>3.    Беседы, ситуативный разговор</a:t>
            </a:r>
            <a:endParaRPr lang="ru-RU" sz="2000" dirty="0" smtClean="0">
              <a:cs typeface="Times New Roman" pitchFamily="18" charset="0"/>
            </a:endParaRPr>
          </a:p>
          <a:p>
            <a:pPr marL="457200" lvl="0" indent="-457200" eaLnBrk="0" hangingPunct="0">
              <a:tabLst>
                <a:tab pos="457200" algn="l"/>
              </a:tabLs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4.     Игры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на развитие познавательного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интереса</a:t>
            </a:r>
          </a:p>
          <a:p>
            <a:pPr marL="457200" lvl="0" indent="-457200" eaLnBrk="0" hangingPunct="0">
              <a:tabLst>
                <a:tab pos="457200" algn="l"/>
              </a:tabLst>
            </a:pPr>
            <a:r>
              <a:rPr lang="ru-RU" sz="2000" dirty="0" smtClean="0">
                <a:cs typeface="Times New Roman" pitchFamily="18" charset="0"/>
              </a:rPr>
              <a:t>5</a:t>
            </a:r>
            <a:r>
              <a:rPr lang="ru-RU" sz="2000" dirty="0" smtClean="0">
                <a:cs typeface="Times New Roman" pitchFamily="18" charset="0"/>
              </a:rPr>
              <a:t>.    Подвижные игры и эстафеты</a:t>
            </a:r>
            <a:endParaRPr lang="ru-RU" sz="2000" dirty="0" smtClean="0">
              <a:cs typeface="Times New Roman" pitchFamily="18" charset="0"/>
            </a:endParaRPr>
          </a:p>
          <a:p>
            <a:pPr marL="457200" lvl="0" indent="-457200" eaLnBrk="0" hangingPunct="0">
              <a:buAutoNum type="arabicPeriod" startAt="6"/>
              <a:tabLst>
                <a:tab pos="457200" algn="l"/>
              </a:tabLs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Сюрпризный момент: Вручение удостоверений «Юный пожарный.</a:t>
            </a: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6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Arial" charset="0"/>
              </a:rPr>
              <a:t>Планируемый результат: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552" y="180882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интересуется предметами ближайшего окружения, их назначением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свойствами,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участвует в разговорах во время рассматривания,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отвечает </a:t>
            </a:r>
            <a:r>
              <a:rPr lang="ru-RU" dirty="0" smtClean="0"/>
              <a:t>на вопросы </a:t>
            </a:r>
            <a:r>
              <a:rPr lang="ru-RU" dirty="0" smtClean="0"/>
              <a:t>педагога,</a:t>
            </a:r>
          </a:p>
          <a:p>
            <a:pPr lvl="0"/>
            <a:r>
              <a:rPr lang="ru-RU" dirty="0" smtClean="0"/>
              <a:t> проявляет </a:t>
            </a:r>
            <a:r>
              <a:rPr lang="ru-RU" dirty="0" smtClean="0"/>
              <a:t>интерес к участию в совместных дидактических, </a:t>
            </a:r>
            <a:r>
              <a:rPr lang="ru-RU" dirty="0" smtClean="0"/>
              <a:t>развивающих, подвижных</a:t>
            </a:r>
            <a:r>
              <a:rPr lang="ru-RU" dirty="0" smtClean="0"/>
              <a:t> </a:t>
            </a:r>
            <a:r>
              <a:rPr lang="ru-RU" dirty="0" smtClean="0"/>
              <a:t>играх,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03648" y="800708"/>
          <a:ext cx="6084676" cy="565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6025" y="0"/>
            <a:ext cx="45482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Ход  досуга: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трелка вправо 6">
            <a:hlinkClick r:id="rId7" action="ppaction://hlinksldjump"/>
          </p:cNvPr>
          <p:cNvSpPr/>
          <p:nvPr/>
        </p:nvSpPr>
        <p:spPr>
          <a:xfrm>
            <a:off x="7632340" y="5697252"/>
            <a:ext cx="1332148" cy="620688"/>
          </a:xfrm>
          <a:prstGeom prst="rightArrow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Самоанализ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59532" y="512676"/>
            <a:ext cx="813564" cy="1162234"/>
            <a:chOff x="0" y="13540"/>
            <a:chExt cx="813564" cy="11622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Нашивка 8"/>
            <p:cNvSpPr/>
            <p:nvPr/>
          </p:nvSpPr>
          <p:spPr>
            <a:xfrm rot="5400000">
              <a:off x="-174335" y="187875"/>
              <a:ext cx="1162234" cy="813564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0" y="420322"/>
              <a:ext cx="813564" cy="3486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173095" y="512677"/>
            <a:ext cx="7719383" cy="755452"/>
            <a:chOff x="813563" y="13541"/>
            <a:chExt cx="7719383" cy="7554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4295529" y="-3468425"/>
              <a:ext cx="755452" cy="771938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13564" y="50418"/>
              <a:ext cx="7682505" cy="6816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Мотивация к деятельности</a:t>
              </a:r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000" b="1" kern="1200" dirty="0" smtClean="0">
                  <a:latin typeface="Times New Roman" pitchFamily="18" charset="0"/>
                  <a:cs typeface="Times New Roman" pitchFamily="18" charset="0"/>
                </a:rPr>
                <a:t>(5 минут)</a:t>
              </a:r>
              <a:endParaRPr lang="ru-RU" sz="3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91580" y="1556792"/>
            <a:ext cx="8352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folHlink"/>
              </a:buClr>
              <a:buSzPct val="90000"/>
            </a:pPr>
            <a:r>
              <a:rPr lang="ru-RU" sz="2400" b="1" dirty="0" smtClean="0"/>
              <a:t>Цель:</a:t>
            </a:r>
            <a:r>
              <a:rPr lang="ru-RU" sz="2400" dirty="0" smtClean="0"/>
              <a:t> </a:t>
            </a:r>
            <a:r>
              <a:rPr lang="ru-RU" sz="2400" dirty="0" smtClean="0">
                <a:cs typeface="Times New Roman" pitchFamily="18" charset="0"/>
              </a:rPr>
              <a:t>Создание благоприятной эмоциональной обстановки. </a:t>
            </a: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 flipH="1">
            <a:off x="1367644" y="5733256"/>
            <a:ext cx="1404156" cy="620688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560332" y="5697252"/>
            <a:ext cx="1296144" cy="576064"/>
          </a:xfrm>
          <a:prstGeom prst="rightArrow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Подробнее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9532" y="2024844"/>
          <a:ext cx="8604956" cy="3680704"/>
        </p:xfrm>
        <a:graphic>
          <a:graphicData uri="http://schemas.openxmlformats.org/drawingml/2006/table">
            <a:tbl>
              <a:tblPr/>
              <a:tblGrid>
                <a:gridCol w="2114778"/>
                <a:gridCol w="1729462"/>
                <a:gridCol w="1895358"/>
                <a:gridCol w="2865358"/>
              </a:tblGrid>
              <a:tr h="675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Виды детской деятельности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Формы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29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Мотивация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Введение в тему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Организационный момент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Постановка цели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ситуативный разговор,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игра «Марш»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Дидактическая игра «Огонь- друг, огонь- враг»</a:t>
                      </a:r>
                      <a:endParaRPr lang="ru-RU" sz="18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Вызвать желание детей участвовать в совместной деятельности. 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Введение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детей в воображаемую ситуацию.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Создание благоприятного эмоционального фона.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7707</TotalTime>
  <Words>2128</Words>
  <Application>Microsoft Office PowerPoint</Application>
  <PresentationFormat>Экран (4:3)</PresentationFormat>
  <Paragraphs>272</Paragraphs>
  <Slides>27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Планируемый результат: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nout-2</cp:lastModifiedBy>
  <cp:revision>382</cp:revision>
  <dcterms:created xsi:type="dcterms:W3CDTF">2011-07-06T07:21:00Z</dcterms:created>
  <dcterms:modified xsi:type="dcterms:W3CDTF">2016-01-17T17:43:35Z</dcterms:modified>
</cp:coreProperties>
</file>