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9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9E22-5A22-41FF-B35A-7DDCC0541908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E1CDABC-E045-4ADC-AC45-311A35CA03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9E22-5A22-41FF-B35A-7DDCC0541908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DABC-E045-4ADC-AC45-311A35CA03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9E22-5A22-41FF-B35A-7DDCC0541908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DABC-E045-4ADC-AC45-311A35CA03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9E22-5A22-41FF-B35A-7DDCC0541908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E1CDABC-E045-4ADC-AC45-311A35CA03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9E22-5A22-41FF-B35A-7DDCC0541908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DABC-E045-4ADC-AC45-311A35CA031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9E22-5A22-41FF-B35A-7DDCC0541908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DABC-E045-4ADC-AC45-311A35CA03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9E22-5A22-41FF-B35A-7DDCC0541908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E1CDABC-E045-4ADC-AC45-311A35CA031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9E22-5A22-41FF-B35A-7DDCC0541908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DABC-E045-4ADC-AC45-311A35CA03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9E22-5A22-41FF-B35A-7DDCC0541908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DABC-E045-4ADC-AC45-311A35CA03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9E22-5A22-41FF-B35A-7DDCC0541908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DABC-E045-4ADC-AC45-311A35CA03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9E22-5A22-41FF-B35A-7DDCC0541908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DABC-E045-4ADC-AC45-311A35CA031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E179E22-5A22-41FF-B35A-7DDCC0541908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E1CDABC-E045-4ADC-AC45-311A35CA031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8.gif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/>
              <a:t>24 сентября</a:t>
            </a:r>
            <a:br>
              <a:rPr lang="ru-RU" b="1" i="1" dirty="0" smtClean="0"/>
            </a:br>
            <a:r>
              <a:rPr lang="ru-RU" b="1" i="1" dirty="0" smtClean="0"/>
              <a:t>Классная работа </a:t>
            </a:r>
            <a:endParaRPr lang="ru-RU" b="1" i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по учебнику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С.37, упр. 62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Оцените свою работу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067944" y="1628800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067944" y="2564904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067944" y="3501008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Чем предложения отличаются </a:t>
            </a:r>
            <a:r>
              <a:rPr lang="ru-RU" dirty="0" err="1" smtClean="0"/>
              <a:t>отсловосочетания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С.37, упр. 63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>
            <a:normAutofit/>
          </a:bodyPr>
          <a:lstStyle/>
          <a:p>
            <a:r>
              <a:rPr lang="ru-RU" dirty="0" smtClean="0"/>
              <a:t>Тема: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7200" b="1" dirty="0" smtClean="0">
                <a:solidFill>
                  <a:srgbClr val="FF0000"/>
                </a:solidFill>
              </a:rPr>
              <a:t>«Предложение и словосочетание»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714202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7030A0"/>
                </a:solidFill>
              </a:rPr>
              <a:t>Спишите. Подчеркните главные члены предложения. Выпишите словосочетания</a:t>
            </a:r>
            <a:endParaRPr lang="ru-RU" sz="3600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08920"/>
            <a:ext cx="7931224" cy="3417243"/>
          </a:xfrm>
        </p:spPr>
        <p:txBody>
          <a:bodyPr/>
          <a:lstStyle/>
          <a:p>
            <a:r>
              <a:rPr lang="ru-RU" dirty="0" smtClean="0"/>
              <a:t>В горах бывают снежные обвалы.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3717032"/>
            <a:ext cx="496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Бывают (где?) в горах,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Обвалы (какие?) снежные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292080" y="3284984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267744" y="3212976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267744" y="3429000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Работа в группах: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rgbClr val="7030A0"/>
                </a:solidFill>
              </a:rPr>
              <a:t>выпишите словосочетания.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Старый дом, птицы улетели, летит самолет, большая стая, быстро бежал, солнце светит, иду домой, взял мяч, собака лает, ребята пришли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Словосочетание: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Старый дом, большая стая, быстро бежал, иду домой, взял мяч.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429000"/>
            <a:ext cx="7787208" cy="2697163"/>
          </a:xfrm>
        </p:spPr>
        <p:txBody>
          <a:bodyPr/>
          <a:lstStyle/>
          <a:p>
            <a:r>
              <a:rPr lang="ru-RU" b="1" dirty="0" smtClean="0"/>
              <a:t>Предложение: </a:t>
            </a:r>
            <a:r>
              <a:rPr lang="ru-RU" b="1" dirty="0" smtClean="0">
                <a:solidFill>
                  <a:srgbClr val="FF0000"/>
                </a:solidFill>
              </a:rPr>
              <a:t>птицы улетели, летит самолет, солнце светит, собака лает, ребята пришли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по учебнику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С.37, упр.61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над загадками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6872"/>
          </a:xfrm>
        </p:spPr>
        <p:txBody>
          <a:bodyPr/>
          <a:lstStyle/>
          <a:p>
            <a:r>
              <a:rPr lang="ru-RU" dirty="0" smtClean="0"/>
              <a:t>В голубой станице</a:t>
            </a:r>
          </a:p>
          <a:p>
            <a:r>
              <a:rPr lang="ru-RU" dirty="0" smtClean="0"/>
              <a:t>Девица круглолица.</a:t>
            </a:r>
          </a:p>
          <a:p>
            <a:r>
              <a:rPr lang="ru-RU" dirty="0" smtClean="0"/>
              <a:t>Ночью ей не спится – </a:t>
            </a:r>
          </a:p>
          <a:p>
            <a:r>
              <a:rPr lang="ru-RU" dirty="0" smtClean="0"/>
              <a:t>В зеркале глядится.</a:t>
            </a:r>
          </a:p>
          <a:p>
            <a:endParaRPr lang="ru-RU" dirty="0"/>
          </a:p>
        </p:txBody>
      </p:sp>
      <p:pic>
        <p:nvPicPr>
          <p:cNvPr id="3074" name="Picture 2" descr="http://www.asi.org/images/asi19960006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15053"/>
            <a:ext cx="3923928" cy="2942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2476872"/>
          </a:xfrm>
        </p:spPr>
        <p:txBody>
          <a:bodyPr/>
          <a:lstStyle/>
          <a:p>
            <a:r>
              <a:rPr lang="ru-RU" dirty="0" smtClean="0"/>
              <a:t>Он слетает белой стаей</a:t>
            </a:r>
          </a:p>
          <a:p>
            <a:r>
              <a:rPr lang="ru-RU" dirty="0" smtClean="0"/>
              <a:t>И сверкает на лету.</a:t>
            </a:r>
          </a:p>
          <a:p>
            <a:r>
              <a:rPr lang="ru-RU" dirty="0" smtClean="0"/>
              <a:t>Он звездой прохладной тает</a:t>
            </a:r>
          </a:p>
          <a:p>
            <a:r>
              <a:rPr lang="ru-RU" dirty="0" smtClean="0"/>
              <a:t>На ладони и во рту.</a:t>
            </a:r>
          </a:p>
          <a:p>
            <a:endParaRPr lang="ru-RU" dirty="0"/>
          </a:p>
        </p:txBody>
      </p:sp>
      <p:pic>
        <p:nvPicPr>
          <p:cNvPr id="2050" name="Picture 2" descr="http://wiki.iteach.ru/images/6/6d/X_99cb12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140968"/>
            <a:ext cx="4935646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 descr="Уголки"/>
          <p:cNvSpPr>
            <a:spLocks/>
          </p:cNvSpPr>
          <p:nvPr/>
        </p:nvSpPr>
        <p:spPr bwMode="auto">
          <a:xfrm>
            <a:off x="-36513" y="4868863"/>
            <a:ext cx="9196388" cy="2287587"/>
          </a:xfrm>
          <a:custGeom>
            <a:avLst/>
            <a:gdLst/>
            <a:ahLst/>
            <a:cxnLst>
              <a:cxn ang="0">
                <a:pos x="0" y="1144"/>
              </a:cxn>
              <a:cxn ang="0">
                <a:pos x="16" y="1088"/>
              </a:cxn>
              <a:cxn ang="0">
                <a:pos x="64" y="936"/>
              </a:cxn>
              <a:cxn ang="0">
                <a:pos x="112" y="824"/>
              </a:cxn>
              <a:cxn ang="0">
                <a:pos x="208" y="712"/>
              </a:cxn>
              <a:cxn ang="0">
                <a:pos x="328" y="624"/>
              </a:cxn>
              <a:cxn ang="0">
                <a:pos x="376" y="576"/>
              </a:cxn>
              <a:cxn ang="0">
                <a:pos x="432" y="544"/>
              </a:cxn>
              <a:cxn ang="0">
                <a:pos x="560" y="464"/>
              </a:cxn>
              <a:cxn ang="0">
                <a:pos x="648" y="448"/>
              </a:cxn>
              <a:cxn ang="0">
                <a:pos x="720" y="384"/>
              </a:cxn>
              <a:cxn ang="0">
                <a:pos x="888" y="328"/>
              </a:cxn>
              <a:cxn ang="0">
                <a:pos x="1304" y="176"/>
              </a:cxn>
              <a:cxn ang="0">
                <a:pos x="1400" y="152"/>
              </a:cxn>
              <a:cxn ang="0">
                <a:pos x="1752" y="64"/>
              </a:cxn>
              <a:cxn ang="0">
                <a:pos x="1880" y="40"/>
              </a:cxn>
              <a:cxn ang="0">
                <a:pos x="2344" y="48"/>
              </a:cxn>
              <a:cxn ang="0">
                <a:pos x="2432" y="72"/>
              </a:cxn>
              <a:cxn ang="0">
                <a:pos x="3000" y="48"/>
              </a:cxn>
              <a:cxn ang="0">
                <a:pos x="3232" y="24"/>
              </a:cxn>
              <a:cxn ang="0">
                <a:pos x="3344" y="32"/>
              </a:cxn>
              <a:cxn ang="0">
                <a:pos x="3368" y="56"/>
              </a:cxn>
              <a:cxn ang="0">
                <a:pos x="3488" y="104"/>
              </a:cxn>
              <a:cxn ang="0">
                <a:pos x="3728" y="112"/>
              </a:cxn>
              <a:cxn ang="0">
                <a:pos x="4144" y="152"/>
              </a:cxn>
              <a:cxn ang="0">
                <a:pos x="4304" y="200"/>
              </a:cxn>
              <a:cxn ang="0">
                <a:pos x="4520" y="200"/>
              </a:cxn>
              <a:cxn ang="0">
                <a:pos x="4560" y="216"/>
              </a:cxn>
              <a:cxn ang="0">
                <a:pos x="4752" y="272"/>
              </a:cxn>
              <a:cxn ang="0">
                <a:pos x="4944" y="336"/>
              </a:cxn>
              <a:cxn ang="0">
                <a:pos x="4984" y="376"/>
              </a:cxn>
              <a:cxn ang="0">
                <a:pos x="5024" y="408"/>
              </a:cxn>
              <a:cxn ang="0">
                <a:pos x="5096" y="496"/>
              </a:cxn>
              <a:cxn ang="0">
                <a:pos x="5192" y="632"/>
              </a:cxn>
              <a:cxn ang="0">
                <a:pos x="5248" y="656"/>
              </a:cxn>
              <a:cxn ang="0">
                <a:pos x="5304" y="688"/>
              </a:cxn>
              <a:cxn ang="0">
                <a:pos x="5352" y="720"/>
              </a:cxn>
              <a:cxn ang="0">
                <a:pos x="5504" y="792"/>
              </a:cxn>
              <a:cxn ang="0">
                <a:pos x="5552" y="824"/>
              </a:cxn>
              <a:cxn ang="0">
                <a:pos x="5624" y="880"/>
              </a:cxn>
              <a:cxn ang="0">
                <a:pos x="5704" y="1016"/>
              </a:cxn>
              <a:cxn ang="0">
                <a:pos x="5784" y="1096"/>
              </a:cxn>
              <a:cxn ang="0">
                <a:pos x="5336" y="1168"/>
              </a:cxn>
              <a:cxn ang="0">
                <a:pos x="4088" y="1152"/>
              </a:cxn>
              <a:cxn ang="0">
                <a:pos x="2824" y="1144"/>
              </a:cxn>
              <a:cxn ang="0">
                <a:pos x="264" y="1136"/>
              </a:cxn>
              <a:cxn ang="0">
                <a:pos x="0" y="1096"/>
              </a:cxn>
            </a:cxnLst>
            <a:rect l="0" t="0" r="r" b="b"/>
            <a:pathLst>
              <a:path w="5793" h="1296">
                <a:moveTo>
                  <a:pt x="0" y="1144"/>
                </a:moveTo>
                <a:cubicBezTo>
                  <a:pt x="5" y="1125"/>
                  <a:pt x="14" y="1107"/>
                  <a:pt x="16" y="1088"/>
                </a:cubicBezTo>
                <a:cubicBezTo>
                  <a:pt x="28" y="991"/>
                  <a:pt x="9" y="991"/>
                  <a:pt x="64" y="936"/>
                </a:cubicBezTo>
                <a:cubicBezTo>
                  <a:pt x="79" y="891"/>
                  <a:pt x="72" y="851"/>
                  <a:pt x="112" y="824"/>
                </a:cubicBezTo>
                <a:cubicBezTo>
                  <a:pt x="129" y="774"/>
                  <a:pt x="165" y="740"/>
                  <a:pt x="208" y="712"/>
                </a:cubicBezTo>
                <a:cubicBezTo>
                  <a:pt x="247" y="654"/>
                  <a:pt x="275" y="657"/>
                  <a:pt x="328" y="624"/>
                </a:cubicBezTo>
                <a:cubicBezTo>
                  <a:pt x="398" y="580"/>
                  <a:pt x="331" y="621"/>
                  <a:pt x="376" y="576"/>
                </a:cubicBezTo>
                <a:cubicBezTo>
                  <a:pt x="390" y="562"/>
                  <a:pt x="416" y="553"/>
                  <a:pt x="432" y="544"/>
                </a:cubicBezTo>
                <a:cubicBezTo>
                  <a:pt x="475" y="518"/>
                  <a:pt x="519" y="492"/>
                  <a:pt x="560" y="464"/>
                </a:cubicBezTo>
                <a:cubicBezTo>
                  <a:pt x="585" y="447"/>
                  <a:pt x="619" y="454"/>
                  <a:pt x="648" y="448"/>
                </a:cubicBezTo>
                <a:cubicBezTo>
                  <a:pt x="675" y="430"/>
                  <a:pt x="691" y="398"/>
                  <a:pt x="720" y="384"/>
                </a:cubicBezTo>
                <a:cubicBezTo>
                  <a:pt x="774" y="357"/>
                  <a:pt x="832" y="350"/>
                  <a:pt x="888" y="328"/>
                </a:cubicBezTo>
                <a:cubicBezTo>
                  <a:pt x="978" y="194"/>
                  <a:pt x="1157" y="184"/>
                  <a:pt x="1304" y="176"/>
                </a:cubicBezTo>
                <a:cubicBezTo>
                  <a:pt x="1336" y="165"/>
                  <a:pt x="1367" y="159"/>
                  <a:pt x="1400" y="152"/>
                </a:cubicBezTo>
                <a:cubicBezTo>
                  <a:pt x="1525" y="89"/>
                  <a:pt x="1608" y="81"/>
                  <a:pt x="1752" y="64"/>
                </a:cubicBezTo>
                <a:cubicBezTo>
                  <a:pt x="1795" y="59"/>
                  <a:pt x="1837" y="46"/>
                  <a:pt x="1880" y="40"/>
                </a:cubicBezTo>
                <a:cubicBezTo>
                  <a:pt x="2001" y="0"/>
                  <a:pt x="2207" y="41"/>
                  <a:pt x="2344" y="48"/>
                </a:cubicBezTo>
                <a:cubicBezTo>
                  <a:pt x="2373" y="58"/>
                  <a:pt x="2432" y="72"/>
                  <a:pt x="2432" y="72"/>
                </a:cubicBezTo>
                <a:cubicBezTo>
                  <a:pt x="2632" y="68"/>
                  <a:pt x="2807" y="61"/>
                  <a:pt x="3000" y="48"/>
                </a:cubicBezTo>
                <a:cubicBezTo>
                  <a:pt x="3073" y="24"/>
                  <a:pt x="3158" y="28"/>
                  <a:pt x="3232" y="24"/>
                </a:cubicBezTo>
                <a:cubicBezTo>
                  <a:pt x="3269" y="27"/>
                  <a:pt x="3308" y="23"/>
                  <a:pt x="3344" y="32"/>
                </a:cubicBezTo>
                <a:cubicBezTo>
                  <a:pt x="3355" y="35"/>
                  <a:pt x="3359" y="50"/>
                  <a:pt x="3368" y="56"/>
                </a:cubicBezTo>
                <a:cubicBezTo>
                  <a:pt x="3395" y="74"/>
                  <a:pt x="3456" y="101"/>
                  <a:pt x="3488" y="104"/>
                </a:cubicBezTo>
                <a:cubicBezTo>
                  <a:pt x="3568" y="111"/>
                  <a:pt x="3648" y="109"/>
                  <a:pt x="3728" y="112"/>
                </a:cubicBezTo>
                <a:cubicBezTo>
                  <a:pt x="3894" y="153"/>
                  <a:pt x="3907" y="146"/>
                  <a:pt x="4144" y="152"/>
                </a:cubicBezTo>
                <a:cubicBezTo>
                  <a:pt x="4197" y="178"/>
                  <a:pt x="4246" y="190"/>
                  <a:pt x="4304" y="200"/>
                </a:cubicBezTo>
                <a:cubicBezTo>
                  <a:pt x="4394" y="185"/>
                  <a:pt x="4380" y="184"/>
                  <a:pt x="4520" y="200"/>
                </a:cubicBezTo>
                <a:cubicBezTo>
                  <a:pt x="4534" y="202"/>
                  <a:pt x="4547" y="211"/>
                  <a:pt x="4560" y="216"/>
                </a:cubicBezTo>
                <a:cubicBezTo>
                  <a:pt x="4623" y="239"/>
                  <a:pt x="4686" y="259"/>
                  <a:pt x="4752" y="272"/>
                </a:cubicBezTo>
                <a:cubicBezTo>
                  <a:pt x="4804" y="324"/>
                  <a:pt x="4873" y="329"/>
                  <a:pt x="4944" y="336"/>
                </a:cubicBezTo>
                <a:cubicBezTo>
                  <a:pt x="4994" y="353"/>
                  <a:pt x="4943" y="329"/>
                  <a:pt x="4984" y="376"/>
                </a:cubicBezTo>
                <a:cubicBezTo>
                  <a:pt x="4995" y="389"/>
                  <a:pt x="5012" y="396"/>
                  <a:pt x="5024" y="408"/>
                </a:cubicBezTo>
                <a:cubicBezTo>
                  <a:pt x="5050" y="434"/>
                  <a:pt x="5069" y="469"/>
                  <a:pt x="5096" y="496"/>
                </a:cubicBezTo>
                <a:cubicBezTo>
                  <a:pt x="5107" y="528"/>
                  <a:pt x="5161" y="611"/>
                  <a:pt x="5192" y="632"/>
                </a:cubicBezTo>
                <a:cubicBezTo>
                  <a:pt x="5209" y="643"/>
                  <a:pt x="5230" y="646"/>
                  <a:pt x="5248" y="656"/>
                </a:cubicBezTo>
                <a:cubicBezTo>
                  <a:pt x="5267" y="667"/>
                  <a:pt x="5286" y="677"/>
                  <a:pt x="5304" y="688"/>
                </a:cubicBezTo>
                <a:cubicBezTo>
                  <a:pt x="5320" y="698"/>
                  <a:pt x="5352" y="720"/>
                  <a:pt x="5352" y="720"/>
                </a:cubicBezTo>
                <a:cubicBezTo>
                  <a:pt x="5398" y="790"/>
                  <a:pt x="5431" y="774"/>
                  <a:pt x="5504" y="792"/>
                </a:cubicBezTo>
                <a:cubicBezTo>
                  <a:pt x="5520" y="803"/>
                  <a:pt x="5536" y="813"/>
                  <a:pt x="5552" y="824"/>
                </a:cubicBezTo>
                <a:cubicBezTo>
                  <a:pt x="5660" y="896"/>
                  <a:pt x="5558" y="858"/>
                  <a:pt x="5624" y="880"/>
                </a:cubicBezTo>
                <a:cubicBezTo>
                  <a:pt x="5641" y="930"/>
                  <a:pt x="5659" y="986"/>
                  <a:pt x="5704" y="1016"/>
                </a:cubicBezTo>
                <a:cubicBezTo>
                  <a:pt x="5731" y="1098"/>
                  <a:pt x="5684" y="1083"/>
                  <a:pt x="5784" y="1096"/>
                </a:cubicBezTo>
                <a:cubicBezTo>
                  <a:pt x="5755" y="1296"/>
                  <a:pt x="5793" y="1164"/>
                  <a:pt x="5336" y="1168"/>
                </a:cubicBezTo>
                <a:cubicBezTo>
                  <a:pt x="4920" y="1172"/>
                  <a:pt x="4504" y="1156"/>
                  <a:pt x="4088" y="1152"/>
                </a:cubicBezTo>
                <a:cubicBezTo>
                  <a:pt x="3663" y="1119"/>
                  <a:pt x="3265" y="1140"/>
                  <a:pt x="2824" y="1144"/>
                </a:cubicBezTo>
                <a:cubicBezTo>
                  <a:pt x="1971" y="1141"/>
                  <a:pt x="1117" y="1141"/>
                  <a:pt x="264" y="1136"/>
                </a:cubicBezTo>
                <a:cubicBezTo>
                  <a:pt x="201" y="1136"/>
                  <a:pt x="0" y="1109"/>
                  <a:pt x="0" y="1096"/>
                </a:cubicBezTo>
              </a:path>
            </a:pathLst>
          </a:custGeom>
          <a:pattFill prst="divot">
            <a:fgClr>
              <a:srgbClr val="00FF00"/>
            </a:fgClr>
            <a:bgClr>
              <a:srgbClr val="BFEFBF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5123" name="Picture 3" descr="ddd0fc32575c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4000" y="1916113"/>
            <a:ext cx="3217863" cy="4537075"/>
          </a:xfrm>
          <a:prstGeom prst="rect">
            <a:avLst/>
          </a:prstGeom>
          <a:noFill/>
        </p:spPr>
      </p:pic>
      <p:sp>
        <p:nvSpPr>
          <p:cNvPr id="5124" name="AutoShape 4"/>
          <p:cNvSpPr>
            <a:spLocks noChangeArrowheads="1"/>
          </p:cNvSpPr>
          <p:nvPr/>
        </p:nvSpPr>
        <p:spPr bwMode="auto">
          <a:xfrm rot="-4715050">
            <a:off x="172244" y="50919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100000">
                <a:srgbClr val="00008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7235825" y="188913"/>
            <a:ext cx="1511300" cy="15113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 rot="-4715050">
            <a:off x="172244" y="300434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333399">
                  <a:gamma/>
                  <a:shade val="46275"/>
                  <a:invGamma/>
                </a:srgbClr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 rot="-4715050">
            <a:off x="172244" y="69929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618F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 rot="551848">
            <a:off x="176371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 rot="551848">
            <a:off x="3995738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 rot="551848">
            <a:off x="622776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 rot="6170213">
            <a:off x="7733506" y="772319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3366FF"/>
              </a:gs>
              <a:gs pos="50000">
                <a:schemeClr val="accent1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 rot="6170213">
            <a:off x="7733506" y="3075782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4618F0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 rot="6170213">
            <a:off x="7733506" y="53078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 rot="11193881">
            <a:off x="615632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189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 rot="11193881">
            <a:off x="40671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18900000" scaled="1"/>
          </a:gradFill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  <p:pic>
        <p:nvPicPr>
          <p:cNvPr id="5136" name="Picture 16" descr="arg-blue-left-t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1341438"/>
            <a:ext cx="1190625" cy="1511300"/>
          </a:xfrm>
          <a:prstGeom prst="rect">
            <a:avLst/>
          </a:prstGeom>
          <a:noFill/>
        </p:spPr>
      </p:pic>
      <p:pic>
        <p:nvPicPr>
          <p:cNvPr id="5137" name="Picture 17" descr="ani-bird_red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2708275"/>
            <a:ext cx="1439862" cy="1152525"/>
          </a:xfrm>
          <a:prstGeom prst="rect">
            <a:avLst/>
          </a:prstGeom>
          <a:noFill/>
        </p:spPr>
      </p:pic>
      <p:pic>
        <p:nvPicPr>
          <p:cNvPr id="5138" name="Picture 18" descr="b1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25" y="5013325"/>
            <a:ext cx="1154113" cy="1235075"/>
          </a:xfrm>
          <a:prstGeom prst="rect">
            <a:avLst/>
          </a:prstGeom>
          <a:noFill/>
        </p:spPr>
      </p:pic>
      <p:pic>
        <p:nvPicPr>
          <p:cNvPr id="5139" name="Picture 19" descr="b1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8" y="5516563"/>
            <a:ext cx="1020762" cy="1092200"/>
          </a:xfrm>
          <a:prstGeom prst="rect">
            <a:avLst/>
          </a:prstGeom>
          <a:noFill/>
        </p:spPr>
      </p:pic>
      <p:sp>
        <p:nvSpPr>
          <p:cNvPr id="5140" name="AutoShape 20"/>
          <p:cNvSpPr>
            <a:spLocks noChangeArrowheads="1"/>
          </p:cNvSpPr>
          <p:nvPr/>
        </p:nvSpPr>
        <p:spPr bwMode="auto">
          <a:xfrm>
            <a:off x="5435600" y="2636838"/>
            <a:ext cx="3384550" cy="1223962"/>
          </a:xfrm>
          <a:prstGeom prst="wedgeRoundRectCallout">
            <a:avLst>
              <a:gd name="adj1" fmla="val -72329"/>
              <a:gd name="adj2" fmla="val -10958"/>
              <a:gd name="adj3" fmla="val 16667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5508625" y="2781300"/>
            <a:ext cx="32400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8000"/>
                </a:solidFill>
                <a:latin typeface="Times New Roman" pitchFamily="18" charset="0"/>
              </a:rPr>
              <a:t>Ребята, берегите зрение!</a:t>
            </a:r>
          </a:p>
        </p:txBody>
      </p:sp>
      <p:pic>
        <p:nvPicPr>
          <p:cNvPr id="5142" name="Picture 22" descr="B_Fly3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628801">
            <a:off x="1287463" y="2536825"/>
            <a:ext cx="1143000" cy="1054100"/>
          </a:xfrm>
          <a:prstGeom prst="rect">
            <a:avLst/>
          </a:prstGeom>
          <a:noFill/>
        </p:spPr>
      </p:pic>
      <p:pic>
        <p:nvPicPr>
          <p:cNvPr id="5143" name="Picture 23" descr="B_Fly2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7959049">
            <a:off x="7138194" y="3599656"/>
            <a:ext cx="1368425" cy="1027113"/>
          </a:xfrm>
          <a:prstGeom prst="rect">
            <a:avLst/>
          </a:prstGeom>
          <a:noFill/>
        </p:spPr>
      </p:pic>
      <p:pic>
        <p:nvPicPr>
          <p:cNvPr id="5144" name="Picture 24" descr="B_Fly14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113" y="2565400"/>
            <a:ext cx="1441450" cy="1419225"/>
          </a:xfrm>
          <a:prstGeom prst="rect">
            <a:avLst/>
          </a:prstGeom>
          <a:noFill/>
        </p:spPr>
      </p:pic>
      <p:pic>
        <p:nvPicPr>
          <p:cNvPr id="5145" name="Picture 25" descr="b11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87450" y="5516563"/>
            <a:ext cx="995363" cy="1008062"/>
          </a:xfrm>
          <a:prstGeom prst="rect">
            <a:avLst/>
          </a:prstGeom>
          <a:noFill/>
        </p:spPr>
      </p:pic>
      <p:pic>
        <p:nvPicPr>
          <p:cNvPr id="5146" name="Picture 26" descr="b11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725" y="5157788"/>
            <a:ext cx="995363" cy="1008062"/>
          </a:xfrm>
          <a:prstGeom prst="rect">
            <a:avLst/>
          </a:prstGeom>
          <a:noFill/>
        </p:spPr>
      </p:pic>
      <p:sp>
        <p:nvSpPr>
          <p:cNvPr id="5147" name="AutoShape 27"/>
          <p:cNvSpPr>
            <a:spLocks noChangeArrowheads="1"/>
          </p:cNvSpPr>
          <p:nvPr/>
        </p:nvSpPr>
        <p:spPr bwMode="auto">
          <a:xfrm rot="11193881">
            <a:off x="16922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5400000" scaled="1"/>
          </a:gradFill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  <p:pic>
        <p:nvPicPr>
          <p:cNvPr id="5148" name="Picture 2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23.wav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9000"/>
                            </p:stCondLst>
                            <p:childTnLst>
                              <p:par>
                                <p:cTn id="99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0.06806 L -0.18107 0.21528 C -0.21649 0.24861 -0.26927 0.26759 -0.32447 0.26759 C -0.38767 0.26759 -0.43784 0.24861 -0.47326 0.21528 L -0.64184 0.06806 " pathEditMode="relative" rAng="0" ptsTypes="FffFF">
                                      <p:cBhvr>
                                        <p:cTn id="100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2" presetID="4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47 0.06806 L -0.48473 0.00533 C -0.44827 -0.00856 -0.3941 -0.01597 -0.3375 -0.01597 C -0.27292 -0.01597 -0.22153 -0.00856 -0.18507 0.00533 L -0.01181 0.06806 " pathEditMode="relative" rAng="0" ptsTypes="FffFF">
                                      <p:cBhvr>
                                        <p:cTn id="103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0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20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9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20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20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9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11458 C 0.05781 -0.10833 0.10955 -0.02917 0.10504 0.06273 C 0.10052 0.15463 0.04097 0.22361 -0.02795 0.21759 C -0.09705 0.21157 -0.14861 0.13171 -0.1441 0.04028 C -0.13941 -0.05185 -0.07986 -0.12083 -0.01111 -0.11458 Z " pathEditMode="relative" rAng="234174" ptsTypes="fffff">
                                      <p:cBhvr>
                                        <p:cTn id="170" dur="2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7" presetID="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 0.05741 L 0.0382 -0.2581 L -0.18715 -0.2581 L -0.18715 0.05741 L 0.0382 0.05741 Z " pathEditMode="relative" rAng="16200000" ptsTypes="FFFFF">
                                      <p:cBhvr>
                                        <p:cTn id="178" dur="2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48"/>
                </p:tgtEl>
              </p:cMediaNode>
            </p:audio>
          </p:childTnLst>
        </p:cTn>
      </p:par>
    </p:tnLst>
    <p:bldLst>
      <p:bldP spid="5124" grpId="0" animBg="1"/>
      <p:bldP spid="5124" grpId="1" animBg="1"/>
      <p:bldP spid="5125" grpId="0" animBg="1"/>
      <p:bldP spid="5125" grpId="1" animBg="1"/>
      <p:bldP spid="5125" grpId="2" animBg="1"/>
      <p:bldP spid="5126" grpId="0" animBg="1"/>
      <p:bldP spid="5126" grpId="1" animBg="1"/>
      <p:bldP spid="5127" grpId="0" animBg="1"/>
      <p:bldP spid="5127" grpId="1" animBg="1"/>
      <p:bldP spid="5128" grpId="0" animBg="1"/>
      <p:bldP spid="5128" grpId="1" animBg="1"/>
      <p:bldP spid="5129" grpId="0" animBg="1"/>
      <p:bldP spid="5129" grpId="1" animBg="1"/>
      <p:bldP spid="5130" grpId="0" animBg="1"/>
      <p:bldP spid="5130" grpId="1" animBg="1"/>
      <p:bldP spid="5131" grpId="0" animBg="1"/>
      <p:bldP spid="5131" grpId="1" animBg="1"/>
      <p:bldP spid="5132" grpId="0" animBg="1"/>
      <p:bldP spid="5132" grpId="1" animBg="1"/>
      <p:bldP spid="5133" grpId="0" animBg="1"/>
      <p:bldP spid="5133" grpId="1" animBg="1"/>
      <p:bldP spid="5134" grpId="0" animBg="1"/>
      <p:bldP spid="5134" grpId="1" animBg="1"/>
      <p:bldP spid="5135" grpId="0" animBg="1"/>
      <p:bldP spid="5135" grpId="1" animBg="1"/>
      <p:bldP spid="5140" grpId="0" animBg="1"/>
      <p:bldP spid="5140" grpId="1" animBg="1"/>
      <p:bldP spid="5141" grpId="0"/>
      <p:bldP spid="5141" grpId="1"/>
      <p:bldP spid="5147" grpId="0" animBg="1"/>
      <p:bldP spid="5147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</TotalTime>
  <Words>155</Words>
  <Application>Microsoft Office PowerPoint</Application>
  <PresentationFormat>Экран (4:3)</PresentationFormat>
  <Paragraphs>29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24 сентября Классная работа </vt:lpstr>
      <vt:lpstr>Тема:  «Предложение и словосочетание»</vt:lpstr>
      <vt:lpstr>Спишите. Подчеркните главные члены предложения. Выпишите словосочетания</vt:lpstr>
      <vt:lpstr>Работа в группах: выпишите словосочетания.</vt:lpstr>
      <vt:lpstr>Словосочетание: Старый дом, большая стая, быстро бежал, иду домой, взял мяч. </vt:lpstr>
      <vt:lpstr>Работа по учебнику</vt:lpstr>
      <vt:lpstr>Работа над загадками</vt:lpstr>
      <vt:lpstr>Слайд 8</vt:lpstr>
      <vt:lpstr>Слайд 9</vt:lpstr>
      <vt:lpstr>Работа по учебнику</vt:lpstr>
      <vt:lpstr>Оцените свою работу</vt:lpstr>
      <vt:lpstr>Итог урока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 сентября Классная работа</dc:title>
  <dc:creator>Алексей</dc:creator>
  <cp:lastModifiedBy>Алексей</cp:lastModifiedBy>
  <cp:revision>9</cp:revision>
  <dcterms:created xsi:type="dcterms:W3CDTF">2013-09-23T15:36:55Z</dcterms:created>
  <dcterms:modified xsi:type="dcterms:W3CDTF">2013-09-23T16:20:49Z</dcterms:modified>
</cp:coreProperties>
</file>