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6" r:id="rId3"/>
    <p:sldId id="279" r:id="rId4"/>
    <p:sldId id="277" r:id="rId5"/>
    <p:sldId id="278" r:id="rId6"/>
    <p:sldId id="265" r:id="rId7"/>
    <p:sldId id="270" r:id="rId8"/>
    <p:sldId id="271" r:id="rId9"/>
    <p:sldId id="272" r:id="rId10"/>
    <p:sldId id="273" r:id="rId11"/>
    <p:sldId id="274" r:id="rId12"/>
    <p:sldId id="280" r:id="rId13"/>
    <p:sldId id="27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484784"/>
            <a:ext cx="799288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33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Линейное уравнение с одной переменной</a:t>
            </a:r>
            <a:endParaRPr lang="ru-RU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8762" y="404664"/>
            <a:ext cx="75193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ГСГ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83454" y="6132947"/>
            <a:ext cx="38711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20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математики</a:t>
            </a:r>
          </a:p>
          <a:p>
            <a:pPr algn="ctr"/>
            <a:r>
              <a:rPr lang="ru-RU" sz="20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Померанцева Л.А.</a:t>
            </a:r>
            <a:endParaRPr lang="ru-RU" sz="2000" b="1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07531" cy="365125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.10.13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84" y="1412776"/>
            <a:ext cx="9016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(Устно.) На доске было записано решение линейного уравнения, но правую часть данного уравнения стерли. Восстановите ее: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010337"/>
            <a:ext cx="115387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0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12776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При каких значениях а уравнение 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8: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имеет корень, равный –  4;     ;  0;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не имеет корней;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имеет отрицательный корень?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117" y="1988840"/>
            <a:ext cx="513011" cy="124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6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4522" y="404664"/>
            <a:ext cx="436670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Упражнения стр.27:</a:t>
            </a:r>
          </a:p>
          <a:p>
            <a:pPr algn="ctr"/>
            <a:endParaRPr lang="ru-RU" sz="36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№128  -130  а  -  е</a:t>
            </a:r>
            <a:endParaRPr lang="ru-RU" sz="36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3097" y="188640"/>
            <a:ext cx="3955315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53423" y="134076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Дайте определение линейного уравнения с одной переменной. Приведите примеры.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В каком случае уравнение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b имеет единственный корень? Бесконечно много корней? Не имеет корней?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Сформулируйте  алгоритм  решения  уравнения,  сводящегося  к  линейному.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4652" y="188640"/>
            <a:ext cx="4992200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</a:t>
            </a:r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дом: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4868" y="2939533"/>
            <a:ext cx="6513193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 128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-  130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оставшиеся буквы</a:t>
            </a:r>
          </a:p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141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повторение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5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89085" y="332656"/>
            <a:ext cx="396583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Устный счёт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03648" y="1700808"/>
                <a:ext cx="1415516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 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−8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700808"/>
                <a:ext cx="1415516" cy="702885"/>
              </a:xfrm>
              <a:prstGeom prst="rect">
                <a:avLst/>
              </a:prstGeom>
              <a:blipFill rotWithShape="1">
                <a:blip r:embed="rId2"/>
                <a:stretch>
                  <a:fillRect l="-8621" b="-1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43608" y="184482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29717" y="3284984"/>
                <a:ext cx="2029723" cy="884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2</a:t>
                </a:r>
                <a:r>
                  <a:rPr lang="ru-RU" sz="2800" dirty="0" smtClean="0"/>
                  <a:t>)  </a:t>
                </a:r>
                <a:r>
                  <a:rPr lang="en-US" sz="2800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+4</m:t>
                    </m:r>
                    <m:f>
                      <m:fPr>
                        <m:ctrlPr>
                          <a:rPr lang="ru-RU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717" y="3284984"/>
                <a:ext cx="2029723" cy="884538"/>
              </a:xfrm>
              <a:prstGeom prst="rect">
                <a:avLst/>
              </a:prstGeom>
              <a:blipFill rotWithShape="1">
                <a:blip r:embed="rId3"/>
                <a:stretch>
                  <a:fillRect l="-2703" b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89294" y="5270256"/>
                <a:ext cx="1935082" cy="704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3)  </a:t>
                </a:r>
                <a:r>
                  <a:rPr lang="ru-RU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:</m:t>
                    </m:r>
                    <m:r>
                      <a:rPr lang="en-US" sz="2800" b="0" i="1" smtClean="0">
                        <a:latin typeface="Cambria Math"/>
                      </a:rPr>
                      <m:t>(−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sz="2800" b="0" i="0" smtClean="0">
                        <a:latin typeface="Cambria Math"/>
                      </a:rPr>
                      <m:t> )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294" y="5270256"/>
                <a:ext cx="1935082" cy="704552"/>
              </a:xfrm>
              <a:prstGeom prst="rect">
                <a:avLst/>
              </a:prstGeom>
              <a:blipFill rotWithShape="1">
                <a:blip r:embed="rId4"/>
                <a:stretch>
                  <a:fillRect l="-2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10216" y="1634766"/>
                <a:ext cx="2149371" cy="700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4)   </a:t>
                </a:r>
                <a:r>
                  <a:rPr lang="ru-RU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32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(−49)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216" y="1634766"/>
                <a:ext cx="2149371" cy="700448"/>
              </a:xfrm>
              <a:prstGeom prst="rect">
                <a:avLst/>
              </a:prstGeom>
              <a:blipFill rotWithShape="1">
                <a:blip r:embed="rId5"/>
                <a:stretch>
                  <a:fillRect l="-2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66748" y="3429000"/>
                <a:ext cx="1750800" cy="878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5)</a:t>
                </a:r>
                <a:r>
                  <a:rPr lang="ru-RU" dirty="0" smtClean="0"/>
                  <a:t>  </a:t>
                </a:r>
                <a:r>
                  <a:rPr lang="en-US" dirty="0"/>
                  <a:t> </a:t>
                </a:r>
                <a:r>
                  <a:rPr lang="en-US" sz="2800" dirty="0" smtClean="0"/>
                  <a:t>-3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ru-RU" sz="36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60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748" y="3429000"/>
                <a:ext cx="1750800" cy="878767"/>
              </a:xfrm>
              <a:prstGeom prst="rect">
                <a:avLst/>
              </a:prstGeom>
              <a:blipFill rotWithShape="1">
                <a:blip r:embed="rId6"/>
                <a:stretch>
                  <a:fillRect l="-7317" b="-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22838" y="5262384"/>
                <a:ext cx="3849836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-2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;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7</m:t>
                    </m:r>
                    <m:r>
                      <a:rPr lang="ru-RU" sz="3200" i="1">
                        <a:solidFill>
                          <a:srgbClr val="FF0000"/>
                        </a:solidFill>
                        <a:latin typeface="Cambria Math"/>
                      </a:rPr>
                      <m:t>;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;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−28</m:t>
                    </m:r>
                    <m:r>
                      <a:rPr lang="ru-RU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;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−9</m:t>
                    </m:r>
                    <m:f>
                      <m:fPr>
                        <m:ctrlP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838" y="5262384"/>
                <a:ext cx="3849836" cy="791820"/>
              </a:xfrm>
              <a:prstGeom prst="rect">
                <a:avLst/>
              </a:prstGeom>
              <a:blipFill rotWithShape="1">
                <a:blip r:embed="rId7"/>
                <a:stretch>
                  <a:fillRect l="-3956" b="-12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466748" y="4941168"/>
            <a:ext cx="958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Ответы: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1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88786"/>
              </p:ext>
            </p:extLst>
          </p:nvPr>
        </p:nvGraphicFramePr>
        <p:xfrm>
          <a:off x="107504" y="548680"/>
          <a:ext cx="8856984" cy="450215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31683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Линейное уравнение</a:t>
                      </a:r>
                      <a:endParaRPr lang="ru-RU" sz="28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ax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где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переменная,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любое число.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x-none" sz="28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0, то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 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0, то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любое;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 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x-none" sz="28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0, то нет корней.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7" name="Рисунок 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021" y="2636912"/>
            <a:ext cx="33505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5484" y="188640"/>
            <a:ext cx="7390549" cy="169277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Вопросы по домашнему</a:t>
            </a:r>
          </a:p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заданию </a:t>
            </a:r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4868" y="2939533"/>
            <a:ext cx="73917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 126, № 127, № 245, № 142.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930981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Равносильные преобразования </a:t>
            </a:r>
            <a:r>
              <a:rPr lang="ru-RU" sz="28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уравнений:</a:t>
            </a:r>
          </a:p>
          <a:p>
            <a:pPr algn="ctr"/>
            <a:endParaRPr lang="ru-RU" sz="2800" b="1" dirty="0" smtClean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>1. Если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к обеим частям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уравнения</a:t>
            </a:r>
          </a:p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прибавить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одно и то же число или из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обеих</a:t>
            </a:r>
          </a:p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частей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уравнения вычесть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одно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>и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то же число, то получится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уравнение, равносильное данному</a:t>
            </a:r>
          </a:p>
          <a:p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>2. Если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обе части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уравнения умножить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или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разделить</a:t>
            </a:r>
          </a:p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на одно и то же не равное нулю число, то получится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r>
              <a:rPr lang="ru-RU" sz="2800" dirty="0">
                <a:latin typeface="Times New Roman"/>
                <a:ea typeface="Calibri"/>
                <a:cs typeface="Times New Roman"/>
              </a:rPr>
              <a:t>уравнение, равносильное данному</a:t>
            </a:r>
          </a:p>
          <a:p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endParaRPr lang="ru-RU" sz="2400" dirty="0">
              <a:ea typeface="Calibri"/>
              <a:cs typeface="Times New Roman"/>
            </a:endParaRPr>
          </a:p>
          <a:p>
            <a:endParaRPr lang="ru-RU" sz="28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1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6124"/>
            <a:ext cx="8964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Задание. Привести уравнение к линейному виду, используя свойства уравнений: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  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–8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+ 7;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в)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7 +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11;	       2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+ 2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24 –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–2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18.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2 –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24 – 11;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   0 ·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13.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3228709"/>
            <a:ext cx="9108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коэффициенты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сколько корней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9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268760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(Устно.) Назовите коэффициенты a и b линейного уравнения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b. Сколько корней имеет уравнение: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3х = 12;		в) 1   x = –14;		д) 0 • х = 0;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–3х = 18;		г) 0 ∙ x =   ;			е) –18х = –2?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68859"/>
            <a:ext cx="288032" cy="71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430" y="3215773"/>
            <a:ext cx="325322" cy="7306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7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57" y="1412776"/>
            <a:ext cx="83984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Решите уравнение.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–3x =    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г) –6 =         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–x = –1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;	д)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–18х = 3;		е)      = –5x;		ж) –0,81х = 72,9.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08594"/>
            <a:ext cx="360040" cy="82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172" y="3239994"/>
            <a:ext cx="304711" cy="82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196" y="3299254"/>
            <a:ext cx="1535560" cy="826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67887"/>
            <a:ext cx="600372" cy="972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360040" cy="1007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7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90008"/>
            <a:ext cx="820891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Определите значение х, при котором значение выражения –3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равно: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0;     б) 6;     в) –12;    г)           ;   д)        ;     е)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07734"/>
            <a:ext cx="833811" cy="1062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3" y="3504576"/>
            <a:ext cx="576064" cy="1023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40864"/>
            <a:ext cx="360040" cy="1101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55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143</TotalTime>
  <Words>531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59</cp:revision>
  <dcterms:created xsi:type="dcterms:W3CDTF">2012-09-30T18:21:28Z</dcterms:created>
  <dcterms:modified xsi:type="dcterms:W3CDTF">2013-10-07T14:21:27Z</dcterms:modified>
</cp:coreProperties>
</file>