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6" r:id="rId3"/>
    <p:sldId id="258" r:id="rId4"/>
    <p:sldId id="262" r:id="rId5"/>
    <p:sldId id="259" r:id="rId6"/>
    <p:sldId id="266" r:id="rId7"/>
    <p:sldId id="265" r:id="rId8"/>
    <p:sldId id="267" r:id="rId9"/>
    <p:sldId id="268" r:id="rId10"/>
    <p:sldId id="270" r:id="rId11"/>
    <p:sldId id="271" r:id="rId12"/>
    <p:sldId id="272" r:id="rId13"/>
    <p:sldId id="273" r:id="rId14"/>
    <p:sldId id="274" r:id="rId15"/>
    <p:sldId id="275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86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31C63EF-4F3B-4B5E-8DD9-A98DBDA3A1F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484784"/>
            <a:ext cx="799288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7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33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Линейное уравнение с одной переменной</a:t>
            </a:r>
            <a:endParaRPr lang="ru-RU" sz="7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33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8762" y="404664"/>
            <a:ext cx="75193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ГСГ</a:t>
            </a:r>
            <a:endParaRPr lang="ru-RU" sz="20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83454" y="6132947"/>
            <a:ext cx="387118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Преподаватель </a:t>
            </a:r>
            <a:r>
              <a:rPr lang="ru-RU" sz="2000" b="1" spc="150" dirty="0" smtClean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математики</a:t>
            </a:r>
          </a:p>
          <a:p>
            <a:pPr algn="ctr"/>
            <a:r>
              <a:rPr lang="ru-RU" sz="2000" b="1" spc="150" dirty="0" smtClean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Померанцева Л.А.</a:t>
            </a:r>
            <a:endParaRPr lang="ru-RU" sz="2000" b="1" spc="150" dirty="0">
              <a:ln w="11430"/>
              <a:solidFill>
                <a:srgbClr val="0033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207531" cy="365125"/>
          </a:xfrm>
        </p:spPr>
        <p:txBody>
          <a:bodyPr/>
          <a:lstStyle/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01.10.13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07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13881" y="188640"/>
            <a:ext cx="2893742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Задания:</a:t>
            </a:r>
            <a:endParaRPr lang="ru-RU" sz="5200" b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1268760"/>
            <a:ext cx="86409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(Устно.) Назовите коэффициенты a и b линейного уравнения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b. Сколько корней имеет уравнение: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а) 3х = 12;		в) 1   x = –14;		д) 0 • х = 0;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б) –3х = 18;		г) 0 ∙ x =   ;			е) –18х = –2?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568859"/>
            <a:ext cx="288032" cy="716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430" y="3215773"/>
            <a:ext cx="325322" cy="7306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779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13881" y="188640"/>
            <a:ext cx="2893742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Задания:</a:t>
            </a:r>
            <a:endParaRPr lang="ru-RU" sz="5200" b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0057" y="1412776"/>
            <a:ext cx="839840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Решите уравнение.</a:t>
            </a:r>
          </a:p>
          <a:p>
            <a:pPr>
              <a:lnSpc>
                <a:spcPct val="20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а) –8х = 24;		г) –3x =    ;		ж) –6 =         x;</a:t>
            </a:r>
          </a:p>
          <a:p>
            <a:pPr>
              <a:lnSpc>
                <a:spcPct val="20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б) 50х = –5;		д) –x = –1    ;          з)                   ;</a:t>
            </a:r>
          </a:p>
          <a:p>
            <a:pPr>
              <a:lnSpc>
                <a:spcPct val="20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в) –18х = 1;		е)      = –5x;		 и) –0,81х = 72,9.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Рисунок 1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386211"/>
            <a:ext cx="360040" cy="826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Рисунок 1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337" y="3284984"/>
            <a:ext cx="304711" cy="826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Рисунок 1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284984"/>
            <a:ext cx="1535560" cy="8267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Рисунок 2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972" y="2335924"/>
            <a:ext cx="600372" cy="97210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Рисунок 21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005064"/>
            <a:ext cx="360040" cy="1007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872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13881" y="188640"/>
            <a:ext cx="2893742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Задания:</a:t>
            </a:r>
            <a:endParaRPr lang="ru-RU" sz="5200" b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490008"/>
            <a:ext cx="820891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Определите значение х, при котором значение выражения –3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равно:</a:t>
            </a:r>
          </a:p>
          <a:p>
            <a:pPr>
              <a:lnSpc>
                <a:spcPct val="20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а) 0;     б) 6;     в) –12;    г)           ;   д)        ;     е)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407734"/>
            <a:ext cx="833811" cy="10623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623" y="3504576"/>
            <a:ext cx="576064" cy="10231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340864"/>
            <a:ext cx="360040" cy="11019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557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13881" y="188640"/>
            <a:ext cx="2893742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Задания:</a:t>
            </a:r>
            <a:endParaRPr lang="ru-RU" sz="5200" b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84" y="1412776"/>
            <a:ext cx="90167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3. (Устно.) На доске было записано решение линейного уравнения, но правую часть данного уравнения стерли. Восстановите ее: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3010337"/>
            <a:ext cx="1153876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07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13881" y="188640"/>
            <a:ext cx="2893742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Задания:</a:t>
            </a:r>
            <a:endParaRPr lang="ru-RU" sz="5200" b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412776"/>
            <a:ext cx="90364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 При каких значениях а уравнение а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= 8: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а) имеет корень, равный –  4;     ;  0;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б) не имеет корней;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в) имеет отрицательный корень?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117" y="1988840"/>
            <a:ext cx="513011" cy="1241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260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83097" y="188640"/>
            <a:ext cx="3955315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Итоги урока</a:t>
            </a:r>
            <a:endParaRPr lang="ru-RU" sz="5200" b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53423" y="1340768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Дайте определение линейного уравнения с одной переменной. Приведите примеры.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В каком случае уравнение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= b имеет единственный корень? Бесконечно много корней? Не имеет корней?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Сформулируйте  алгоритм  решения  уравнения,  сводящегося  к  линейному.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68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86544" y="188640"/>
            <a:ext cx="4748416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Задание на с/п: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64868" y="2939533"/>
            <a:ext cx="73917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№ 126, № 127, № 245, № 142.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56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89085" y="332656"/>
            <a:ext cx="3965830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2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Устный счёт</a:t>
            </a:r>
            <a:endParaRPr lang="ru-RU" sz="5200" b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03648" y="1700808"/>
                <a:ext cx="1091196" cy="910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ru-RU" sz="28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ru-RU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1700808"/>
                <a:ext cx="1091196" cy="91057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043608" y="1844824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1)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29717" y="3284984"/>
                <a:ext cx="1515158" cy="8875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2</a:t>
                </a:r>
                <a:r>
                  <a:rPr lang="ru-RU" sz="2800" dirty="0" smtClean="0"/>
                  <a:t>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ru-RU" sz="36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ru-RU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9717" y="3284984"/>
                <a:ext cx="1515158" cy="887551"/>
              </a:xfrm>
              <a:prstGeom prst="rect">
                <a:avLst/>
              </a:prstGeom>
              <a:blipFill rotWithShape="1">
                <a:blip r:embed="rId3"/>
                <a:stretch>
                  <a:fillRect l="-3629" b="-34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89294" y="5270256"/>
                <a:ext cx="1519903" cy="7022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3)  </a:t>
                </a:r>
                <a:r>
                  <a:rPr lang="ru-RU" sz="2800" dirty="0" smtClean="0"/>
                  <a:t>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ru-RU" sz="2800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ru-RU" sz="2800" b="0" i="1" smtClean="0">
                        <a:latin typeface="Cambria Math"/>
                      </a:rPr>
                      <m:t>:1</m:t>
                    </m:r>
                    <m:f>
                      <m:fPr>
                        <m:ctrlPr>
                          <a:rPr lang="ru-RU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2800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9294" y="5270256"/>
                <a:ext cx="1519903" cy="702244"/>
              </a:xfrm>
              <a:prstGeom prst="rect">
                <a:avLst/>
              </a:prstGeom>
              <a:blipFill rotWithShape="1">
                <a:blip r:embed="rId4"/>
                <a:stretch>
                  <a:fillRect l="-3213" b="-121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10216" y="1634766"/>
                <a:ext cx="1338828" cy="7894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4)   </a:t>
                </a:r>
                <a:r>
                  <a:rPr lang="ru-RU" sz="3200" dirty="0" smtClean="0"/>
                  <a:t>5-3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3200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0216" y="1634766"/>
                <a:ext cx="1338828" cy="789447"/>
              </a:xfrm>
              <a:prstGeom prst="rect">
                <a:avLst/>
              </a:prstGeom>
              <a:blipFill rotWithShape="1">
                <a:blip r:embed="rId5"/>
                <a:stretch>
                  <a:fillRect l="-4110" b="-123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66748" y="3429000"/>
                <a:ext cx="1241045" cy="8796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5)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ru-RU" sz="3600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ru-RU" sz="36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  <a:ea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6748" y="3429000"/>
                <a:ext cx="1241045" cy="879600"/>
              </a:xfrm>
              <a:prstGeom prst="rect">
                <a:avLst/>
              </a:prstGeom>
              <a:blipFill rotWithShape="1">
                <a:blip r:embed="rId6"/>
                <a:stretch>
                  <a:fillRect l="-44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122838" y="5262384"/>
                <a:ext cx="2972993" cy="7965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dirty="0" smtClean="0">
                    <a:solidFill>
                      <a:srgbClr val="FF0000"/>
                    </a:solidFill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ru-RU" sz="3200" b="0" i="1" smtClean="0">
                        <a:solidFill>
                          <a:srgbClr val="FF0000"/>
                        </a:solidFill>
                        <a:latin typeface="Cambria Math"/>
                      </a:rPr>
                      <m:t>;</m:t>
                    </m:r>
                    <m:f>
                      <m:fPr>
                        <m:ctrlPr>
                          <a:rPr lang="ru-RU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24</m:t>
                        </m:r>
                      </m:den>
                    </m:f>
                    <m:r>
                      <a:rPr lang="ru-RU" sz="3200" b="0" i="1" smtClean="0">
                        <a:solidFill>
                          <a:srgbClr val="FF0000"/>
                        </a:solidFill>
                        <a:latin typeface="Cambria Math"/>
                      </a:rPr>
                      <m:t>;2;1</m:t>
                    </m:r>
                    <m:f>
                      <m:fPr>
                        <m:ctrlPr>
                          <a:rPr lang="ru-RU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ru-RU" sz="3200" b="0" i="1" smtClean="0">
                        <a:solidFill>
                          <a:srgbClr val="FF0000"/>
                        </a:solidFill>
                        <a:latin typeface="Cambria Math"/>
                      </a:rPr>
                      <m:t>;</m:t>
                    </m:r>
                    <m:f>
                      <m:fPr>
                        <m:ctrlPr>
                          <a:rPr lang="ru-RU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2838" y="5262384"/>
                <a:ext cx="2972993" cy="796500"/>
              </a:xfrm>
              <a:prstGeom prst="rect">
                <a:avLst/>
              </a:prstGeom>
              <a:blipFill rotWithShape="1">
                <a:blip r:embed="rId7"/>
                <a:stretch>
                  <a:fillRect l="-5123" b="-122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466748" y="4941168"/>
            <a:ext cx="958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Ответы: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1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4290" y="1484784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Какие из чисел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–2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являются корнями следующих уравнений:</a:t>
            </a:r>
          </a:p>
          <a:p>
            <a:pPr>
              <a:lnSpc>
                <a:spcPct val="150000"/>
              </a:lnSpc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а) 3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= –6;		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г) 4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– 4 =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+ 5;</a:t>
            </a:r>
          </a:p>
          <a:p>
            <a:pPr>
              <a:lnSpc>
                <a:spcPct val="150000"/>
              </a:lnSpc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б) 3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+ 2 = 10 –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		д) 10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= 5(2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+ 3);</a:t>
            </a:r>
          </a:p>
          <a:p>
            <a:pPr>
              <a:lnSpc>
                <a:spcPct val="150000"/>
              </a:lnSpc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+ 3 = 6;			е) 10 +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= 13?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55776" y="15963"/>
            <a:ext cx="4492320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Устная работа</a:t>
            </a:r>
            <a:endParaRPr lang="ru-RU" sz="5200" b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16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5130" y="863819"/>
            <a:ext cx="857735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2. Являются ли уравнения равносильными? Если да, то сформулируйте, по какому свойству уравнений.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а) 3х + 4 = 2		   и	3х = –2;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б) –3х + 12 + 2х = 4	   и 	2х + 12 = 3х + 4;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в) 3х + 15 = 0		   и	3х = 15;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г) 0,5х = 0,08		   и	50х = 8;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д) 120х = –10		   и	12х = 1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е)    x = 11		            и	3х = 44.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96" y="5159845"/>
            <a:ext cx="265452" cy="93345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2555776" y="15963"/>
            <a:ext cx="4492320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Устная работа</a:t>
            </a:r>
            <a:endParaRPr lang="ru-RU" sz="5200" b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89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813690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Рассмотрим уравнение 9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23 = 5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11. Применим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свойства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уравнений и получим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равносильные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уравнения: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9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5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– 11 + 23;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12;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3.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Уравнение, равносильное исходному, имеет единственный корень 3, значит, исходное уравнение также имеет единственный корень 3.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Используя свойства уравнений, многие из них всегда можно привести к виду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переменная, а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некоторые числа. Уравнения такого вида называются </a:t>
            </a:r>
            <a:r>
              <a:rPr 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линейными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917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496" y="6124"/>
            <a:ext cx="896448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Задание. Привести уравнение к линейному виду, используя свойства уравнений: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а) 3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– 11 = 5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+ 7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      б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 2 (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+ 1) = 2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    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 –8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+ 11 = 8 (3 –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400" b="1" i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4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а) 3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11 = 5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+ 7;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2 (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+ 1) = 2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    в)  –8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+ 11 = 8 (3 –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3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5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7 +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11;	       2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+ 2 = 2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           –8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+ 11 = 24 – 8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–2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18.	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2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2 – 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           –8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+ 8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24 – 11;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		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0 ·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                       0 ·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13.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496" y="3228709"/>
            <a:ext cx="91085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Чему равны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коэффициенты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сколько корней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имеет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уравнение?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79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496" y="6124"/>
            <a:ext cx="896448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Задание. Привести уравнение к линейному виду, используя свойства уравнений: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а) 3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– 11 = 5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+ 7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      б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 2 (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+ 1) = 2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    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 –8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+ 11 = 8 (3 –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400" b="1" i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4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а) 3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11 = 5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+ 7;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2 (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+ 1) = 2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    в)  –8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+ 11 = 8 (3 –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3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5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7 +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11;	       2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+ 2 = 2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           –8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+ 11 = 24 – 8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–2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18.	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2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2 – 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           –8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+ 8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24 – 11;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		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0 ·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                       0 ·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13.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496" y="3228709"/>
            <a:ext cx="91085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Чему равны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коэффициенты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сколько корней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имеет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уравнение?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496" y="4210004"/>
            <a:ext cx="89644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= –2;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= 18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один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корень</a:t>
            </a:r>
            <a:r>
              <a:rPr lang="ru-RU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= –9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определили, разделив обе части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(–2).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= 0;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= 0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бесконечно много корней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так как равенство 0 ·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0 верно при любом значении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= 0;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= 13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нет корней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так как равенство 0 ·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13 неверно ни при каком значении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339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640195"/>
              </p:ext>
            </p:extLst>
          </p:nvPr>
        </p:nvGraphicFramePr>
        <p:xfrm>
          <a:off x="107504" y="548680"/>
          <a:ext cx="8856984" cy="4625340"/>
        </p:xfrm>
        <a:graphic>
          <a:graphicData uri="http://schemas.openxmlformats.org/drawingml/2006/table">
            <a:tbl>
              <a:tblPr/>
              <a:tblGrid>
                <a:gridCol w="8856984"/>
              </a:tblGrid>
              <a:tr h="316835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66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Линейное уравнение</a:t>
                      </a:r>
                      <a:endParaRPr lang="ru-RU" sz="2800" dirty="0">
                        <a:solidFill>
                          <a:srgbClr val="0066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ax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где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переменная,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любое число.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Если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x-none" sz="2800">
                          <a:effectLst/>
                          <a:latin typeface="Symbol"/>
                          <a:ea typeface="Calibri"/>
                          <a:cs typeface="Symbol"/>
                        </a:rPr>
                        <a:t>¹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0, то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</a:t>
                      </a:r>
                      <a:r>
                        <a:rPr lang="ru-RU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;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если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0 и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0, то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любое;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если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0 и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x-none" sz="2800">
                          <a:effectLst/>
                          <a:latin typeface="Symbol"/>
                          <a:ea typeface="Calibri"/>
                          <a:cs typeface="Symbol"/>
                        </a:rPr>
                        <a:t>¹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0, то нет корней.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7" name="Рисунок 6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6021" y="2636912"/>
            <a:ext cx="335058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58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8534" y="980728"/>
            <a:ext cx="895997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1-й </a:t>
            </a:r>
            <a:r>
              <a:rPr lang="ru-RU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шаг.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Если выражения, стоящие в левой или правой части уравнения, содержат скобки, то раскрываем их по правилам.</a:t>
            </a:r>
          </a:p>
          <a:p>
            <a:r>
              <a:rPr lang="ru-RU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2-й шаг.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Переносим слагаемые с переменными в левую часть уравнения, а без переменных в правую.</a:t>
            </a:r>
          </a:p>
          <a:p>
            <a:r>
              <a:rPr lang="ru-RU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3-й шаг.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Приводим подобные слагаемые в обеих частях уравнения, приводя его к виду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4-й шаг.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Решаем получившееся линейное уравнение, равносильное исходному, в зависимости от значений коэффициентов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330" y="-171400"/>
            <a:ext cx="9139481" cy="193899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63500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4000" b="1" dirty="0" smtClean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Алгоритм  </a:t>
            </a:r>
            <a:r>
              <a:rPr lang="ru-RU" sz="4000" b="1" dirty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решения  уравнений,  сводящихся к линейным.</a:t>
            </a:r>
          </a:p>
        </p:txBody>
      </p:sp>
    </p:spTree>
    <p:extLst>
      <p:ext uri="{BB962C8B-B14F-4D97-AF65-F5344CB8AC3E}">
        <p14:creationId xmlns:p14="http://schemas.microsoft.com/office/powerpoint/2010/main" val="299588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95</TotalTime>
  <Words>749</Words>
  <Application>Microsoft Office PowerPoint</Application>
  <PresentationFormat>Экран (4:3)</PresentationFormat>
  <Paragraphs>92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54</cp:revision>
  <dcterms:created xsi:type="dcterms:W3CDTF">2012-09-30T18:21:28Z</dcterms:created>
  <dcterms:modified xsi:type="dcterms:W3CDTF">2013-10-07T14:28:40Z</dcterms:modified>
</cp:coreProperties>
</file>