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6" r:id="rId3"/>
    <p:sldId id="257" r:id="rId4"/>
    <p:sldId id="258" r:id="rId5"/>
    <p:sldId id="259" r:id="rId6"/>
    <p:sldId id="260" r:id="rId7"/>
    <p:sldId id="261" r:id="rId8"/>
    <p:sldId id="262" r:id="rId9"/>
    <p:sldId id="263" r:id="rId10"/>
    <p:sldId id="264" r:id="rId11"/>
    <p:sldId id="265" r:id="rId12"/>
    <p:sldId id="267" r:id="rId1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2/11/2013</a:t>
            </a:fld>
            <a:endParaRPr lang="en-US"/>
          </a:p>
        </p:txBody>
      </p:sp>
      <p:sp>
        <p:nvSpPr>
          <p:cNvPr id="20" name="Нижний колонтитул 19"/>
          <p:cNvSpPr>
            <a:spLocks noGrp="1"/>
          </p:cNvSpPr>
          <p:nvPr>
            <p:ph type="ftr" sz="quarter" idx="11"/>
          </p:nvPr>
        </p:nvSpPr>
        <p:spPr/>
        <p:txBody>
          <a:bodyPr/>
          <a:lstStyle>
            <a:extLst/>
          </a:lstStyle>
          <a:p>
            <a:endParaRPr lang="en-US"/>
          </a:p>
        </p:txBody>
      </p:sp>
      <p:sp>
        <p:nvSpPr>
          <p:cNvPr id="10" name="Номер слайда 9"/>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2/11/2013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2/11/2013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2/11/2013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AF463A-BC7C-46EE-9F1E-7F377CCA4891}" type="datetimeFigureOut">
              <a:rPr lang="en-US" smtClean="0"/>
              <a:pPr/>
              <a:t>2/11/2013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2/11/2013</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2/11/2013</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AF463A-BC7C-46EE-9F1E-7F377CCA4891}" type="datetimeFigureOut">
              <a:rPr lang="en-US" smtClean="0"/>
              <a:pPr/>
              <a:t>2/11/2013</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EAF463A-BC7C-46EE-9F1E-7F377CCA4891}" type="datetimeFigureOut">
              <a:rPr lang="en-US" smtClean="0"/>
              <a:pPr/>
              <a:t>2/11/2013</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2/11/2013</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2/11/2013</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EAF463A-BC7C-46EE-9F1E-7F377CCA4891}" type="datetimeFigureOut">
              <a:rPr lang="en-US" smtClean="0"/>
              <a:pPr/>
              <a:t>2/11/2013</a:t>
            </a:fld>
            <a:endParaRPr lang="en-US"/>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483448D-3A78-4528-A469-B745A65DA480}" type="slidenum">
              <a:rPr lang="en-US" smtClean="0"/>
              <a:pPr/>
              <a:t>‹#›</a:t>
            </a:fld>
            <a:endParaRPr lang="en-US"/>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800" b="1" dirty="0" smtClean="0"/>
              <a:t>Научно-практическая конференция</a:t>
            </a:r>
            <a:r>
              <a:rPr lang="ru-RU" sz="2800" dirty="0" smtClean="0"/>
              <a:t/>
            </a:r>
            <a:br>
              <a:rPr lang="ru-RU" sz="2800" dirty="0" smtClean="0"/>
            </a:br>
            <a:r>
              <a:rPr lang="ru-RU" sz="2800" b="1" dirty="0" smtClean="0"/>
              <a:t>«Твой первый шаг в науку»   </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1435608" y="1447800"/>
            <a:ext cx="7498080" cy="5105400"/>
          </a:xfrm>
        </p:spPr>
        <p:txBody>
          <a:bodyPr>
            <a:normAutofit fontScale="40000" lnSpcReduction="20000"/>
          </a:bodyPr>
          <a:lstStyle/>
          <a:p>
            <a:pPr>
              <a:buNone/>
            </a:pPr>
            <a:r>
              <a:rPr lang="ru-RU" b="1" dirty="0" smtClean="0"/>
              <a:t> </a:t>
            </a:r>
            <a:endParaRPr lang="ru-RU" dirty="0" smtClean="0"/>
          </a:p>
          <a:p>
            <a:pPr>
              <a:buNone/>
            </a:pPr>
            <a:r>
              <a:rPr lang="ru-RU" b="1" dirty="0" smtClean="0"/>
              <a:t> </a:t>
            </a:r>
            <a:endParaRPr lang="ru-RU" dirty="0" smtClean="0"/>
          </a:p>
          <a:p>
            <a:pPr>
              <a:buNone/>
            </a:pPr>
            <a:r>
              <a:rPr lang="ru-RU" b="1" dirty="0" smtClean="0"/>
              <a:t> </a:t>
            </a:r>
            <a:endParaRPr lang="ru-RU" dirty="0" smtClean="0"/>
          </a:p>
          <a:p>
            <a:pPr>
              <a:buNone/>
            </a:pPr>
            <a:r>
              <a:rPr lang="ru-RU" b="1" dirty="0" smtClean="0"/>
              <a:t> </a:t>
            </a:r>
            <a:endParaRPr lang="ru-RU" dirty="0" smtClean="0"/>
          </a:p>
          <a:p>
            <a:pPr algn="ctr">
              <a:buNone/>
            </a:pPr>
            <a:r>
              <a:rPr lang="ru-RU" sz="8000" b="1" dirty="0" smtClean="0">
                <a:solidFill>
                  <a:schemeClr val="tx2">
                    <a:lumMod val="75000"/>
                  </a:schemeClr>
                </a:solidFill>
              </a:rPr>
              <a:t>Тема: </a:t>
            </a:r>
            <a:endParaRPr lang="ru-RU" sz="8000" dirty="0" smtClean="0">
              <a:solidFill>
                <a:schemeClr val="tx2">
                  <a:lumMod val="75000"/>
                </a:schemeClr>
              </a:solidFill>
            </a:endParaRPr>
          </a:p>
          <a:p>
            <a:pPr algn="ctr">
              <a:buNone/>
            </a:pPr>
            <a:r>
              <a:rPr lang="ru-RU" sz="8000" b="1" dirty="0" smtClean="0">
                <a:solidFill>
                  <a:schemeClr val="tx2">
                    <a:lumMod val="75000"/>
                  </a:schemeClr>
                </a:solidFill>
              </a:rPr>
              <a:t> </a:t>
            </a:r>
            <a:endParaRPr lang="ru-RU" sz="8000" dirty="0" smtClean="0">
              <a:solidFill>
                <a:schemeClr val="tx2">
                  <a:lumMod val="75000"/>
                </a:schemeClr>
              </a:solidFill>
            </a:endParaRPr>
          </a:p>
          <a:p>
            <a:pPr algn="ctr">
              <a:buNone/>
            </a:pPr>
            <a:r>
              <a:rPr lang="ru-RU" sz="8000" b="1" dirty="0" smtClean="0">
                <a:solidFill>
                  <a:schemeClr val="tx2">
                    <a:lumMod val="75000"/>
                  </a:schemeClr>
                </a:solidFill>
              </a:rPr>
              <a:t>«Мыльные пузыри» </a:t>
            </a:r>
            <a:endParaRPr lang="ru-RU" sz="8000" dirty="0" smtClean="0">
              <a:solidFill>
                <a:schemeClr val="tx2">
                  <a:lumMod val="75000"/>
                </a:schemeClr>
              </a:solidFill>
            </a:endParaRPr>
          </a:p>
          <a:p>
            <a:pPr>
              <a:buNone/>
            </a:pPr>
            <a:r>
              <a:rPr lang="ru-RU" b="1" dirty="0" smtClean="0"/>
              <a:t> </a:t>
            </a:r>
            <a:endParaRPr lang="ru-RU" dirty="0" smtClean="0"/>
          </a:p>
          <a:p>
            <a:pPr>
              <a:buNone/>
            </a:pPr>
            <a:r>
              <a:rPr lang="ru-RU" b="1" dirty="0" smtClean="0"/>
              <a:t> </a:t>
            </a:r>
            <a:endParaRPr lang="ru-RU" dirty="0" smtClean="0"/>
          </a:p>
          <a:p>
            <a:pPr>
              <a:buNone/>
            </a:pPr>
            <a:r>
              <a:rPr lang="ru-RU" b="1" dirty="0" smtClean="0"/>
              <a:t>  </a:t>
            </a:r>
            <a:endParaRPr lang="ru-RU" dirty="0" smtClean="0"/>
          </a:p>
          <a:p>
            <a:pPr>
              <a:buNone/>
            </a:pPr>
            <a:r>
              <a:rPr lang="ru-RU" b="1" dirty="0" smtClean="0"/>
              <a:t>     						</a:t>
            </a:r>
            <a:r>
              <a:rPr lang="ru-RU" b="1" dirty="0" smtClean="0">
                <a:solidFill>
                  <a:schemeClr val="accent1">
                    <a:lumMod val="50000"/>
                  </a:schemeClr>
                </a:solidFill>
              </a:rPr>
              <a:t>Работу </a:t>
            </a:r>
            <a:r>
              <a:rPr lang="ru-RU" b="1" dirty="0" smtClean="0">
                <a:solidFill>
                  <a:schemeClr val="accent1">
                    <a:lumMod val="50000"/>
                  </a:schemeClr>
                </a:solidFill>
              </a:rPr>
              <a:t>выполнил </a:t>
            </a:r>
            <a:endParaRPr lang="ru-RU" dirty="0" smtClean="0">
              <a:solidFill>
                <a:schemeClr val="accent1">
                  <a:lumMod val="50000"/>
                </a:schemeClr>
              </a:solidFill>
            </a:endParaRPr>
          </a:p>
          <a:p>
            <a:pPr algn="just">
              <a:buNone/>
            </a:pPr>
            <a:r>
              <a:rPr lang="ru-RU" b="1" dirty="0" smtClean="0">
                <a:solidFill>
                  <a:schemeClr val="accent1">
                    <a:lumMod val="50000"/>
                  </a:schemeClr>
                </a:solidFill>
              </a:rPr>
              <a:t>						ученик </a:t>
            </a:r>
            <a:r>
              <a:rPr lang="ru-RU" b="1" dirty="0" smtClean="0">
                <a:solidFill>
                  <a:schemeClr val="accent1">
                    <a:lumMod val="50000"/>
                  </a:schemeClr>
                </a:solidFill>
              </a:rPr>
              <a:t>2 «А» </a:t>
            </a:r>
            <a:r>
              <a:rPr lang="ru-RU" b="1" dirty="0" smtClean="0">
                <a:solidFill>
                  <a:schemeClr val="accent1">
                    <a:lumMod val="50000"/>
                  </a:schemeClr>
                </a:solidFill>
              </a:rPr>
              <a:t>класса</a:t>
            </a:r>
          </a:p>
          <a:p>
            <a:pPr algn="just">
              <a:buNone/>
            </a:pPr>
            <a:r>
              <a:rPr lang="ru-RU" b="1" dirty="0" smtClean="0">
                <a:solidFill>
                  <a:schemeClr val="accent1">
                    <a:lumMod val="50000"/>
                  </a:schemeClr>
                </a:solidFill>
              </a:rPr>
              <a:t> 						МАОУ Гимназия № 1</a:t>
            </a:r>
            <a:endParaRPr lang="ru-RU" b="1" dirty="0" smtClean="0">
              <a:solidFill>
                <a:schemeClr val="accent1">
                  <a:lumMod val="50000"/>
                </a:schemeClr>
              </a:solidFill>
            </a:endParaRPr>
          </a:p>
          <a:p>
            <a:pPr algn="just">
              <a:buNone/>
            </a:pPr>
            <a:r>
              <a:rPr lang="ru-RU" b="1" dirty="0" smtClean="0">
                <a:solidFill>
                  <a:schemeClr val="accent1">
                    <a:lumMod val="50000"/>
                  </a:schemeClr>
                </a:solidFill>
              </a:rPr>
              <a:t>						Пичугин </a:t>
            </a:r>
            <a:r>
              <a:rPr lang="ru-RU" b="1" dirty="0" smtClean="0">
                <a:solidFill>
                  <a:schemeClr val="accent1">
                    <a:lumMod val="50000"/>
                  </a:schemeClr>
                </a:solidFill>
              </a:rPr>
              <a:t>Платон</a:t>
            </a:r>
            <a:endParaRPr lang="ru-RU" dirty="0" smtClean="0">
              <a:solidFill>
                <a:schemeClr val="accent1">
                  <a:lumMod val="50000"/>
                </a:schemeClr>
              </a:solidFill>
            </a:endParaRPr>
          </a:p>
          <a:p>
            <a:pPr algn="just">
              <a:buNone/>
            </a:pPr>
            <a:r>
              <a:rPr lang="ru-RU" b="1" dirty="0" smtClean="0">
                <a:solidFill>
                  <a:schemeClr val="accent1">
                    <a:lumMod val="50000"/>
                  </a:schemeClr>
                </a:solidFill>
              </a:rPr>
              <a:t>           </a:t>
            </a:r>
            <a:r>
              <a:rPr lang="ru-RU" b="1" dirty="0" smtClean="0">
                <a:solidFill>
                  <a:schemeClr val="accent1">
                    <a:lumMod val="50000"/>
                  </a:schemeClr>
                </a:solidFill>
              </a:rPr>
              <a:t>					Научный </a:t>
            </a:r>
            <a:r>
              <a:rPr lang="ru-RU" b="1" dirty="0" smtClean="0">
                <a:solidFill>
                  <a:schemeClr val="accent1">
                    <a:lumMod val="50000"/>
                  </a:schemeClr>
                </a:solidFill>
              </a:rPr>
              <a:t>руководитель</a:t>
            </a:r>
            <a:endParaRPr lang="ru-RU" dirty="0" smtClean="0">
              <a:solidFill>
                <a:schemeClr val="accent1">
                  <a:lumMod val="50000"/>
                </a:schemeClr>
              </a:solidFill>
            </a:endParaRPr>
          </a:p>
          <a:p>
            <a:pPr algn="just">
              <a:buNone/>
            </a:pPr>
            <a:r>
              <a:rPr lang="ru-RU" b="1" dirty="0" smtClean="0">
                <a:solidFill>
                  <a:schemeClr val="accent1">
                    <a:lumMod val="50000"/>
                  </a:schemeClr>
                </a:solidFill>
              </a:rPr>
              <a:t> </a:t>
            </a:r>
            <a:r>
              <a:rPr lang="ru-RU" b="1" dirty="0" smtClean="0">
                <a:solidFill>
                  <a:schemeClr val="accent1">
                    <a:lumMod val="50000"/>
                  </a:schemeClr>
                </a:solidFill>
              </a:rPr>
              <a:t>						</a:t>
            </a:r>
            <a:r>
              <a:rPr lang="ru-RU" b="1" dirty="0" err="1" smtClean="0">
                <a:solidFill>
                  <a:schemeClr val="accent1">
                    <a:lumMod val="50000"/>
                  </a:schemeClr>
                </a:solidFill>
              </a:rPr>
              <a:t>Головичёва</a:t>
            </a:r>
            <a:r>
              <a:rPr lang="ru-RU" b="1" dirty="0" smtClean="0">
                <a:solidFill>
                  <a:schemeClr val="accent1">
                    <a:lumMod val="50000"/>
                  </a:schemeClr>
                </a:solidFill>
              </a:rPr>
              <a:t> </a:t>
            </a:r>
            <a:r>
              <a:rPr lang="ru-RU" b="1" dirty="0" smtClean="0">
                <a:solidFill>
                  <a:schemeClr val="accent1">
                    <a:lumMod val="50000"/>
                  </a:schemeClr>
                </a:solidFill>
              </a:rPr>
              <a:t>Ю.В</a:t>
            </a:r>
            <a:r>
              <a:rPr lang="ru-RU" b="1" dirty="0" smtClean="0">
                <a:solidFill>
                  <a:schemeClr val="accent1">
                    <a:lumMod val="50000"/>
                  </a:schemeClr>
                </a:solidFill>
              </a:rPr>
              <a:t>.    </a:t>
            </a:r>
          </a:p>
          <a:p>
            <a:pPr algn="just">
              <a:buNone/>
            </a:pPr>
            <a:endParaRPr lang="ru-RU" b="1" dirty="0" smtClean="0">
              <a:solidFill>
                <a:schemeClr val="accent1">
                  <a:lumMod val="50000"/>
                </a:schemeClr>
              </a:solidFill>
            </a:endParaRPr>
          </a:p>
          <a:p>
            <a:pPr algn="ctr">
              <a:buNone/>
            </a:pPr>
            <a:r>
              <a:rPr lang="ru-RU" b="1" dirty="0" smtClean="0">
                <a:solidFill>
                  <a:schemeClr val="accent1">
                    <a:lumMod val="50000"/>
                  </a:schemeClr>
                </a:solidFill>
              </a:rPr>
              <a:t>САРАТОВ, 2012 </a:t>
            </a:r>
            <a:endParaRPr lang="ru-RU" dirty="0">
              <a:solidFill>
                <a:schemeClr val="accent1">
                  <a:lumMod val="50000"/>
                </a:schemeClr>
              </a:solidFill>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smtClean="0"/>
              <a:t>МОИ ИССЛЕДОВАНИЯ И ЗАКЛЮЧИТЕЛЬНЫЕ ВЫВОДЫ</a:t>
            </a:r>
            <a:endParaRPr lang="ru-RU" dirty="0"/>
          </a:p>
        </p:txBody>
      </p:sp>
      <p:sp>
        <p:nvSpPr>
          <p:cNvPr id="3" name="Текст 2"/>
          <p:cNvSpPr>
            <a:spLocks noGrp="1"/>
          </p:cNvSpPr>
          <p:nvPr>
            <p:ph type="body" idx="2"/>
          </p:nvPr>
        </p:nvSpPr>
        <p:spPr>
          <a:xfrm>
            <a:off x="457200" y="1406964"/>
            <a:ext cx="3810000" cy="1031436"/>
          </a:xfrm>
        </p:spPr>
        <p:txBody>
          <a:bodyPr>
            <a:noAutofit/>
          </a:bodyPr>
          <a:lstStyle/>
          <a:p>
            <a:pPr>
              <a:buFont typeface="Wingdings" pitchFamily="2" charset="2"/>
              <a:buChar char="v"/>
            </a:pPr>
            <a:r>
              <a:rPr lang="ru-RU" sz="2000" dirty="0" smtClean="0">
                <a:solidFill>
                  <a:schemeClr val="accent1">
                    <a:lumMod val="75000"/>
                  </a:schemeClr>
                </a:solidFill>
                <a:latin typeface="Gabriola" pitchFamily="82" charset="0"/>
              </a:rPr>
              <a:t> Несколько капель глицерина, добавленные в мыльный раствор, сделали мои пузыри более прочными.</a:t>
            </a:r>
            <a:endParaRPr lang="ru-RU" sz="2000" dirty="0">
              <a:solidFill>
                <a:schemeClr val="accent1">
                  <a:lumMod val="75000"/>
                </a:schemeClr>
              </a:solidFill>
              <a:latin typeface="Gabriola" pitchFamily="82" charset="0"/>
            </a:endParaRPr>
          </a:p>
        </p:txBody>
      </p:sp>
      <p:pic>
        <p:nvPicPr>
          <p:cNvPr id="5" name="Содержимое 4" descr="5364c92555d8.jpg"/>
          <p:cNvPicPr>
            <a:picLocks noGrp="1" noChangeAspect="1"/>
          </p:cNvPicPr>
          <p:nvPr>
            <p:ph sz="half" idx="1"/>
          </p:nvPr>
        </p:nvPicPr>
        <p:blipFill>
          <a:blip r:embed="rId2" cstate="print"/>
          <a:stretch>
            <a:fillRect/>
          </a:stretch>
        </p:blipFill>
        <p:spPr>
          <a:xfrm>
            <a:off x="4648200" y="457200"/>
            <a:ext cx="4128924" cy="3326733"/>
          </a:xfrm>
        </p:spPr>
      </p:pic>
      <p:pic>
        <p:nvPicPr>
          <p:cNvPr id="21506" name="Picture 2" descr="C:\Users\Katy Peach\Downloads\11140_large.jpg"/>
          <p:cNvPicPr>
            <a:picLocks noChangeAspect="1" noChangeArrowheads="1"/>
          </p:cNvPicPr>
          <p:nvPr/>
        </p:nvPicPr>
        <p:blipFill>
          <a:blip r:embed="rId3" cstate="print"/>
          <a:srcRect/>
          <a:stretch>
            <a:fillRect/>
          </a:stretch>
        </p:blipFill>
        <p:spPr bwMode="auto">
          <a:xfrm>
            <a:off x="381000" y="2590800"/>
            <a:ext cx="3810000" cy="4000500"/>
          </a:xfrm>
          <a:prstGeom prst="rect">
            <a:avLst/>
          </a:prstGeom>
          <a:noFill/>
        </p:spPr>
      </p:pic>
      <p:sp>
        <p:nvSpPr>
          <p:cNvPr id="21507" name="Rectangle 3"/>
          <p:cNvSpPr>
            <a:spLocks noChangeArrowheads="1"/>
          </p:cNvSpPr>
          <p:nvPr/>
        </p:nvSpPr>
        <p:spPr bwMode="auto">
          <a:xfrm>
            <a:off x="4267200" y="3840034"/>
            <a:ext cx="4648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2000" b="0" i="0" u="none" strike="noStrike" cap="none" normalizeH="0" baseline="0" dirty="0" smtClean="0">
                <a:ln>
                  <a:noFill/>
                </a:ln>
                <a:solidFill>
                  <a:schemeClr val="accent1">
                    <a:lumMod val="75000"/>
                  </a:schemeClr>
                </a:solidFill>
                <a:effectLst/>
                <a:latin typeface="Gabriola" pitchFamily="82" charset="0"/>
                <a:ea typeface="Calibri" pitchFamily="34" charset="0"/>
                <a:cs typeface="Times New Roman" pitchFamily="18" charset="0"/>
              </a:rPr>
              <a:t> Добавление в мыльный раствор сахара, как в 1 и 4 рецептах способствуют выдуванию мыльных пузырей более больших  размеров.</a:t>
            </a:r>
            <a:endParaRPr kumimoji="0" lang="ru-RU" sz="2000" b="0" i="0" u="none" strike="noStrike" cap="none" normalizeH="0" baseline="0" dirty="0" smtClean="0">
              <a:ln>
                <a:noFill/>
              </a:ln>
              <a:solidFill>
                <a:schemeClr val="accent1">
                  <a:lumMod val="75000"/>
                </a:schemeClr>
              </a:solidFill>
              <a:effectLst/>
              <a:latin typeface="Gabriola" pitchFamily="82" charset="0"/>
              <a:cs typeface="Arial" pitchFamily="34" charset="0"/>
            </a:endParaRPr>
          </a:p>
        </p:txBody>
      </p:sp>
      <p:sp>
        <p:nvSpPr>
          <p:cNvPr id="9" name="Rectangle 3"/>
          <p:cNvSpPr>
            <a:spLocks noChangeArrowheads="1"/>
          </p:cNvSpPr>
          <p:nvPr/>
        </p:nvSpPr>
        <p:spPr bwMode="auto">
          <a:xfrm>
            <a:off x="4419600" y="5334000"/>
            <a:ext cx="4419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buFont typeface="Wingdings" pitchFamily="2" charset="2"/>
              <a:buChar char="v"/>
            </a:pPr>
            <a:r>
              <a:rPr lang="ru-RU" sz="2000" dirty="0" smtClean="0">
                <a:solidFill>
                  <a:schemeClr val="accent1">
                    <a:lumMod val="75000"/>
                  </a:schemeClr>
                </a:solidFill>
                <a:latin typeface="Gabriola" pitchFamily="82" charset="0"/>
              </a:rPr>
              <a:t>Дистиллированная вода наиболее пригодна для изготовления мыльных пузырей по сравнению с  фильтрованной или водопроводной</a:t>
            </a:r>
            <a:r>
              <a:rPr kumimoji="0" lang="ru-RU" sz="2000" b="0" i="0" u="none" strike="noStrike" cap="none" normalizeH="0" baseline="0" dirty="0" smtClean="0">
                <a:ln>
                  <a:noFill/>
                </a:ln>
                <a:solidFill>
                  <a:schemeClr val="accent1">
                    <a:lumMod val="75000"/>
                  </a:schemeClr>
                </a:solidFill>
                <a:effectLst/>
                <a:latin typeface="Gabriola" pitchFamily="82" charset="0"/>
                <a:ea typeface="Calibri" pitchFamily="34" charset="0"/>
                <a:cs typeface="Times New Roman" pitchFamily="18" charset="0"/>
              </a:rPr>
              <a:t>.</a:t>
            </a:r>
            <a:endParaRPr kumimoji="0" lang="ru-RU" sz="2000" b="0" i="0" u="none" strike="noStrike" cap="none" normalizeH="0" baseline="0" dirty="0" smtClean="0">
              <a:ln>
                <a:noFill/>
              </a:ln>
              <a:solidFill>
                <a:schemeClr val="accent1">
                  <a:lumMod val="75000"/>
                </a:schemeClr>
              </a:solidFill>
              <a:effectLst/>
              <a:latin typeface="Gabriola" pitchFamily="82"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74638"/>
            <a:ext cx="7866888" cy="1143000"/>
          </a:xfrm>
        </p:spPr>
        <p:txBody>
          <a:bodyPr>
            <a:noAutofit/>
          </a:bodyPr>
          <a:lstStyle/>
          <a:p>
            <a:pPr algn="ctr"/>
            <a:r>
              <a:rPr lang="ru-RU" sz="2400" b="1" dirty="0" smtClean="0"/>
              <a:t>Исследовать и проводить данную работу, об изучении  природы мыльных пузырей было невероятно интересно.</a:t>
            </a:r>
            <a:endParaRPr lang="ru-RU" sz="2400" dirty="0"/>
          </a:p>
        </p:txBody>
      </p:sp>
      <p:pic>
        <p:nvPicPr>
          <p:cNvPr id="4" name="Содержимое 3" descr="pop.jpg"/>
          <p:cNvPicPr>
            <a:picLocks noGrp="1" noChangeAspect="1"/>
          </p:cNvPicPr>
          <p:nvPr>
            <p:ph idx="1"/>
          </p:nvPr>
        </p:nvPicPr>
        <p:blipFill>
          <a:blip r:embed="rId2" cstate="print"/>
          <a:stretch>
            <a:fillRect/>
          </a:stretch>
        </p:blipFill>
        <p:spPr>
          <a:xfrm>
            <a:off x="1295400" y="1905000"/>
            <a:ext cx="7543800" cy="4419600"/>
          </a:xfrm>
          <a:prstGeom prst="roundRect">
            <a:avLst>
              <a:gd name="adj" fmla="val 16667"/>
            </a:avLst>
          </a:prstGeom>
          <a:ln>
            <a:noFill/>
          </a:ln>
          <a:effectLst>
            <a:glow rad="2286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228600" y="2971800"/>
            <a:ext cx="8705088" cy="914400"/>
          </a:xfrm>
        </p:spPr>
        <p:txBody>
          <a:bodyPr>
            <a:normAutofit/>
          </a:bodyPr>
          <a:lstStyle/>
          <a:p>
            <a:pPr algn="ctr">
              <a:buNone/>
            </a:pPr>
            <a:r>
              <a:rPr lang="ru-RU" sz="4000" b="1" dirty="0" smtClean="0">
                <a:solidFill>
                  <a:schemeClr val="tx2">
                    <a:lumMod val="75000"/>
                  </a:schemeClr>
                </a:solidFill>
                <a:effectLst>
                  <a:outerShdw blurRad="38100" dist="38100" dir="2700000" algn="tl">
                    <a:srgbClr val="000000">
                      <a:alpha val="43137"/>
                    </a:srgbClr>
                  </a:outerShdw>
                </a:effectLst>
              </a:rPr>
              <a:t>БЛАГОДАРЮ ЗА ВНИМАНИЕ</a:t>
            </a:r>
            <a:endParaRPr lang="ru-RU" sz="4000"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Мыльные пузыри</a:t>
            </a:r>
            <a:endParaRPr lang="ru-RU" dirty="0"/>
          </a:p>
        </p:txBody>
      </p:sp>
      <p:pic>
        <p:nvPicPr>
          <p:cNvPr id="4" name="Содержимое 3" descr="bubbles20final.jpg"/>
          <p:cNvPicPr>
            <a:picLocks noGrp="1" noChangeAspect="1"/>
          </p:cNvPicPr>
          <p:nvPr>
            <p:ph idx="1"/>
          </p:nvPr>
        </p:nvPicPr>
        <p:blipFill>
          <a:blip r:embed="rId2" cstate="print"/>
          <a:stretch>
            <a:fillRect/>
          </a:stretch>
        </p:blipFill>
        <p:spPr>
          <a:xfrm>
            <a:off x="457200" y="2438400"/>
            <a:ext cx="4917186" cy="4114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313" name="Rectangle 1"/>
          <p:cNvSpPr>
            <a:spLocks noChangeArrowheads="1"/>
          </p:cNvSpPr>
          <p:nvPr/>
        </p:nvSpPr>
        <p:spPr bwMode="auto">
          <a:xfrm>
            <a:off x="5638800" y="1364186"/>
            <a:ext cx="33528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Горит, как хвост павлиний, </a:t>
            </a:r>
            <a:b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br>
            <a: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Каких цветов в нём нет! </a:t>
            </a:r>
            <a:b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br>
            <a: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Лиловый, красный, синий, </a:t>
            </a:r>
            <a:b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br>
            <a: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Зелёный, жёлтый цвет! </a:t>
            </a:r>
            <a:b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br>
            <a: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
            </a:r>
            <a:b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br>
            <a: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Огнями на просторе </a:t>
            </a:r>
            <a:b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br>
            <a: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Играет лёгкий шар. </a:t>
            </a:r>
            <a:b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br>
            <a: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То в нём синеет море, </a:t>
            </a:r>
            <a:b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br>
            <a: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То в нём горит пожар… </a:t>
            </a:r>
            <a:b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br>
            <a: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
            </a:r>
            <a:b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br>
            <a: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В нём столько красок было, </a:t>
            </a:r>
            <a:b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br>
            <a: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Была такая спесь, </a:t>
            </a:r>
            <a:b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br>
            <a: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А он — воды и мыла </a:t>
            </a:r>
            <a:b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br>
            <a: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Раздувшаяся смесь. </a:t>
            </a:r>
            <a:b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br>
            <a: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
            </a:r>
            <a:b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br>
            <a:r>
              <a:rPr kumimoji="0" lang="ru-RU" sz="18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С.Я. Маршак</a:t>
            </a:r>
            <a:endParaRPr kumimoji="0" lang="ru-RU" sz="18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410200" y="914400"/>
            <a:ext cx="3581400" cy="5715000"/>
          </a:xfrm>
        </p:spPr>
        <p:txBody>
          <a:bodyPr/>
          <a:lstStyle/>
          <a:p>
            <a:pPr algn="ct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1000" dirty="0" smtClean="0"/>
              <a:t/>
            </a:r>
            <a:br>
              <a:rPr lang="ru-RU" sz="1000" dirty="0" smtClean="0"/>
            </a:br>
            <a:r>
              <a:rPr lang="ru-RU" sz="2000" u="sng" dirty="0" smtClean="0"/>
              <a:t>Предмет исследования:</a:t>
            </a:r>
            <a:r>
              <a:rPr lang="ru-RU" sz="2000" dirty="0" smtClean="0"/>
              <a:t/>
            </a:r>
            <a:br>
              <a:rPr lang="ru-RU" sz="2000" dirty="0" smtClean="0"/>
            </a:br>
            <a:r>
              <a:rPr lang="ru-RU" sz="2000" dirty="0" smtClean="0"/>
              <a:t>Состав, образование мыльного пузыря. Наилучший состав мыльного раствора. Анализ влияния состава воды (дистиллированной, фильтрованной, водопроводной) на изготовление пузыря. Влияние различных добавок для стабилизации мыльной пены. Влияние  времени приготовления мыльной пены на стабильность.</a:t>
            </a:r>
            <a:r>
              <a:rPr lang="ru-RU" dirty="0" smtClean="0"/>
              <a:t/>
            </a:r>
            <a:br>
              <a:rPr lang="ru-RU" dirty="0" smtClean="0"/>
            </a:br>
            <a:endParaRPr lang="ru-RU" dirty="0"/>
          </a:p>
        </p:txBody>
      </p:sp>
      <p:pic>
        <p:nvPicPr>
          <p:cNvPr id="7" name="Рисунок 6" descr="f_18603662.jpg"/>
          <p:cNvPicPr>
            <a:picLocks noGrp="1" noChangeAspect="1"/>
          </p:cNvPicPr>
          <p:nvPr>
            <p:ph type="pic" idx="1"/>
          </p:nvPr>
        </p:nvPicPr>
        <p:blipFill>
          <a:blip r:embed="rId2" cstate="print"/>
          <a:srcRect l="6812" r="6812"/>
          <a:stretch>
            <a:fillRect/>
          </a:stretch>
        </p:blipFill>
        <p:spPr>
          <a:xfrm>
            <a:off x="838200" y="1219200"/>
            <a:ext cx="4419600" cy="3514531"/>
          </a:xfrm>
        </p:spPr>
      </p:pic>
      <p:sp>
        <p:nvSpPr>
          <p:cNvPr id="6" name="Текст 5"/>
          <p:cNvSpPr>
            <a:spLocks noGrp="1"/>
          </p:cNvSpPr>
          <p:nvPr>
            <p:ph type="body" sz="half" idx="2"/>
          </p:nvPr>
        </p:nvSpPr>
        <p:spPr/>
        <p:txBody>
          <a:bodyPr>
            <a:normAutofit/>
          </a:bodyPr>
          <a:lstStyle/>
          <a:p>
            <a:pPr algn="ctr"/>
            <a:r>
              <a:rPr lang="ru-RU" sz="2400" b="1" i="1" u="sng" dirty="0" smtClean="0">
                <a:solidFill>
                  <a:schemeClr val="accent1">
                    <a:lumMod val="75000"/>
                  </a:schemeClr>
                </a:solidFill>
              </a:rPr>
              <a:t>Объект исследования:</a:t>
            </a:r>
          </a:p>
          <a:p>
            <a:pPr algn="ctr"/>
            <a:r>
              <a:rPr lang="ru-RU" sz="2400" b="1" i="1" dirty="0" smtClean="0">
                <a:solidFill>
                  <a:schemeClr val="accent1">
                    <a:lumMod val="75000"/>
                  </a:schemeClr>
                </a:solidFill>
              </a:rPr>
              <a:t/>
            </a:r>
            <a:br>
              <a:rPr lang="ru-RU" sz="2400" b="1" i="1" dirty="0" smtClean="0">
                <a:solidFill>
                  <a:schemeClr val="accent1">
                    <a:lumMod val="75000"/>
                  </a:schemeClr>
                </a:solidFill>
              </a:rPr>
            </a:br>
            <a:r>
              <a:rPr lang="ru-RU" sz="2400" b="1" i="1" dirty="0" smtClean="0">
                <a:solidFill>
                  <a:schemeClr val="accent1">
                    <a:lumMod val="75000"/>
                  </a:schemeClr>
                </a:solidFill>
              </a:rPr>
              <a:t>Мыльный пузырь.</a:t>
            </a:r>
            <a:endParaRPr lang="ru-RU" sz="2400" b="1" i="1" dirty="0">
              <a:solidFill>
                <a:schemeClr val="accent1">
                  <a:lumMod val="75000"/>
                </a:schemeClr>
              </a:solidFill>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Текст 11"/>
          <p:cNvSpPr>
            <a:spLocks noGrp="1"/>
          </p:cNvSpPr>
          <p:nvPr>
            <p:ph type="body" idx="1"/>
          </p:nvPr>
        </p:nvSpPr>
        <p:spPr>
          <a:xfrm>
            <a:off x="457200" y="228600"/>
            <a:ext cx="4023360" cy="1295400"/>
          </a:xfrm>
          <a:scene3d>
            <a:camera prst="perspectiveHeroicExtremeRightFacing"/>
            <a:lightRig rig="threePt" dir="t"/>
          </a:scene3d>
        </p:spPr>
        <p:style>
          <a:lnRef idx="1">
            <a:schemeClr val="accent2"/>
          </a:lnRef>
          <a:fillRef idx="2">
            <a:schemeClr val="accent2"/>
          </a:fillRef>
          <a:effectRef idx="1">
            <a:schemeClr val="accent2"/>
          </a:effectRef>
          <a:fontRef idx="minor">
            <a:schemeClr val="dk1"/>
          </a:fontRef>
        </p:style>
        <p:txBody>
          <a:bodyPr>
            <a:noAutofit/>
          </a:bodyPr>
          <a:lstStyle/>
          <a:p>
            <a:pPr algn="ctr"/>
            <a:endParaRPr lang="ru-RU" sz="1800" b="1" u="sng" dirty="0" smtClean="0"/>
          </a:p>
          <a:p>
            <a:pPr algn="ctr"/>
            <a:r>
              <a:rPr lang="ru-RU" sz="1800" b="1" u="sng" dirty="0" smtClean="0"/>
              <a:t>Цель исследования:</a:t>
            </a:r>
            <a:r>
              <a:rPr lang="ru-RU" sz="1800" b="1" dirty="0" smtClean="0"/>
              <a:t/>
            </a:r>
            <a:br>
              <a:rPr lang="ru-RU" sz="1800" b="1" dirty="0" smtClean="0"/>
            </a:br>
            <a:r>
              <a:rPr lang="ru-RU" sz="1800" dirty="0" smtClean="0"/>
              <a:t>Установить взаимосвязь строения, свойств, получения, применения веществ</a:t>
            </a:r>
            <a:r>
              <a:rPr lang="ru-RU" sz="1800" b="1" dirty="0" smtClean="0"/>
              <a:t>.</a:t>
            </a:r>
            <a:br>
              <a:rPr lang="ru-RU" sz="1800" b="1" dirty="0" smtClean="0"/>
            </a:br>
            <a:endParaRPr lang="ru-RU" sz="1800" dirty="0"/>
          </a:p>
        </p:txBody>
      </p:sp>
      <p:sp>
        <p:nvSpPr>
          <p:cNvPr id="14" name="Текст 13"/>
          <p:cNvSpPr>
            <a:spLocks noGrp="1"/>
          </p:cNvSpPr>
          <p:nvPr>
            <p:ph type="body" sz="half" idx="3"/>
          </p:nvPr>
        </p:nvSpPr>
        <p:spPr>
          <a:xfrm>
            <a:off x="5410200" y="1219200"/>
            <a:ext cx="3048000" cy="1424322"/>
          </a:xfrm>
          <a:ln>
            <a:noFill/>
          </a:ln>
          <a:effectLst>
            <a:outerShdw blurRad="127000" dist="38100" dir="2700000" algn="ctr">
              <a:srgbClr val="000000">
                <a:alpha val="45000"/>
              </a:srgbClr>
            </a:outerShdw>
          </a:effectLst>
          <a:scene3d>
            <a:camera prst="perspectiveHeroicExtremeRightFacing"/>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ctr"/>
            <a:endParaRPr lang="ru-RU" sz="1800" b="1" u="sng" dirty="0" smtClean="0"/>
          </a:p>
          <a:p>
            <a:pPr algn="ctr"/>
            <a:r>
              <a:rPr lang="ru-RU" b="1" u="sng" dirty="0" smtClean="0"/>
              <a:t>Гипотеза:</a:t>
            </a:r>
            <a:r>
              <a:rPr lang="ru-RU" b="1" dirty="0" smtClean="0"/>
              <a:t/>
            </a:r>
            <a:br>
              <a:rPr lang="ru-RU" b="1" dirty="0" smtClean="0"/>
            </a:br>
            <a:r>
              <a:rPr lang="ru-RU" dirty="0" smtClean="0"/>
              <a:t>Самые стабильные пузыри получаются при использовании детского шампуня.</a:t>
            </a:r>
          </a:p>
          <a:p>
            <a:endParaRPr lang="ru-RU" dirty="0"/>
          </a:p>
        </p:txBody>
      </p:sp>
      <p:pic>
        <p:nvPicPr>
          <p:cNvPr id="23" name="Содержимое 22" descr="IMG_7648.JPG"/>
          <p:cNvPicPr>
            <a:picLocks noGrp="1" noChangeAspect="1"/>
          </p:cNvPicPr>
          <p:nvPr>
            <p:ph sz="quarter" idx="4"/>
          </p:nvPr>
        </p:nvPicPr>
        <p:blipFill>
          <a:blip r:embed="rId2" cstate="print"/>
          <a:stretch>
            <a:fillRect/>
          </a:stretch>
        </p:blipFill>
        <p:spPr>
          <a:xfrm>
            <a:off x="3962400" y="3200400"/>
            <a:ext cx="4800599" cy="3200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 name="Содержимое 21" descr="IMG_7577.JPG"/>
          <p:cNvPicPr>
            <a:picLocks noGrp="1" noChangeAspect="1"/>
          </p:cNvPicPr>
          <p:nvPr>
            <p:ph sz="quarter" idx="2"/>
          </p:nvPr>
        </p:nvPicPr>
        <p:blipFill>
          <a:blip r:embed="rId3" cstate="print"/>
          <a:stretch>
            <a:fillRect/>
          </a:stretch>
        </p:blipFill>
        <p:spPr>
          <a:xfrm>
            <a:off x="228600" y="1752600"/>
            <a:ext cx="4686299" cy="3124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effectLst>
            <a:glow rad="228600">
              <a:schemeClr val="accent4">
                <a:satMod val="175000"/>
                <a:alpha val="40000"/>
              </a:schemeClr>
            </a:glow>
          </a:effectLst>
        </p:spPr>
        <p:txBody>
          <a:bodyPr>
            <a:normAutofit/>
          </a:bodyPr>
          <a:lstStyle/>
          <a:p>
            <a:pPr algn="ctr"/>
            <a:r>
              <a:rPr lang="ru-RU" sz="3200" cap="none" dirty="0" smtClean="0">
                <a:solidFill>
                  <a:schemeClr val="bg2">
                    <a:lumMod val="25000"/>
                  </a:schemeClr>
                </a:solidFill>
                <a:effectLst/>
                <a:latin typeface="Arial" pitchFamily="34" charset="0"/>
                <a:ea typeface="Times New Roman" pitchFamily="18" charset="0"/>
                <a:cs typeface="Times New Roman" pitchFamily="18" charset="0"/>
              </a:rPr>
              <a:t>Задачи проекта:</a:t>
            </a:r>
            <a:endParaRPr lang="ru-RU" sz="3200" dirty="0">
              <a:solidFill>
                <a:schemeClr val="bg2">
                  <a:lumMod val="25000"/>
                </a:schemeClr>
              </a:solidFill>
            </a:endParaRPr>
          </a:p>
        </p:txBody>
      </p:sp>
      <p:pic>
        <p:nvPicPr>
          <p:cNvPr id="1026" name="Рисунок 10" descr="http://samodelks.narod2.ru/milnie_puziri/puzyri4.jpg?rand=178352910938650"/>
          <p:cNvPicPr>
            <a:picLocks noGrp="1" noChangeAspect="1" noChangeArrowheads="1"/>
          </p:cNvPicPr>
          <p:nvPr>
            <p:ph sz="half" idx="1"/>
          </p:nvPr>
        </p:nvPicPr>
        <p:blipFill>
          <a:blip r:embed="rId2" cstate="print"/>
          <a:srcRect/>
          <a:stretch>
            <a:fillRect/>
          </a:stretch>
        </p:blipFill>
        <p:spPr bwMode="auto">
          <a:xfrm>
            <a:off x="4648200" y="228600"/>
            <a:ext cx="4038600" cy="2695766"/>
          </a:xfrm>
          <a:prstGeom prst="rect">
            <a:avLst/>
          </a:prstGeom>
          <a:ln>
            <a:headEnd/>
            <a:tailEnd/>
          </a:ln>
        </p:spPr>
        <p:style>
          <a:lnRef idx="0">
            <a:schemeClr val="accent3"/>
          </a:lnRef>
          <a:fillRef idx="3">
            <a:schemeClr val="accent3"/>
          </a:fillRef>
          <a:effectRef idx="3">
            <a:schemeClr val="accent3"/>
          </a:effectRef>
          <a:fontRef idx="minor">
            <a:schemeClr val="lt1"/>
          </a:fontRef>
        </p:style>
      </p:pic>
      <p:pic>
        <p:nvPicPr>
          <p:cNvPr id="1029" name="Picture 5" descr="C:\Users\Katy Peach\Pictures\ПЛАТОН\Ударник 2011\IMG_6526.JPG"/>
          <p:cNvPicPr>
            <a:picLocks noChangeAspect="1" noChangeArrowheads="1"/>
          </p:cNvPicPr>
          <p:nvPr/>
        </p:nvPicPr>
        <p:blipFill>
          <a:blip r:embed="rId3" cstate="print"/>
          <a:srcRect l="35714" t="12500" r="13095" b="-1786"/>
          <a:stretch>
            <a:fillRect/>
          </a:stretch>
        </p:blipFill>
        <p:spPr bwMode="auto">
          <a:xfrm>
            <a:off x="228600" y="2743200"/>
            <a:ext cx="3276600" cy="3810000"/>
          </a:xfrm>
          <a:prstGeom prst="rect">
            <a:avLst/>
          </a:prstGeom>
        </p:spPr>
        <p:style>
          <a:lnRef idx="0">
            <a:schemeClr val="accent3"/>
          </a:lnRef>
          <a:fillRef idx="3">
            <a:schemeClr val="accent3"/>
          </a:fillRef>
          <a:effectRef idx="3">
            <a:schemeClr val="accent3"/>
          </a:effectRef>
          <a:fontRef idx="minor">
            <a:schemeClr val="lt1"/>
          </a:fontRef>
        </p:style>
      </p:pic>
      <p:sp>
        <p:nvSpPr>
          <p:cNvPr id="1030" name="Rectangle 6"/>
          <p:cNvSpPr>
            <a:spLocks noChangeArrowheads="1"/>
          </p:cNvSpPr>
          <p:nvPr/>
        </p:nvSpPr>
        <p:spPr bwMode="auto">
          <a:xfrm>
            <a:off x="3657600" y="3029620"/>
            <a:ext cx="533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sng"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1-я задача:</a:t>
            </a:r>
            <a:r>
              <a:rPr kumimoji="0" lang="ru-RU" sz="1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ru-RU"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ходе конференции сформировать представления об образовании, строении, составе мыльных пузырей,</a:t>
            </a:r>
            <a:r>
              <a:rPr kumimoji="0" lang="ru-RU" sz="1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узнать от чего зависит цвет мыльного пузыря, прочность, форма и почему поднимаются наверх</a:t>
            </a:r>
            <a:r>
              <a:rPr kumimoji="0" lang="ru-RU"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ru-RU"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ru-RU" sz="1800" b="0" i="0" u="sng"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2-я задача:</a:t>
            </a:r>
            <a:r>
              <a:rPr kumimoji="0" lang="ru-RU" sz="1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найти и изучить материалы по теме.</a:t>
            </a:r>
            <a:r>
              <a:rPr kumimoji="0" lang="ru-RU"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ru-RU"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ru-RU" sz="1800" b="0" i="0" u="sng"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3-я задача:</a:t>
            </a:r>
            <a:r>
              <a:rPr kumimoji="0" lang="ru-RU" sz="1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проанализировать знания своих сверстников по теме и</a:t>
            </a:r>
            <a:r>
              <a:rPr kumimoji="0" lang="ru-RU"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тем самым заинтересовать своих одноклассников.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sng"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4-я задача:</a:t>
            </a:r>
            <a:r>
              <a:rPr kumimoji="0" lang="ru-RU" sz="18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сравнить разные мыльные составы и выявить наилучший состав мыльного раствора.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152400" y="304800"/>
            <a:ext cx="8763000" cy="1600200"/>
          </a:xfrm>
        </p:spPr>
        <p:txBody>
          <a:bodyPr>
            <a:noAutofit/>
          </a:bodyPr>
          <a:lstStyle/>
          <a:p>
            <a:pPr algn="just">
              <a:buNone/>
            </a:pPr>
            <a:r>
              <a:rPr lang="ru-RU" sz="2000" b="1" dirty="0" smtClean="0"/>
              <a:t>	Мыльный пузырь – тонкая многослойная пленка мыльной воды, наполненная воздухом, обычно в виде шара с переливчатой поверхностью. Плёнка пузыря трёхслойная: состоит из тонкого слоя воды, заключенного между двумя слоями мыла (мыло + вода + мыло).</a:t>
            </a:r>
            <a:endParaRPr lang="ru-RU" sz="2000" dirty="0"/>
          </a:p>
        </p:txBody>
      </p:sp>
      <p:pic>
        <p:nvPicPr>
          <p:cNvPr id="17410" name="Рисунок 9" descr="http://samodelks.narod2.ru/milnie_puziri/puzyr.jpg?rand=12971909634218"/>
          <p:cNvPicPr>
            <a:picLocks noChangeAspect="1" noChangeArrowheads="1"/>
          </p:cNvPicPr>
          <p:nvPr/>
        </p:nvPicPr>
        <p:blipFill>
          <a:blip r:embed="rId2" cstate="print"/>
          <a:srcRect/>
          <a:stretch>
            <a:fillRect/>
          </a:stretch>
        </p:blipFill>
        <p:spPr bwMode="auto">
          <a:xfrm>
            <a:off x="1600200" y="1981200"/>
            <a:ext cx="6153150" cy="4457700"/>
          </a:xfrm>
          <a:prstGeom prst="rect">
            <a:avLst/>
          </a:prstGeom>
          <a:ln>
            <a:headEnd/>
            <a:tailEnd/>
          </a:ln>
          <a:effectLst>
            <a:glow rad="228600">
              <a:schemeClr val="accent5">
                <a:satMod val="175000"/>
                <a:alpha val="40000"/>
              </a:schemeClr>
            </a:glow>
          </a:effectLst>
          <a:scene3d>
            <a:camera prst="orthographicFront" fov="0">
              <a:rot lat="0" lon="0" rev="0"/>
            </a:camera>
            <a:lightRig rig="brightRoom" dir="tl">
              <a:rot lat="0" lon="0" rev="8700000"/>
            </a:lightRig>
          </a:scene3d>
          <a:sp3d>
            <a:bevelT w="101600" prst="riblet"/>
            <a:contourClr>
              <a:schemeClr val="accent6">
                <a:tint val="70000"/>
              </a:schemeClr>
            </a:contourClr>
          </a:sp3d>
        </p:spPr>
        <p:style>
          <a:lnRef idx="1">
            <a:schemeClr val="accent6"/>
          </a:lnRef>
          <a:fillRef idx="3">
            <a:schemeClr val="accent6"/>
          </a:fillRef>
          <a:effectRef idx="2">
            <a:schemeClr val="accent6"/>
          </a:effectRef>
          <a:fontRef idx="minor">
            <a:schemeClr val="lt1"/>
          </a:fontRef>
        </p:style>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8382000" cy="545222"/>
          </a:xfrm>
        </p:spPr>
        <p:txBody>
          <a:bodyPr>
            <a:normAutofit/>
          </a:bodyPr>
          <a:lstStyle/>
          <a:p>
            <a:pPr algn="ctr"/>
            <a:r>
              <a:rPr lang="ru-RU" dirty="0" smtClean="0"/>
              <a:t>СОСТАВ МЫЛЬНОГО ПУЗЫРЯ И ЕГО РЕЦЕПТЫ</a:t>
            </a:r>
            <a:endParaRPr lang="ru-RU" dirty="0"/>
          </a:p>
        </p:txBody>
      </p:sp>
      <p:sp>
        <p:nvSpPr>
          <p:cNvPr id="4" name="Текст 3"/>
          <p:cNvSpPr>
            <a:spLocks noGrp="1"/>
          </p:cNvSpPr>
          <p:nvPr>
            <p:ph type="body" idx="2"/>
          </p:nvPr>
        </p:nvSpPr>
        <p:spPr>
          <a:xfrm>
            <a:off x="228600" y="838200"/>
            <a:ext cx="8534400" cy="1371600"/>
          </a:xfrm>
        </p:spPr>
        <p:txBody>
          <a:bodyPr>
            <a:normAutofit fontScale="92500" lnSpcReduction="10000"/>
          </a:bodyPr>
          <a:lstStyle/>
          <a:p>
            <a:pPr algn="ctr"/>
            <a:r>
              <a:rPr lang="ru-RU" sz="2400" dirty="0" smtClean="0">
                <a:solidFill>
                  <a:schemeClr val="accent1"/>
                </a:solidFill>
                <a:latin typeface="Gabriola" pitchFamily="82" charset="0"/>
              </a:rPr>
              <a:t>Древние фрески, найденные при раскопках города Помпеи, свидетельствуют о том, что уже тогда дети забавлялись, выдувая мыльные пузырьки. И сегодня, в двадцать первом веке это занятие не потеряло своей актуальности и достаточно популярно не только как игра детей, но и в различных шоу-программах – фокусах. </a:t>
            </a:r>
          </a:p>
          <a:p>
            <a:endParaRPr lang="ru-RU" dirty="0"/>
          </a:p>
        </p:txBody>
      </p:sp>
      <p:pic>
        <p:nvPicPr>
          <p:cNvPr id="5" name="Содержимое 4" descr="fft7_mf557338.Jpeg"/>
          <p:cNvPicPr>
            <a:picLocks noGrp="1" noChangeAspect="1"/>
          </p:cNvPicPr>
          <p:nvPr>
            <p:ph sz="half" idx="1"/>
          </p:nvPr>
        </p:nvPicPr>
        <p:blipFill>
          <a:blip r:embed="rId2" cstate="print"/>
          <a:srcRect l="22121"/>
          <a:stretch>
            <a:fillRect/>
          </a:stretch>
        </p:blipFill>
        <p:spPr>
          <a:xfrm>
            <a:off x="304800" y="2514600"/>
            <a:ext cx="5257800" cy="3992563"/>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8433" name="Rectangle 1"/>
          <p:cNvSpPr>
            <a:spLocks noChangeArrowheads="1"/>
          </p:cNvSpPr>
          <p:nvPr/>
        </p:nvSpPr>
        <p:spPr bwMode="auto">
          <a:xfrm>
            <a:off x="6324600" y="3161437"/>
            <a:ext cx="2286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Gabriola" pitchFamily="82" charset="0"/>
                <a:ea typeface="Tahoma" pitchFamily="34" charset="0"/>
                <a:cs typeface="Tahoma" pitchFamily="34" charset="0"/>
              </a:rPr>
              <a:t>Можно ли приготовить раствор  мыльных пузырей в домашних условиях самому?</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28600" y="228600"/>
            <a:ext cx="3733800" cy="1295400"/>
          </a:xfrm>
        </p:spPr>
        <p:txBody>
          <a:bodyPr>
            <a:normAutofit/>
          </a:bodyPr>
          <a:lstStyle/>
          <a:p>
            <a:r>
              <a:rPr lang="ru-RU" dirty="0" smtClean="0"/>
              <a:t> </a:t>
            </a:r>
            <a:br>
              <a:rPr lang="ru-RU" dirty="0" smtClean="0"/>
            </a:br>
            <a:endParaRPr lang="ru-RU" dirty="0"/>
          </a:p>
        </p:txBody>
      </p:sp>
      <p:sp>
        <p:nvSpPr>
          <p:cNvPr id="9" name="Текст 8"/>
          <p:cNvSpPr>
            <a:spLocks noGrp="1"/>
          </p:cNvSpPr>
          <p:nvPr>
            <p:ph type="body" idx="1"/>
          </p:nvPr>
        </p:nvSpPr>
        <p:spPr>
          <a:xfrm>
            <a:off x="609600" y="1905000"/>
            <a:ext cx="3048000" cy="1295400"/>
          </a:xfrm>
          <a:ln>
            <a:solidFill>
              <a:schemeClr val="accent5">
                <a:lumMod val="40000"/>
                <a:lumOff val="60000"/>
              </a:schemeClr>
            </a:solidFill>
          </a:ln>
        </p:spPr>
        <p:txBody>
          <a:bodyPr>
            <a:noAutofit/>
          </a:bodyPr>
          <a:lstStyle/>
          <a:p>
            <a:r>
              <a:rPr lang="ru-RU" sz="2400" b="1" u="sng" dirty="0" smtClean="0">
                <a:solidFill>
                  <a:schemeClr val="tx1"/>
                </a:solidFill>
                <a:latin typeface="Gabriola" pitchFamily="82" charset="0"/>
              </a:rPr>
              <a:t>Второй  способ:</a:t>
            </a:r>
          </a:p>
          <a:p>
            <a:r>
              <a:rPr lang="ru-RU" sz="1800" dirty="0" smtClean="0">
                <a:solidFill>
                  <a:schemeClr val="tx1"/>
                </a:solidFill>
                <a:latin typeface="Gabriola" pitchFamily="82" charset="0"/>
              </a:rPr>
              <a:t>- Средство для мытья посуды - 200 гр. </a:t>
            </a:r>
          </a:p>
          <a:p>
            <a:r>
              <a:rPr lang="ru-RU" sz="1800" dirty="0" smtClean="0">
                <a:solidFill>
                  <a:schemeClr val="tx1"/>
                </a:solidFill>
                <a:latin typeface="Gabriola" pitchFamily="82" charset="0"/>
              </a:rPr>
              <a:t>- Глицерин - 100 мл.</a:t>
            </a:r>
          </a:p>
          <a:p>
            <a:r>
              <a:rPr lang="ru-RU" sz="1800" dirty="0" smtClean="0">
                <a:solidFill>
                  <a:schemeClr val="tx1"/>
                </a:solidFill>
                <a:latin typeface="Gabriola" pitchFamily="82" charset="0"/>
              </a:rPr>
              <a:t>- Вода - 600 мл. </a:t>
            </a:r>
            <a:endParaRPr lang="ru-RU" sz="1800" dirty="0">
              <a:solidFill>
                <a:schemeClr val="tx1"/>
              </a:solidFill>
              <a:latin typeface="Gabriola" pitchFamily="82" charset="0"/>
            </a:endParaRPr>
          </a:p>
        </p:txBody>
      </p:sp>
      <p:pic>
        <p:nvPicPr>
          <p:cNvPr id="8" name="Содержимое 7" descr="2irngd5.jpg"/>
          <p:cNvPicPr>
            <a:picLocks noGrp="1" noChangeAspect="1"/>
          </p:cNvPicPr>
          <p:nvPr>
            <p:ph sz="half" idx="4294967295"/>
          </p:nvPr>
        </p:nvPicPr>
        <p:blipFill>
          <a:blip r:embed="rId2" cstate="print"/>
          <a:stretch>
            <a:fillRect/>
          </a:stretch>
        </p:blipFill>
        <p:spPr>
          <a:xfrm>
            <a:off x="304800" y="3505200"/>
            <a:ext cx="4391025" cy="3162300"/>
          </a:xfrm>
          <a:effectLst>
            <a:glow rad="228600">
              <a:schemeClr val="accent5">
                <a:satMod val="175000"/>
                <a:alpha val="40000"/>
              </a:schemeClr>
            </a:glow>
          </a:effectLst>
        </p:spPr>
        <p:style>
          <a:lnRef idx="1">
            <a:schemeClr val="accent4"/>
          </a:lnRef>
          <a:fillRef idx="2">
            <a:schemeClr val="accent4"/>
          </a:fillRef>
          <a:effectRef idx="1">
            <a:schemeClr val="accent4"/>
          </a:effectRef>
          <a:fontRef idx="minor">
            <a:schemeClr val="dk1"/>
          </a:fontRef>
        </p:style>
      </p:pic>
      <p:sp>
        <p:nvSpPr>
          <p:cNvPr id="19457" name="Rectangle 1"/>
          <p:cNvSpPr>
            <a:spLocks noChangeArrowheads="1"/>
          </p:cNvSpPr>
          <p:nvPr/>
        </p:nvSpPr>
        <p:spPr bwMode="auto">
          <a:xfrm>
            <a:off x="228600" y="244733"/>
            <a:ext cx="3352800" cy="1292662"/>
          </a:xfrm>
          <a:prstGeom prst="rect">
            <a:avLst/>
          </a:prstGeom>
          <a:noFill/>
          <a:ln w="9525">
            <a:solidFill>
              <a:schemeClr val="accent5">
                <a:lumMod val="40000"/>
                <a:lumOff val="6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effectLst/>
                <a:latin typeface="Gabriola" pitchFamily="82" charset="0"/>
                <a:ea typeface="Calibri" pitchFamily="34" charset="0"/>
                <a:cs typeface="Times New Roman" pitchFamily="18" charset="0"/>
              </a:rPr>
              <a:t>Способ  первый: </a:t>
            </a:r>
            <a:endParaRPr kumimoji="0" lang="ru-RU" sz="2400" b="0" i="0" u="none" strike="noStrike" cap="none" normalizeH="0" baseline="0" dirty="0" smtClean="0">
              <a:ln>
                <a:noFill/>
              </a:ln>
              <a:effectLst/>
              <a:latin typeface="Gabriola" pitchFamily="82"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Gabriola" pitchFamily="82" charset="0"/>
                <a:ea typeface="Times New Roman" pitchFamily="18" charset="0"/>
                <a:cs typeface="Times New Roman" pitchFamily="18" charset="0"/>
              </a:rPr>
              <a:t>- Жидкое мыло или шампунь - 0,5 стакана</a:t>
            </a:r>
            <a:r>
              <a:rPr kumimoji="0" lang="ru-RU" b="0" i="0" u="none" strike="noStrike" cap="none" normalizeH="0" baseline="0" dirty="0" smtClean="0">
                <a:ln>
                  <a:noFill/>
                </a:ln>
                <a:effectLst/>
                <a:latin typeface="Gabriola" pitchFamily="82" charset="0"/>
                <a:ea typeface="Times New Roman" pitchFamily="18" charset="0"/>
                <a:cs typeface="Arial" pitchFamily="34" charset="0"/>
              </a:rPr>
              <a:t/>
            </a:r>
            <a:br>
              <a:rPr kumimoji="0" lang="ru-RU" b="0" i="0" u="none" strike="noStrike" cap="none" normalizeH="0" baseline="0" dirty="0" smtClean="0">
                <a:ln>
                  <a:noFill/>
                </a:ln>
                <a:effectLst/>
                <a:latin typeface="Gabriola" pitchFamily="82" charset="0"/>
                <a:ea typeface="Times New Roman" pitchFamily="18" charset="0"/>
                <a:cs typeface="Arial" pitchFamily="34" charset="0"/>
              </a:rPr>
            </a:br>
            <a:r>
              <a:rPr kumimoji="0" lang="ru-RU" b="0" i="0" u="none" strike="noStrike" cap="none" normalizeH="0" baseline="0" dirty="0" smtClean="0">
                <a:ln>
                  <a:noFill/>
                </a:ln>
                <a:effectLst/>
                <a:latin typeface="Gabriola" pitchFamily="82" charset="0"/>
                <a:ea typeface="Times New Roman" pitchFamily="18" charset="0"/>
                <a:cs typeface="Arial" pitchFamily="34" charset="0"/>
              </a:rPr>
              <a:t>- </a:t>
            </a:r>
            <a:r>
              <a:rPr kumimoji="0" lang="ru-RU" b="0" i="0" u="none" strike="noStrike" cap="none" normalizeH="0" baseline="0" dirty="0" smtClean="0">
                <a:ln>
                  <a:noFill/>
                </a:ln>
                <a:effectLst/>
                <a:latin typeface="Gabriola" pitchFamily="82" charset="0"/>
                <a:ea typeface="Times New Roman" pitchFamily="18" charset="0"/>
                <a:cs typeface="Times New Roman" pitchFamily="18" charset="0"/>
              </a:rPr>
              <a:t>Вода - 1,5 стакана </a:t>
            </a:r>
            <a:r>
              <a:rPr kumimoji="0" lang="ru-RU" b="0" i="0" u="none" strike="noStrike" cap="none" normalizeH="0" baseline="0" dirty="0" smtClean="0">
                <a:ln>
                  <a:noFill/>
                </a:ln>
                <a:effectLst/>
                <a:latin typeface="Gabriola" pitchFamily="82" charset="0"/>
                <a:ea typeface="Times New Roman" pitchFamily="18" charset="0"/>
                <a:cs typeface="Arial" pitchFamily="34" charset="0"/>
              </a:rPr>
              <a:t/>
            </a:r>
            <a:br>
              <a:rPr kumimoji="0" lang="ru-RU" b="0" i="0" u="none" strike="noStrike" cap="none" normalizeH="0" baseline="0" dirty="0" smtClean="0">
                <a:ln>
                  <a:noFill/>
                </a:ln>
                <a:effectLst/>
                <a:latin typeface="Gabriola" pitchFamily="82" charset="0"/>
                <a:ea typeface="Times New Roman" pitchFamily="18" charset="0"/>
                <a:cs typeface="Arial" pitchFamily="34" charset="0"/>
              </a:rPr>
            </a:br>
            <a:r>
              <a:rPr kumimoji="0" lang="ru-RU" b="0" i="0" u="none" strike="noStrike" cap="none" normalizeH="0" baseline="0" dirty="0" smtClean="0">
                <a:ln>
                  <a:noFill/>
                </a:ln>
                <a:effectLst/>
                <a:latin typeface="Gabriola" pitchFamily="82" charset="0"/>
                <a:ea typeface="Times New Roman" pitchFamily="18" charset="0"/>
                <a:cs typeface="Arial" pitchFamily="34" charset="0"/>
              </a:rPr>
              <a:t>- </a:t>
            </a:r>
            <a:r>
              <a:rPr kumimoji="0" lang="ru-RU" b="0" i="0" u="none" strike="noStrike" cap="none" normalizeH="0" baseline="0" dirty="0" smtClean="0">
                <a:ln>
                  <a:noFill/>
                </a:ln>
                <a:effectLst/>
                <a:latin typeface="Gabriola" pitchFamily="82" charset="0"/>
                <a:ea typeface="Times New Roman" pitchFamily="18" charset="0"/>
                <a:cs typeface="Times New Roman" pitchFamily="18" charset="0"/>
              </a:rPr>
              <a:t>Сахар - 2 чайные ложки</a:t>
            </a:r>
            <a:r>
              <a:rPr kumimoji="0" lang="ru-RU" b="0" i="0" u="none" strike="noStrike" cap="none" normalizeH="0" baseline="0" dirty="0" smtClean="0">
                <a:ln>
                  <a:noFill/>
                </a:ln>
                <a:effectLst/>
                <a:latin typeface="Gabriola" pitchFamily="82" charset="0"/>
                <a:cs typeface="Arial" pitchFamily="34" charset="0"/>
              </a:rPr>
              <a:t> </a:t>
            </a:r>
          </a:p>
        </p:txBody>
      </p:sp>
      <p:sp>
        <p:nvSpPr>
          <p:cNvPr id="19461" name="Rectangle 5"/>
          <p:cNvSpPr>
            <a:spLocks noChangeArrowheads="1"/>
          </p:cNvSpPr>
          <p:nvPr/>
        </p:nvSpPr>
        <p:spPr bwMode="auto">
          <a:xfrm>
            <a:off x="4724400" y="327511"/>
            <a:ext cx="4114800" cy="2831544"/>
          </a:xfrm>
          <a:prstGeom prst="rect">
            <a:avLst/>
          </a:prstGeom>
          <a:noFill/>
          <a:ln w="9525">
            <a:solidFill>
              <a:schemeClr val="accent5">
                <a:lumMod val="40000"/>
                <a:lumOff val="6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rgbClr val="000000"/>
                </a:solidFill>
                <a:effectLst/>
                <a:latin typeface="Gabriola" pitchFamily="82" charset="0"/>
                <a:ea typeface="Calibri" pitchFamily="34" charset="0"/>
                <a:cs typeface="Times New Roman" pitchFamily="18" charset="0"/>
              </a:rPr>
              <a:t>Третий  способ  (более сложный):</a:t>
            </a:r>
            <a:endParaRPr kumimoji="0" lang="ru-RU" sz="2400" b="0" i="0" u="none" strike="noStrike" cap="none" normalizeH="0" baseline="0" dirty="0" smtClean="0">
              <a:ln>
                <a:noFill/>
              </a:ln>
              <a:solidFill>
                <a:schemeClr val="tx1"/>
              </a:solidFill>
              <a:effectLst/>
              <a:latin typeface="Gabriola" pitchFamily="82"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Gabriola" pitchFamily="82" charset="0"/>
                <a:ea typeface="Calibri" pitchFamily="34" charset="0"/>
                <a:cs typeface="Times New Roman" pitchFamily="18" charset="0"/>
              </a:rPr>
              <a:t>- Вода - 600 мл. (горячая)</a:t>
            </a:r>
            <a:endParaRPr kumimoji="0" lang="ru-RU" b="0" i="0" u="none" strike="noStrike" cap="none" normalizeH="0" baseline="0" dirty="0" smtClean="0">
              <a:ln>
                <a:noFill/>
              </a:ln>
              <a:solidFill>
                <a:schemeClr val="tx1"/>
              </a:solidFill>
              <a:effectLst/>
              <a:latin typeface="Gabriola" pitchFamily="82"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Gabriola" pitchFamily="82" charset="0"/>
                <a:ea typeface="Calibri" pitchFamily="34" charset="0"/>
                <a:cs typeface="Times New Roman" pitchFamily="18" charset="0"/>
              </a:rPr>
              <a:t>- Глицерин - 300 мл.</a:t>
            </a:r>
            <a:endParaRPr kumimoji="0" lang="ru-RU" b="0" i="0" u="none" strike="noStrike" cap="none" normalizeH="0" baseline="0" dirty="0" smtClean="0">
              <a:ln>
                <a:noFill/>
              </a:ln>
              <a:solidFill>
                <a:schemeClr val="tx1"/>
              </a:solidFill>
              <a:effectLst/>
              <a:latin typeface="Gabriola" pitchFamily="82"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Gabriola" pitchFamily="82" charset="0"/>
                <a:ea typeface="Calibri" pitchFamily="34" charset="0"/>
                <a:cs typeface="Times New Roman" pitchFamily="18" charset="0"/>
              </a:rPr>
              <a:t>- Нашатырь – 20 капель</a:t>
            </a:r>
            <a:endParaRPr kumimoji="0" lang="ru-RU" b="0" i="0" u="none" strike="noStrike" cap="none" normalizeH="0" baseline="0" dirty="0" smtClean="0">
              <a:ln>
                <a:noFill/>
              </a:ln>
              <a:solidFill>
                <a:schemeClr val="tx1"/>
              </a:solidFill>
              <a:effectLst/>
              <a:latin typeface="Gabriola" pitchFamily="82"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Gabriola" pitchFamily="82" charset="0"/>
                <a:ea typeface="Calibri" pitchFamily="34" charset="0"/>
                <a:cs typeface="Times New Roman" pitchFamily="18" charset="0"/>
              </a:rPr>
              <a:t>- Моющий порошок - 50 гр. </a:t>
            </a:r>
            <a:endParaRPr kumimoji="0" lang="ru-RU" b="0" i="0" u="none" strike="noStrike" cap="none" normalizeH="0" baseline="0" dirty="0" smtClean="0">
              <a:ln>
                <a:noFill/>
              </a:ln>
              <a:solidFill>
                <a:schemeClr val="tx1"/>
              </a:solidFill>
              <a:effectLst/>
              <a:latin typeface="Gabriola" pitchFamily="82"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rgbClr val="000000"/>
              </a:solidFill>
              <a:effectLst/>
              <a:latin typeface="Gabriola" pitchFamily="82"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Gabriola" pitchFamily="82" charset="0"/>
                <a:ea typeface="Calibri" pitchFamily="34" charset="0"/>
                <a:cs typeface="Times New Roman" pitchFamily="18" charset="0"/>
              </a:rPr>
              <a:t>Весь состав тщательно перемешивается, настаивается около трех суток, фильтруется и ставится в холодильник часов примерно на двенадцать. </a:t>
            </a:r>
            <a:endParaRPr kumimoji="0" lang="ru-RU" b="0" i="0" u="none" strike="noStrike" cap="none" normalizeH="0" baseline="0" dirty="0" smtClean="0">
              <a:ln>
                <a:noFill/>
              </a:ln>
              <a:solidFill>
                <a:schemeClr val="tx1"/>
              </a:solidFill>
              <a:effectLst/>
              <a:latin typeface="Gabriola" pitchFamily="82" charset="0"/>
              <a:cs typeface="Arial" pitchFamily="34" charset="0"/>
            </a:endParaRPr>
          </a:p>
        </p:txBody>
      </p:sp>
      <p:sp>
        <p:nvSpPr>
          <p:cNvPr id="19462" name="Rectangle 6"/>
          <p:cNvSpPr>
            <a:spLocks noChangeArrowheads="1"/>
          </p:cNvSpPr>
          <p:nvPr/>
        </p:nvSpPr>
        <p:spPr bwMode="auto">
          <a:xfrm flipV="1">
            <a:off x="5029200" y="4307783"/>
            <a:ext cx="3810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b="1" u="sng" dirty="0" smtClean="0">
              <a:solidFill>
                <a:srgbClr val="000000"/>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1" i="0" u="sng"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3" name="Rectangle 7"/>
          <p:cNvSpPr>
            <a:spLocks noChangeArrowheads="1"/>
          </p:cNvSpPr>
          <p:nvPr/>
        </p:nvSpPr>
        <p:spPr bwMode="auto">
          <a:xfrm>
            <a:off x="5410200" y="4038600"/>
            <a:ext cx="3124200" cy="1846659"/>
          </a:xfrm>
          <a:prstGeom prst="rect">
            <a:avLst/>
          </a:prstGeom>
          <a:noFill/>
          <a:ln w="9525">
            <a:solidFill>
              <a:schemeClr val="accent5">
                <a:lumMod val="40000"/>
                <a:lumOff val="6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rgbClr val="000000"/>
                </a:solidFill>
                <a:effectLst/>
                <a:latin typeface="Gabriola" pitchFamily="82" charset="0"/>
                <a:ea typeface="Calibri" pitchFamily="34" charset="0"/>
                <a:cs typeface="Times New Roman" pitchFamily="18" charset="0"/>
              </a:rPr>
              <a:t>Четвертый  способ: </a:t>
            </a:r>
            <a:endParaRPr kumimoji="0" lang="ru-RU" sz="2400" b="0" i="0" u="none" strike="noStrike" cap="none" normalizeH="0" baseline="0" dirty="0" smtClean="0">
              <a:ln>
                <a:noFill/>
              </a:ln>
              <a:solidFill>
                <a:schemeClr val="tx1"/>
              </a:solidFill>
              <a:effectLst/>
              <a:latin typeface="Gabriola" pitchFamily="82"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Gabriola" pitchFamily="82" charset="0"/>
                <a:ea typeface="Calibri" pitchFamily="34" charset="0"/>
                <a:cs typeface="Times New Roman" pitchFamily="18" charset="0"/>
              </a:rPr>
              <a:t>- Мыльная стружка – 4 ст. ложки</a:t>
            </a:r>
            <a:endParaRPr kumimoji="0" lang="ru-RU" b="0" i="0" u="none" strike="noStrike" cap="none" normalizeH="0" baseline="0" dirty="0" smtClean="0">
              <a:ln>
                <a:noFill/>
              </a:ln>
              <a:solidFill>
                <a:schemeClr val="tx1"/>
              </a:solidFill>
              <a:effectLst/>
              <a:latin typeface="Gabriola" pitchFamily="82"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Gabriola" pitchFamily="82" charset="0"/>
                <a:ea typeface="Calibri" pitchFamily="34" charset="0"/>
                <a:cs typeface="Times New Roman" pitchFamily="18" charset="0"/>
              </a:rPr>
              <a:t>- Вода - 400 мл. (горячая)</a:t>
            </a:r>
            <a:endParaRPr kumimoji="0" lang="ru-RU" b="0" i="0" u="none" strike="noStrike" cap="none" normalizeH="0" baseline="0" dirty="0" smtClean="0">
              <a:ln>
                <a:noFill/>
              </a:ln>
              <a:solidFill>
                <a:schemeClr val="tx1"/>
              </a:solidFill>
              <a:effectLst/>
              <a:latin typeface="Gabriola" pitchFamily="82"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Gabriola" pitchFamily="82" charset="0"/>
                <a:ea typeface="Calibri" pitchFamily="34" charset="0"/>
                <a:cs typeface="Times New Roman" pitchFamily="18" charset="0"/>
              </a:rPr>
              <a:t>оставить на одну неделю, а затем добавить </a:t>
            </a:r>
            <a:endParaRPr kumimoji="0" lang="ru-RU" b="0" i="0" u="none" strike="noStrike" cap="none" normalizeH="0" baseline="0" dirty="0" smtClean="0">
              <a:ln>
                <a:noFill/>
              </a:ln>
              <a:solidFill>
                <a:schemeClr val="tx1"/>
              </a:solidFill>
              <a:effectLst/>
              <a:latin typeface="Gabriola" pitchFamily="82"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Gabriola" pitchFamily="82" charset="0"/>
                <a:ea typeface="Calibri" pitchFamily="34" charset="0"/>
                <a:cs typeface="Times New Roman" pitchFamily="18" charset="0"/>
              </a:rPr>
              <a:t>- Сахар + желатин – 2 ч. ложки</a:t>
            </a:r>
            <a:endParaRPr kumimoji="0" lang="ru-RU" b="0" i="0" u="none" strike="noStrike" cap="none" normalizeH="0" baseline="0" dirty="0" smtClean="0">
              <a:ln>
                <a:noFill/>
              </a:ln>
              <a:solidFill>
                <a:schemeClr val="tx1"/>
              </a:solidFill>
              <a:effectLst/>
              <a:latin typeface="Gabriola" pitchFamily="82"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16778"/>
            <a:ext cx="8382000" cy="621422"/>
          </a:xfrm>
        </p:spPr>
        <p:txBody>
          <a:bodyPr/>
          <a:lstStyle/>
          <a:p>
            <a:pPr algn="ctr"/>
            <a:r>
              <a:rPr lang="ru-RU" dirty="0" smtClean="0"/>
              <a:t>ОПЫТЫ С МЫЛЬНЫМИ ПУЗЫРЯМИ</a:t>
            </a:r>
            <a:endParaRPr lang="ru-RU" dirty="0"/>
          </a:p>
        </p:txBody>
      </p:sp>
      <p:sp>
        <p:nvSpPr>
          <p:cNvPr id="6" name="Текст 5"/>
          <p:cNvSpPr>
            <a:spLocks noGrp="1"/>
          </p:cNvSpPr>
          <p:nvPr>
            <p:ph type="body" idx="2"/>
          </p:nvPr>
        </p:nvSpPr>
        <p:spPr>
          <a:xfrm>
            <a:off x="2438400" y="1371600"/>
            <a:ext cx="4343400" cy="421836"/>
          </a:xfrm>
        </p:spPr>
        <p:txBody>
          <a:bodyPr>
            <a:normAutofit fontScale="92500" lnSpcReduction="20000"/>
          </a:bodyPr>
          <a:lstStyle/>
          <a:p>
            <a:r>
              <a:rPr lang="ru-RU" sz="2800" u="sng" dirty="0" smtClean="0">
                <a:latin typeface="Gabriola" pitchFamily="82" charset="0"/>
              </a:rPr>
              <a:t>1. </a:t>
            </a:r>
            <a:r>
              <a:rPr lang="ru-RU" sz="2800" i="1" u="sng" dirty="0" smtClean="0">
                <a:latin typeface="Gabriola" pitchFamily="82" charset="0"/>
              </a:rPr>
              <a:t>Мыльный пузырь вокруг цветка</a:t>
            </a:r>
            <a:r>
              <a:rPr lang="ru-RU" sz="2800" u="sng" dirty="0" smtClean="0">
                <a:latin typeface="Gabriola" pitchFamily="82" charset="0"/>
              </a:rPr>
              <a:t>.</a:t>
            </a:r>
            <a:r>
              <a:rPr lang="ru-RU" sz="2800" dirty="0" smtClean="0">
                <a:latin typeface="Gabriola" pitchFamily="82" charset="0"/>
              </a:rPr>
              <a:t> </a:t>
            </a:r>
          </a:p>
          <a:p>
            <a:endParaRPr lang="ru-RU" dirty="0"/>
          </a:p>
        </p:txBody>
      </p:sp>
      <p:pic>
        <p:nvPicPr>
          <p:cNvPr id="20482" name="Рисунок 17" descr="http://www.priroda-rb.info/fizika/images/56.gif"/>
          <p:cNvPicPr>
            <a:picLocks noChangeAspect="1" noChangeArrowheads="1"/>
          </p:cNvPicPr>
          <p:nvPr/>
        </p:nvPicPr>
        <p:blipFill>
          <a:blip r:embed="rId2" cstate="print"/>
          <a:srcRect r="51825"/>
          <a:stretch>
            <a:fillRect/>
          </a:stretch>
        </p:blipFill>
        <p:spPr bwMode="auto">
          <a:xfrm>
            <a:off x="3352800" y="1981200"/>
            <a:ext cx="2514600" cy="1314450"/>
          </a:xfrm>
          <a:prstGeom prst="rect">
            <a:avLst/>
          </a:prstGeom>
          <a:ln>
            <a:headEnd/>
            <a:tailEnd/>
          </a:ln>
        </p:spPr>
        <p:style>
          <a:lnRef idx="0">
            <a:schemeClr val="accent3"/>
          </a:lnRef>
          <a:fillRef idx="3">
            <a:schemeClr val="accent3"/>
          </a:fillRef>
          <a:effectRef idx="3">
            <a:schemeClr val="accent3"/>
          </a:effectRef>
          <a:fontRef idx="minor">
            <a:schemeClr val="lt1"/>
          </a:fontRef>
        </p:style>
      </p:pic>
      <p:sp>
        <p:nvSpPr>
          <p:cNvPr id="8" name="Прямоугольник 7"/>
          <p:cNvSpPr/>
          <p:nvPr/>
        </p:nvSpPr>
        <p:spPr>
          <a:xfrm>
            <a:off x="533400" y="3352800"/>
            <a:ext cx="4203395" cy="523220"/>
          </a:xfrm>
          <a:prstGeom prst="rect">
            <a:avLst/>
          </a:prstGeom>
        </p:spPr>
        <p:txBody>
          <a:bodyPr wrap="none">
            <a:spAutoFit/>
          </a:bodyPr>
          <a:lstStyle/>
          <a:p>
            <a:r>
              <a:rPr lang="ru-RU" dirty="0" smtClean="0"/>
              <a:t> </a:t>
            </a:r>
            <a:r>
              <a:rPr lang="ru-RU" sz="2800" u="sng" dirty="0" smtClean="0">
                <a:latin typeface="Gabriola" pitchFamily="82" charset="0"/>
              </a:rPr>
              <a:t>2. </a:t>
            </a:r>
            <a:r>
              <a:rPr lang="ru-RU" sz="2800" i="1" u="sng" dirty="0" smtClean="0">
                <a:latin typeface="Gabriola" pitchFamily="82" charset="0"/>
              </a:rPr>
              <a:t>Несколько пузырей друг в друге</a:t>
            </a:r>
            <a:r>
              <a:rPr lang="ru-RU" sz="2800" u="sng" dirty="0" smtClean="0">
                <a:latin typeface="Gabriola" pitchFamily="82" charset="0"/>
              </a:rPr>
              <a:t>.</a:t>
            </a:r>
            <a:endParaRPr lang="ru-RU" sz="2800" dirty="0">
              <a:latin typeface="Gabriola" pitchFamily="82" charset="0"/>
            </a:endParaRPr>
          </a:p>
        </p:txBody>
      </p:sp>
      <p:sp>
        <p:nvSpPr>
          <p:cNvPr id="9" name="Прямоугольник 8"/>
          <p:cNvSpPr/>
          <p:nvPr/>
        </p:nvSpPr>
        <p:spPr>
          <a:xfrm>
            <a:off x="5638800" y="5867400"/>
            <a:ext cx="3097323" cy="369332"/>
          </a:xfrm>
          <a:prstGeom prst="rect">
            <a:avLst/>
          </a:prstGeom>
        </p:spPr>
        <p:txBody>
          <a:bodyPr wrap="none">
            <a:spAutoFit/>
          </a:bodyPr>
          <a:lstStyle/>
          <a:p>
            <a:r>
              <a:rPr lang="ru-RU" i="1" u="sng" dirty="0" smtClean="0"/>
              <a:t>3. Воздух внутри пузыря.</a:t>
            </a:r>
            <a:r>
              <a:rPr lang="ru-RU" dirty="0" smtClean="0"/>
              <a:t> </a:t>
            </a:r>
            <a:endParaRPr lang="ru-RU" dirty="0"/>
          </a:p>
        </p:txBody>
      </p:sp>
      <p:pic>
        <p:nvPicPr>
          <p:cNvPr id="20483" name="Рисунок 15" descr="http://www.priroda-rb.info/fizika/images/58.gif"/>
          <p:cNvPicPr>
            <a:picLocks noChangeAspect="1" noChangeArrowheads="1"/>
          </p:cNvPicPr>
          <p:nvPr/>
        </p:nvPicPr>
        <p:blipFill>
          <a:blip r:embed="rId3" cstate="print"/>
          <a:srcRect/>
          <a:stretch>
            <a:fillRect/>
          </a:stretch>
        </p:blipFill>
        <p:spPr bwMode="auto">
          <a:xfrm>
            <a:off x="6629400" y="3657600"/>
            <a:ext cx="1600200" cy="2076450"/>
          </a:xfrm>
          <a:prstGeom prst="rect">
            <a:avLst/>
          </a:prstGeom>
          <a:ln>
            <a:headEnd/>
            <a:tailEnd/>
          </a:ln>
        </p:spPr>
        <p:style>
          <a:lnRef idx="0">
            <a:schemeClr val="accent3"/>
          </a:lnRef>
          <a:fillRef idx="3">
            <a:schemeClr val="accent3"/>
          </a:fillRef>
          <a:effectRef idx="3">
            <a:schemeClr val="accent3"/>
          </a:effectRef>
          <a:fontRef idx="minor">
            <a:schemeClr val="lt1"/>
          </a:fontRef>
        </p:style>
      </p:pic>
      <p:pic>
        <p:nvPicPr>
          <p:cNvPr id="20484" name="Рисунок 17" descr="http://www.priroda-rb.info/fizika/images/56.gif"/>
          <p:cNvPicPr>
            <a:picLocks noChangeAspect="1" noChangeArrowheads="1"/>
          </p:cNvPicPr>
          <p:nvPr/>
        </p:nvPicPr>
        <p:blipFill>
          <a:blip r:embed="rId2" cstate="print"/>
          <a:srcRect l="45255"/>
          <a:stretch>
            <a:fillRect/>
          </a:stretch>
        </p:blipFill>
        <p:spPr bwMode="auto">
          <a:xfrm>
            <a:off x="1143000" y="4191000"/>
            <a:ext cx="2857500" cy="1314450"/>
          </a:xfrm>
          <a:prstGeom prst="rect">
            <a:avLst/>
          </a:prstGeom>
          <a:ln>
            <a:headEnd/>
            <a:tailEnd/>
          </a:ln>
        </p:spPr>
        <p:style>
          <a:lnRef idx="0">
            <a:schemeClr val="accent3"/>
          </a:lnRef>
          <a:fillRef idx="3">
            <a:schemeClr val="accent3"/>
          </a:fillRef>
          <a:effectRef idx="3">
            <a:schemeClr val="accent3"/>
          </a:effectRef>
          <a:fontRef idx="minor">
            <a:schemeClr val="lt1"/>
          </a:fontRef>
        </p:style>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209</TotalTime>
  <Words>341</Words>
  <Application>Microsoft Office PowerPoint</Application>
  <PresentationFormat>Экран (4:3)</PresentationFormat>
  <Paragraphs>66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Солнцестояние</vt:lpstr>
      <vt:lpstr>Научно-практическая конференция «Твой первый шаг в науку»    </vt:lpstr>
      <vt:lpstr>Мыльные пузыри</vt:lpstr>
      <vt:lpstr>        Предмет исследования: Состав, образование мыльного пузыря. Наилучший состав мыльного раствора. Анализ влияния состава воды (дистиллированной, фильтрованной, водопроводной) на изготовление пузыря. Влияние различных добавок для стабилизации мыльной пены. Влияние  времени приготовления мыльной пены на стабильность. </vt:lpstr>
      <vt:lpstr>Слайд 4</vt:lpstr>
      <vt:lpstr>Задачи проекта:</vt:lpstr>
      <vt:lpstr>Слайд 6</vt:lpstr>
      <vt:lpstr>СОСТАВ МЫЛЬНОГО ПУЗЫРЯ И ЕГО РЕЦЕПТЫ</vt:lpstr>
      <vt:lpstr>  </vt:lpstr>
      <vt:lpstr>ОПЫТЫ С МЫЛЬНЫМИ ПУЗЫРЯМИ</vt:lpstr>
      <vt:lpstr>МОИ ИССЛЕДОВАНИЯ И ЗАКЛЮЧИТЕЛЬНЫЕ ВЫВОДЫ</vt:lpstr>
      <vt:lpstr>Исследовать и проводить данную работу, об изучении  природы мыльных пузырей было невероятно интересно.</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Мыльные пузыри</dc:title>
  <dc:creator>Katy Peach</dc:creator>
  <cp:lastModifiedBy>Katy Peach</cp:lastModifiedBy>
  <cp:revision>24</cp:revision>
  <dcterms:created xsi:type="dcterms:W3CDTF">2012-02-06T20:27:56Z</dcterms:created>
  <dcterms:modified xsi:type="dcterms:W3CDTF">2013-02-11T05:10:32Z</dcterms:modified>
</cp:coreProperties>
</file>