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5995A-59FC-40C3-AFC1-620EC23B02C8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56D08-4361-4E58-B44B-2C0F640B34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85723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На каком из рисунков изображен график функции 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</a:rPr>
              <a:t>x </a:t>
            </a:r>
            <a:r>
              <a:rPr lang="ru-RU" sz="2400" b="1" i="1" baseline="30000" dirty="0">
                <a:solidFill>
                  <a:schemeClr val="accent2">
                    <a:lumMod val="75000"/>
                  </a:schemeClr>
                </a:solidFill>
              </a:rPr>
              <a:t>-2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?</a:t>
            </a: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28662" y="1571612"/>
            <a:ext cx="2571768" cy="2214579"/>
            <a:chOff x="1381" y="7896"/>
            <a:chExt cx="2124" cy="1836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981" y="8055"/>
              <a:ext cx="884" cy="780"/>
              <a:chOff x="1981" y="8055"/>
              <a:chExt cx="884" cy="78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auto">
              <a:xfrm>
                <a:off x="2578" y="8055"/>
                <a:ext cx="287" cy="78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7" y="645"/>
                  </a:cxn>
                  <a:cxn ang="0">
                    <a:pos x="287" y="780"/>
                  </a:cxn>
                </a:cxnLst>
                <a:rect l="0" t="0" r="r" b="b"/>
                <a:pathLst>
                  <a:path w="287" h="780">
                    <a:moveTo>
                      <a:pt x="2" y="0"/>
                    </a:moveTo>
                    <a:cubicBezTo>
                      <a:pt x="1" y="257"/>
                      <a:pt x="0" y="515"/>
                      <a:pt x="47" y="645"/>
                    </a:cubicBezTo>
                    <a:cubicBezTo>
                      <a:pt x="94" y="775"/>
                      <a:pt x="247" y="760"/>
                      <a:pt x="287" y="78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1981" y="8069"/>
                <a:ext cx="339" cy="756"/>
              </a:xfrm>
              <a:custGeom>
                <a:avLst/>
                <a:gdLst/>
                <a:ahLst/>
                <a:cxnLst>
                  <a:cxn ang="0">
                    <a:pos x="330" y="0"/>
                  </a:cxn>
                  <a:cxn ang="0">
                    <a:pos x="285" y="630"/>
                  </a:cxn>
                  <a:cxn ang="0">
                    <a:pos x="0" y="750"/>
                  </a:cxn>
                </a:cxnLst>
                <a:rect l="0" t="0" r="r" b="b"/>
                <a:pathLst>
                  <a:path w="340" h="755">
                    <a:moveTo>
                      <a:pt x="330" y="0"/>
                    </a:moveTo>
                    <a:cubicBezTo>
                      <a:pt x="335" y="252"/>
                      <a:pt x="340" y="505"/>
                      <a:pt x="285" y="630"/>
                    </a:cubicBezTo>
                    <a:cubicBezTo>
                      <a:pt x="230" y="755"/>
                      <a:pt x="47" y="730"/>
                      <a:pt x="0" y="7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1381" y="7896"/>
              <a:ext cx="2124" cy="1836"/>
              <a:chOff x="8274" y="3671"/>
              <a:chExt cx="2520" cy="2106"/>
            </a:xfrm>
          </p:grpSpPr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>
                <a:off x="8274" y="4841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8274" y="3671"/>
                <a:ext cx="2520" cy="2106"/>
                <a:chOff x="8514" y="2694"/>
                <a:chExt cx="2160" cy="1620"/>
              </a:xfrm>
            </p:grpSpPr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auto">
                <a:xfrm>
                  <a:off x="8514" y="269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auto">
                <a:xfrm>
                  <a:off x="8514" y="431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035" name="Group 11"/>
                <p:cNvGrpSpPr>
                  <a:grpSpLocks/>
                </p:cNvGrpSpPr>
                <p:nvPr/>
              </p:nvGrpSpPr>
              <p:grpSpPr bwMode="auto">
                <a:xfrm>
                  <a:off x="8514" y="2694"/>
                  <a:ext cx="2160" cy="1620"/>
                  <a:chOff x="8514" y="2694"/>
                  <a:chExt cx="2160" cy="1620"/>
                </a:xfrm>
              </p:grpSpPr>
              <p:sp>
                <p:nvSpPr>
                  <p:cNvPr id="103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28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3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0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3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2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3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41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4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41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41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8514" y="2694"/>
                    <a:ext cx="2160" cy="1620"/>
                    <a:chOff x="8514" y="2694"/>
                    <a:chExt cx="2160" cy="1620"/>
                  </a:xfrm>
                </p:grpSpPr>
                <p:sp>
                  <p:nvSpPr>
                    <p:cNvPr id="104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4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5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6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6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7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8" name="Line 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594" y="2694"/>
                      <a:ext cx="0" cy="16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9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0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2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5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7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5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9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5286380" y="1500174"/>
            <a:ext cx="2857520" cy="2357454"/>
            <a:chOff x="3876" y="7877"/>
            <a:chExt cx="2021" cy="1873"/>
          </a:xfrm>
        </p:grpSpPr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4665" y="7995"/>
              <a:ext cx="443" cy="9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750"/>
                </a:cxn>
                <a:cxn ang="0">
                  <a:pos x="210" y="945"/>
                </a:cxn>
                <a:cxn ang="0">
                  <a:pos x="405" y="735"/>
                </a:cxn>
                <a:cxn ang="0">
                  <a:pos x="435" y="0"/>
                </a:cxn>
              </a:cxnLst>
              <a:rect l="0" t="0" r="r" b="b"/>
              <a:pathLst>
                <a:path w="443" h="948">
                  <a:moveTo>
                    <a:pt x="0" y="0"/>
                  </a:moveTo>
                  <a:cubicBezTo>
                    <a:pt x="5" y="296"/>
                    <a:pt x="10" y="592"/>
                    <a:pt x="45" y="750"/>
                  </a:cubicBezTo>
                  <a:cubicBezTo>
                    <a:pt x="80" y="908"/>
                    <a:pt x="150" y="948"/>
                    <a:pt x="210" y="945"/>
                  </a:cubicBezTo>
                  <a:cubicBezTo>
                    <a:pt x="270" y="942"/>
                    <a:pt x="367" y="892"/>
                    <a:pt x="405" y="735"/>
                  </a:cubicBezTo>
                  <a:cubicBezTo>
                    <a:pt x="443" y="578"/>
                    <a:pt x="433" y="122"/>
                    <a:pt x="435" y="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59" name="Group 35"/>
            <p:cNvGrpSpPr>
              <a:grpSpLocks/>
            </p:cNvGrpSpPr>
            <p:nvPr/>
          </p:nvGrpSpPr>
          <p:grpSpPr bwMode="auto">
            <a:xfrm>
              <a:off x="3876" y="7877"/>
              <a:ext cx="2021" cy="1873"/>
              <a:chOff x="8274" y="3671"/>
              <a:chExt cx="2520" cy="2106"/>
            </a:xfrm>
          </p:grpSpPr>
          <p:sp>
            <p:nvSpPr>
              <p:cNvPr id="1060" name="Line 36"/>
              <p:cNvSpPr>
                <a:spLocks noChangeShapeType="1"/>
              </p:cNvSpPr>
              <p:nvPr/>
            </p:nvSpPr>
            <p:spPr bwMode="auto">
              <a:xfrm>
                <a:off x="8274" y="4841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61" name="Group 37"/>
              <p:cNvGrpSpPr>
                <a:grpSpLocks/>
              </p:cNvGrpSpPr>
              <p:nvPr/>
            </p:nvGrpSpPr>
            <p:grpSpPr bwMode="auto">
              <a:xfrm>
                <a:off x="8274" y="3671"/>
                <a:ext cx="2520" cy="2106"/>
                <a:chOff x="8514" y="2694"/>
                <a:chExt cx="2160" cy="1620"/>
              </a:xfrm>
            </p:grpSpPr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auto">
                <a:xfrm>
                  <a:off x="8514" y="269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auto">
                <a:xfrm>
                  <a:off x="8514" y="431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064" name="Group 40"/>
                <p:cNvGrpSpPr>
                  <a:grpSpLocks/>
                </p:cNvGrpSpPr>
                <p:nvPr/>
              </p:nvGrpSpPr>
              <p:grpSpPr bwMode="auto">
                <a:xfrm>
                  <a:off x="8514" y="2694"/>
                  <a:ext cx="2160" cy="1620"/>
                  <a:chOff x="8514" y="2694"/>
                  <a:chExt cx="2160" cy="1620"/>
                </a:xfrm>
              </p:grpSpPr>
              <p:sp>
                <p:nvSpPr>
                  <p:cNvPr id="106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28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66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0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67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2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68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41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69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41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70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8514" y="2694"/>
                    <a:ext cx="2160" cy="1620"/>
                    <a:chOff x="8514" y="2694"/>
                    <a:chExt cx="2160" cy="1620"/>
                  </a:xfrm>
                </p:grpSpPr>
                <p:sp>
                  <p:nvSpPr>
                    <p:cNvPr id="1071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2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3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4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5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6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6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7" name="Line 5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594" y="2694"/>
                      <a:ext cx="0" cy="16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8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79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0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1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2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3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2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84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7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85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9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086" name="Group 62"/>
          <p:cNvGrpSpPr>
            <a:grpSpLocks/>
          </p:cNvGrpSpPr>
          <p:nvPr/>
        </p:nvGrpSpPr>
        <p:grpSpPr bwMode="auto">
          <a:xfrm>
            <a:off x="857224" y="4000504"/>
            <a:ext cx="2643206" cy="2357454"/>
            <a:chOff x="6171" y="7862"/>
            <a:chExt cx="2117" cy="1903"/>
          </a:xfrm>
        </p:grpSpPr>
        <p:grpSp>
          <p:nvGrpSpPr>
            <p:cNvPr id="1087" name="Group 63"/>
            <p:cNvGrpSpPr>
              <a:grpSpLocks/>
            </p:cNvGrpSpPr>
            <p:nvPr/>
          </p:nvGrpSpPr>
          <p:grpSpPr bwMode="auto">
            <a:xfrm>
              <a:off x="6171" y="7862"/>
              <a:ext cx="2117" cy="1874"/>
              <a:chOff x="8274" y="3671"/>
              <a:chExt cx="2520" cy="2106"/>
            </a:xfrm>
          </p:grpSpPr>
          <p:sp>
            <p:nvSpPr>
              <p:cNvPr id="1088" name="Line 64"/>
              <p:cNvSpPr>
                <a:spLocks noChangeShapeType="1"/>
              </p:cNvSpPr>
              <p:nvPr/>
            </p:nvSpPr>
            <p:spPr bwMode="auto">
              <a:xfrm>
                <a:off x="8274" y="4841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089" name="Group 65"/>
              <p:cNvGrpSpPr>
                <a:grpSpLocks/>
              </p:cNvGrpSpPr>
              <p:nvPr/>
            </p:nvGrpSpPr>
            <p:grpSpPr bwMode="auto">
              <a:xfrm>
                <a:off x="8274" y="3671"/>
                <a:ext cx="2520" cy="2106"/>
                <a:chOff x="8514" y="2694"/>
                <a:chExt cx="2160" cy="1620"/>
              </a:xfrm>
            </p:grpSpPr>
            <p:sp>
              <p:nvSpPr>
                <p:cNvPr id="1090" name="Line 66"/>
                <p:cNvSpPr>
                  <a:spLocks noChangeShapeType="1"/>
                </p:cNvSpPr>
                <p:nvPr/>
              </p:nvSpPr>
              <p:spPr bwMode="auto">
                <a:xfrm>
                  <a:off x="8514" y="269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91" name="Line 67"/>
                <p:cNvSpPr>
                  <a:spLocks noChangeShapeType="1"/>
                </p:cNvSpPr>
                <p:nvPr/>
              </p:nvSpPr>
              <p:spPr bwMode="auto">
                <a:xfrm>
                  <a:off x="8514" y="431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092" name="Group 68"/>
                <p:cNvGrpSpPr>
                  <a:grpSpLocks/>
                </p:cNvGrpSpPr>
                <p:nvPr/>
              </p:nvGrpSpPr>
              <p:grpSpPr bwMode="auto">
                <a:xfrm>
                  <a:off x="8514" y="2694"/>
                  <a:ext cx="2160" cy="1620"/>
                  <a:chOff x="8514" y="2694"/>
                  <a:chExt cx="2160" cy="1620"/>
                </a:xfrm>
              </p:grpSpPr>
              <p:sp>
                <p:nvSpPr>
                  <p:cNvPr id="109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28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0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2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41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09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41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98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514" y="2694"/>
                    <a:ext cx="2160" cy="1620"/>
                    <a:chOff x="8514" y="2694"/>
                    <a:chExt cx="2160" cy="1620"/>
                  </a:xfrm>
                </p:grpSpPr>
                <p:sp>
                  <p:nvSpPr>
                    <p:cNvPr id="1099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0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1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2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3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6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4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5" name="Line 8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594" y="2694"/>
                      <a:ext cx="0" cy="16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6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7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8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09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0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11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2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12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7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13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9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114" name="Group 90"/>
            <p:cNvGrpSpPr>
              <a:grpSpLocks/>
            </p:cNvGrpSpPr>
            <p:nvPr/>
          </p:nvGrpSpPr>
          <p:grpSpPr bwMode="auto">
            <a:xfrm rot="10800000">
              <a:off x="6811" y="8985"/>
              <a:ext cx="884" cy="780"/>
              <a:chOff x="2011" y="8055"/>
              <a:chExt cx="884" cy="780"/>
            </a:xfrm>
          </p:grpSpPr>
          <p:sp>
            <p:nvSpPr>
              <p:cNvPr id="1115" name="Freeform 91"/>
              <p:cNvSpPr>
                <a:spLocks/>
              </p:cNvSpPr>
              <p:nvPr/>
            </p:nvSpPr>
            <p:spPr bwMode="auto">
              <a:xfrm>
                <a:off x="2608" y="8055"/>
                <a:ext cx="287" cy="78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7" y="645"/>
                  </a:cxn>
                  <a:cxn ang="0">
                    <a:pos x="287" y="780"/>
                  </a:cxn>
                </a:cxnLst>
                <a:rect l="0" t="0" r="r" b="b"/>
                <a:pathLst>
                  <a:path w="287" h="780">
                    <a:moveTo>
                      <a:pt x="2" y="0"/>
                    </a:moveTo>
                    <a:cubicBezTo>
                      <a:pt x="1" y="257"/>
                      <a:pt x="0" y="515"/>
                      <a:pt x="47" y="645"/>
                    </a:cubicBezTo>
                    <a:cubicBezTo>
                      <a:pt x="94" y="775"/>
                      <a:pt x="247" y="760"/>
                      <a:pt x="287" y="78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auto">
              <a:xfrm>
                <a:off x="2011" y="8069"/>
                <a:ext cx="339" cy="756"/>
              </a:xfrm>
              <a:custGeom>
                <a:avLst/>
                <a:gdLst/>
                <a:ahLst/>
                <a:cxnLst>
                  <a:cxn ang="0">
                    <a:pos x="330" y="0"/>
                  </a:cxn>
                  <a:cxn ang="0">
                    <a:pos x="285" y="630"/>
                  </a:cxn>
                  <a:cxn ang="0">
                    <a:pos x="0" y="750"/>
                  </a:cxn>
                </a:cxnLst>
                <a:rect l="0" t="0" r="r" b="b"/>
                <a:pathLst>
                  <a:path w="340" h="755">
                    <a:moveTo>
                      <a:pt x="330" y="0"/>
                    </a:moveTo>
                    <a:cubicBezTo>
                      <a:pt x="335" y="252"/>
                      <a:pt x="340" y="505"/>
                      <a:pt x="285" y="630"/>
                    </a:cubicBezTo>
                    <a:cubicBezTo>
                      <a:pt x="230" y="755"/>
                      <a:pt x="47" y="730"/>
                      <a:pt x="0" y="75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117" name="Group 93"/>
          <p:cNvGrpSpPr>
            <a:grpSpLocks/>
          </p:cNvGrpSpPr>
          <p:nvPr/>
        </p:nvGrpSpPr>
        <p:grpSpPr bwMode="auto">
          <a:xfrm>
            <a:off x="5286380" y="4143380"/>
            <a:ext cx="2786082" cy="2285992"/>
            <a:chOff x="8581" y="7907"/>
            <a:chExt cx="2072" cy="1873"/>
          </a:xfrm>
        </p:grpSpPr>
        <p:grpSp>
          <p:nvGrpSpPr>
            <p:cNvPr id="1118" name="Group 94"/>
            <p:cNvGrpSpPr>
              <a:grpSpLocks/>
            </p:cNvGrpSpPr>
            <p:nvPr/>
          </p:nvGrpSpPr>
          <p:grpSpPr bwMode="auto">
            <a:xfrm>
              <a:off x="8581" y="7907"/>
              <a:ext cx="2072" cy="1836"/>
              <a:chOff x="8274" y="3671"/>
              <a:chExt cx="2520" cy="2106"/>
            </a:xfrm>
          </p:grpSpPr>
          <p:sp>
            <p:nvSpPr>
              <p:cNvPr id="1119" name="Line 95"/>
              <p:cNvSpPr>
                <a:spLocks noChangeShapeType="1"/>
              </p:cNvSpPr>
              <p:nvPr/>
            </p:nvSpPr>
            <p:spPr bwMode="auto">
              <a:xfrm>
                <a:off x="8274" y="4841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120" name="Group 96"/>
              <p:cNvGrpSpPr>
                <a:grpSpLocks/>
              </p:cNvGrpSpPr>
              <p:nvPr/>
            </p:nvGrpSpPr>
            <p:grpSpPr bwMode="auto">
              <a:xfrm>
                <a:off x="8274" y="3671"/>
                <a:ext cx="2520" cy="2106"/>
                <a:chOff x="8514" y="2694"/>
                <a:chExt cx="2160" cy="1620"/>
              </a:xfrm>
            </p:grpSpPr>
            <p:sp>
              <p:nvSpPr>
                <p:cNvPr id="1121" name="Line 97"/>
                <p:cNvSpPr>
                  <a:spLocks noChangeShapeType="1"/>
                </p:cNvSpPr>
                <p:nvPr/>
              </p:nvSpPr>
              <p:spPr bwMode="auto">
                <a:xfrm>
                  <a:off x="8514" y="269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2" name="Line 98"/>
                <p:cNvSpPr>
                  <a:spLocks noChangeShapeType="1"/>
                </p:cNvSpPr>
                <p:nvPr/>
              </p:nvSpPr>
              <p:spPr bwMode="auto">
                <a:xfrm>
                  <a:off x="8514" y="431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1123" name="Group 99"/>
                <p:cNvGrpSpPr>
                  <a:grpSpLocks/>
                </p:cNvGrpSpPr>
                <p:nvPr/>
              </p:nvGrpSpPr>
              <p:grpSpPr bwMode="auto">
                <a:xfrm>
                  <a:off x="8514" y="2694"/>
                  <a:ext cx="2160" cy="1620"/>
                  <a:chOff x="8514" y="2694"/>
                  <a:chExt cx="2160" cy="1620"/>
                </a:xfrm>
              </p:grpSpPr>
              <p:sp>
                <p:nvSpPr>
                  <p:cNvPr id="1124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28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25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0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26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2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27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41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28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41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29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8514" y="2694"/>
                    <a:ext cx="2160" cy="1620"/>
                    <a:chOff x="8514" y="2694"/>
                    <a:chExt cx="2160" cy="1620"/>
                  </a:xfrm>
                </p:grpSpPr>
                <p:sp>
                  <p:nvSpPr>
                    <p:cNvPr id="1130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2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3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4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6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5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6" name="Line 11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594" y="2694"/>
                      <a:ext cx="0" cy="16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7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8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9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0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1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2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2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43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7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144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9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145" name="Group 121"/>
            <p:cNvGrpSpPr>
              <a:grpSpLocks/>
            </p:cNvGrpSpPr>
            <p:nvPr/>
          </p:nvGrpSpPr>
          <p:grpSpPr bwMode="auto">
            <a:xfrm>
              <a:off x="9163" y="8085"/>
              <a:ext cx="902" cy="1695"/>
              <a:chOff x="9163" y="8085"/>
              <a:chExt cx="902" cy="1695"/>
            </a:xfrm>
          </p:grpSpPr>
          <p:sp>
            <p:nvSpPr>
              <p:cNvPr id="1146" name="Freeform 122"/>
              <p:cNvSpPr>
                <a:spLocks/>
              </p:cNvSpPr>
              <p:nvPr/>
            </p:nvSpPr>
            <p:spPr bwMode="auto">
              <a:xfrm>
                <a:off x="9733" y="8085"/>
                <a:ext cx="332" cy="7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7" y="645"/>
                  </a:cxn>
                  <a:cxn ang="0">
                    <a:pos x="287" y="780"/>
                  </a:cxn>
                </a:cxnLst>
                <a:rect l="0" t="0" r="r" b="b"/>
                <a:pathLst>
                  <a:path w="287" h="780">
                    <a:moveTo>
                      <a:pt x="2" y="0"/>
                    </a:moveTo>
                    <a:cubicBezTo>
                      <a:pt x="1" y="257"/>
                      <a:pt x="0" y="515"/>
                      <a:pt x="47" y="645"/>
                    </a:cubicBezTo>
                    <a:cubicBezTo>
                      <a:pt x="94" y="775"/>
                      <a:pt x="247" y="760"/>
                      <a:pt x="287" y="78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7" name="Freeform 123"/>
              <p:cNvSpPr>
                <a:spLocks/>
              </p:cNvSpPr>
              <p:nvPr/>
            </p:nvSpPr>
            <p:spPr bwMode="auto">
              <a:xfrm rot="10800000">
                <a:off x="9163" y="9030"/>
                <a:ext cx="332" cy="75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47" y="645"/>
                  </a:cxn>
                  <a:cxn ang="0">
                    <a:pos x="287" y="780"/>
                  </a:cxn>
                </a:cxnLst>
                <a:rect l="0" t="0" r="r" b="b"/>
                <a:pathLst>
                  <a:path w="287" h="780">
                    <a:moveTo>
                      <a:pt x="2" y="0"/>
                    </a:moveTo>
                    <a:cubicBezTo>
                      <a:pt x="1" y="257"/>
                      <a:pt x="0" y="515"/>
                      <a:pt x="47" y="645"/>
                    </a:cubicBezTo>
                    <a:cubicBezTo>
                      <a:pt x="94" y="775"/>
                      <a:pt x="247" y="760"/>
                      <a:pt x="287" y="78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Укажите рисунок, на котором изображен график нечетной функции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00034" y="1571612"/>
            <a:ext cx="2500330" cy="2071702"/>
            <a:chOff x="1392" y="12749"/>
            <a:chExt cx="2280" cy="1855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1392" y="12749"/>
              <a:ext cx="2280" cy="1855"/>
              <a:chOff x="8274" y="3671"/>
              <a:chExt cx="2520" cy="2106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8274" y="4841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8274" y="3671"/>
                <a:ext cx="2520" cy="2106"/>
                <a:chOff x="8514" y="2694"/>
                <a:chExt cx="2160" cy="1620"/>
              </a:xfrm>
            </p:grpSpPr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auto">
                <a:xfrm>
                  <a:off x="8514" y="269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55" name="Line 7"/>
                <p:cNvSpPr>
                  <a:spLocks noChangeShapeType="1"/>
                </p:cNvSpPr>
                <p:nvPr/>
              </p:nvSpPr>
              <p:spPr bwMode="auto">
                <a:xfrm>
                  <a:off x="8514" y="431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056" name="Group 8"/>
                <p:cNvGrpSpPr>
                  <a:grpSpLocks/>
                </p:cNvGrpSpPr>
                <p:nvPr/>
              </p:nvGrpSpPr>
              <p:grpSpPr bwMode="auto">
                <a:xfrm>
                  <a:off x="8514" y="2694"/>
                  <a:ext cx="2160" cy="1620"/>
                  <a:chOff x="8514" y="2694"/>
                  <a:chExt cx="2160" cy="1620"/>
                </a:xfrm>
              </p:grpSpPr>
              <p:sp>
                <p:nvSpPr>
                  <p:cNvPr id="205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28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5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0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5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2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41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41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062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8514" y="2694"/>
                    <a:ext cx="2160" cy="1620"/>
                    <a:chOff x="8514" y="2694"/>
                    <a:chExt cx="2160" cy="1620"/>
                  </a:xfrm>
                </p:grpSpPr>
                <p:sp>
                  <p:nvSpPr>
                    <p:cNvPr id="206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6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7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6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9" name="Line 2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594" y="2694"/>
                      <a:ext cx="0" cy="16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0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1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2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3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4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7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2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76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7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9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1582" y="13129"/>
              <a:ext cx="1900" cy="1287"/>
            </a:xfrm>
            <a:custGeom>
              <a:avLst/>
              <a:gdLst/>
              <a:ahLst/>
              <a:cxnLst>
                <a:cxn ang="0">
                  <a:pos x="0" y="1063"/>
                </a:cxn>
                <a:cxn ang="0">
                  <a:pos x="380" y="32"/>
                </a:cxn>
                <a:cxn ang="0">
                  <a:pos x="1520" y="1253"/>
                </a:cxn>
                <a:cxn ang="0">
                  <a:pos x="1900" y="238"/>
                </a:cxn>
              </a:cxnLst>
              <a:rect l="0" t="0" r="r" b="b"/>
              <a:pathLst>
                <a:path w="1900" h="1287">
                  <a:moveTo>
                    <a:pt x="0" y="1063"/>
                  </a:moveTo>
                  <a:cubicBezTo>
                    <a:pt x="63" y="531"/>
                    <a:pt x="127" y="0"/>
                    <a:pt x="380" y="32"/>
                  </a:cubicBezTo>
                  <a:cubicBezTo>
                    <a:pt x="633" y="64"/>
                    <a:pt x="1267" y="1219"/>
                    <a:pt x="1520" y="1253"/>
                  </a:cubicBezTo>
                  <a:cubicBezTo>
                    <a:pt x="1773" y="1287"/>
                    <a:pt x="1836" y="762"/>
                    <a:pt x="1900" y="238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079" name="Group 31"/>
          <p:cNvGrpSpPr>
            <a:grpSpLocks/>
          </p:cNvGrpSpPr>
          <p:nvPr/>
        </p:nvGrpSpPr>
        <p:grpSpPr bwMode="auto">
          <a:xfrm>
            <a:off x="4572000" y="1500174"/>
            <a:ext cx="2379670" cy="2214578"/>
            <a:chOff x="1794" y="4251"/>
            <a:chExt cx="2520" cy="2106"/>
          </a:xfrm>
        </p:grpSpPr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1794" y="4251"/>
              <a:ext cx="2520" cy="2106"/>
              <a:chOff x="8514" y="2694"/>
              <a:chExt cx="2160" cy="1620"/>
            </a:xfrm>
          </p:grpSpPr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8514" y="3594"/>
                <a:ext cx="216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082" name="Group 34"/>
              <p:cNvGrpSpPr>
                <a:grpSpLocks/>
              </p:cNvGrpSpPr>
              <p:nvPr/>
            </p:nvGrpSpPr>
            <p:grpSpPr bwMode="auto">
              <a:xfrm>
                <a:off x="8514" y="2694"/>
                <a:ext cx="2160" cy="1620"/>
                <a:chOff x="8514" y="2694"/>
                <a:chExt cx="2160" cy="1620"/>
              </a:xfrm>
            </p:grpSpPr>
            <p:sp>
              <p:nvSpPr>
                <p:cNvPr id="2083" name="Line 35"/>
                <p:cNvSpPr>
                  <a:spLocks noChangeShapeType="1"/>
                </p:cNvSpPr>
                <p:nvPr/>
              </p:nvSpPr>
              <p:spPr bwMode="auto">
                <a:xfrm>
                  <a:off x="8514" y="269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84" name="Line 36"/>
                <p:cNvSpPr>
                  <a:spLocks noChangeShapeType="1"/>
                </p:cNvSpPr>
                <p:nvPr/>
              </p:nvSpPr>
              <p:spPr bwMode="auto">
                <a:xfrm>
                  <a:off x="8514" y="431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085" name="Group 37"/>
                <p:cNvGrpSpPr>
                  <a:grpSpLocks/>
                </p:cNvGrpSpPr>
                <p:nvPr/>
              </p:nvGrpSpPr>
              <p:grpSpPr bwMode="auto">
                <a:xfrm>
                  <a:off x="8514" y="2694"/>
                  <a:ext cx="2160" cy="1620"/>
                  <a:chOff x="8514" y="2694"/>
                  <a:chExt cx="2160" cy="1620"/>
                </a:xfrm>
              </p:grpSpPr>
              <p:sp>
                <p:nvSpPr>
                  <p:cNvPr id="208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28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0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2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41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41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091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8514" y="2694"/>
                    <a:ext cx="2160" cy="1620"/>
                    <a:chOff x="8514" y="2694"/>
                    <a:chExt cx="2160" cy="1620"/>
                  </a:xfrm>
                </p:grpSpPr>
                <p:sp>
                  <p:nvSpPr>
                    <p:cNvPr id="2092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93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94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95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96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6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97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98" name="Line 5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594" y="2694"/>
                      <a:ext cx="0" cy="16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99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00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01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02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03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04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2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105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7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6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9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07" name="Freeform 59"/>
            <p:cNvSpPr>
              <a:spLocks/>
            </p:cNvSpPr>
            <p:nvPr/>
          </p:nvSpPr>
          <p:spPr bwMode="auto">
            <a:xfrm rot="11635822">
              <a:off x="2236" y="4998"/>
              <a:ext cx="1865" cy="109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1660" y="1300"/>
                </a:cxn>
                <a:cxn ang="0">
                  <a:pos x="2520" y="0"/>
                </a:cxn>
              </a:cxnLst>
              <a:rect l="0" t="0" r="r" b="b"/>
              <a:pathLst>
                <a:path w="2520" h="1313">
                  <a:moveTo>
                    <a:pt x="0" y="80"/>
                  </a:moveTo>
                  <a:cubicBezTo>
                    <a:pt x="620" y="696"/>
                    <a:pt x="1240" y="1313"/>
                    <a:pt x="1660" y="1300"/>
                  </a:cubicBezTo>
                  <a:cubicBezTo>
                    <a:pt x="2080" y="1287"/>
                    <a:pt x="2377" y="220"/>
                    <a:pt x="2520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2000232" y="3786190"/>
            <a:ext cx="2586046" cy="2643206"/>
            <a:chOff x="8027" y="3862"/>
            <a:chExt cx="2520" cy="2215"/>
          </a:xfrm>
        </p:grpSpPr>
        <p:grpSp>
          <p:nvGrpSpPr>
            <p:cNvPr id="2109" name="Group 61"/>
            <p:cNvGrpSpPr>
              <a:grpSpLocks/>
            </p:cNvGrpSpPr>
            <p:nvPr/>
          </p:nvGrpSpPr>
          <p:grpSpPr bwMode="auto">
            <a:xfrm>
              <a:off x="8027" y="3971"/>
              <a:ext cx="2520" cy="2106"/>
              <a:chOff x="8274" y="3671"/>
              <a:chExt cx="2520" cy="2106"/>
            </a:xfrm>
          </p:grpSpPr>
          <p:sp>
            <p:nvSpPr>
              <p:cNvPr id="2110" name="Line 62"/>
              <p:cNvSpPr>
                <a:spLocks noChangeShapeType="1"/>
              </p:cNvSpPr>
              <p:nvPr/>
            </p:nvSpPr>
            <p:spPr bwMode="auto">
              <a:xfrm>
                <a:off x="8274" y="4841"/>
                <a:ext cx="25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111" name="Group 63"/>
              <p:cNvGrpSpPr>
                <a:grpSpLocks/>
              </p:cNvGrpSpPr>
              <p:nvPr/>
            </p:nvGrpSpPr>
            <p:grpSpPr bwMode="auto">
              <a:xfrm>
                <a:off x="8274" y="3671"/>
                <a:ext cx="2520" cy="2106"/>
                <a:chOff x="8514" y="2694"/>
                <a:chExt cx="2160" cy="1620"/>
              </a:xfrm>
            </p:grpSpPr>
            <p:sp>
              <p:nvSpPr>
                <p:cNvPr id="2112" name="Line 64"/>
                <p:cNvSpPr>
                  <a:spLocks noChangeShapeType="1"/>
                </p:cNvSpPr>
                <p:nvPr/>
              </p:nvSpPr>
              <p:spPr bwMode="auto">
                <a:xfrm>
                  <a:off x="8514" y="269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13" name="Line 65"/>
                <p:cNvSpPr>
                  <a:spLocks noChangeShapeType="1"/>
                </p:cNvSpPr>
                <p:nvPr/>
              </p:nvSpPr>
              <p:spPr bwMode="auto">
                <a:xfrm>
                  <a:off x="8514" y="431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114" name="Group 66"/>
                <p:cNvGrpSpPr>
                  <a:grpSpLocks/>
                </p:cNvGrpSpPr>
                <p:nvPr/>
              </p:nvGrpSpPr>
              <p:grpSpPr bwMode="auto">
                <a:xfrm>
                  <a:off x="8514" y="2694"/>
                  <a:ext cx="2160" cy="1620"/>
                  <a:chOff x="8514" y="2694"/>
                  <a:chExt cx="2160" cy="1620"/>
                </a:xfrm>
              </p:grpSpPr>
              <p:sp>
                <p:nvSpPr>
                  <p:cNvPr id="21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28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0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1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2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1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41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1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413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12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8514" y="2694"/>
                    <a:ext cx="2160" cy="1620"/>
                    <a:chOff x="8514" y="2694"/>
                    <a:chExt cx="2160" cy="1620"/>
                  </a:xfrm>
                </p:grpSpPr>
                <p:sp>
                  <p:nvSpPr>
                    <p:cNvPr id="2121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2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3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4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3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5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6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6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49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7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594" y="2694"/>
                      <a:ext cx="0" cy="162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8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1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9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9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0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7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1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05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2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41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3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234" y="2694"/>
                      <a:ext cx="0" cy="16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134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77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35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395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36" name="Freeform 88"/>
            <p:cNvSpPr>
              <a:spLocks/>
            </p:cNvSpPr>
            <p:nvPr/>
          </p:nvSpPr>
          <p:spPr bwMode="auto">
            <a:xfrm rot="520573">
              <a:off x="9322" y="4063"/>
              <a:ext cx="1074" cy="9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1280"/>
                </a:cxn>
                <a:cxn ang="0">
                  <a:pos x="1620" y="1380"/>
                </a:cxn>
              </a:cxnLst>
              <a:rect l="0" t="0" r="r" b="b"/>
              <a:pathLst>
                <a:path w="1620" h="1510">
                  <a:moveTo>
                    <a:pt x="0" y="0"/>
                  </a:moveTo>
                  <a:cubicBezTo>
                    <a:pt x="125" y="525"/>
                    <a:pt x="250" y="1050"/>
                    <a:pt x="520" y="1280"/>
                  </a:cubicBezTo>
                  <a:cubicBezTo>
                    <a:pt x="790" y="1510"/>
                    <a:pt x="1205" y="1445"/>
                    <a:pt x="1620" y="138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auto">
            <a:xfrm rot="-4716968">
              <a:off x="8062" y="4039"/>
              <a:ext cx="1231" cy="8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1280"/>
                </a:cxn>
                <a:cxn ang="0">
                  <a:pos x="1620" y="1380"/>
                </a:cxn>
              </a:cxnLst>
              <a:rect l="0" t="0" r="r" b="b"/>
              <a:pathLst>
                <a:path w="1620" h="1510">
                  <a:moveTo>
                    <a:pt x="0" y="0"/>
                  </a:moveTo>
                  <a:cubicBezTo>
                    <a:pt x="125" y="525"/>
                    <a:pt x="250" y="1050"/>
                    <a:pt x="520" y="1280"/>
                  </a:cubicBezTo>
                  <a:cubicBezTo>
                    <a:pt x="790" y="1510"/>
                    <a:pt x="1205" y="1445"/>
                    <a:pt x="1620" y="138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38" name="Group 90"/>
          <p:cNvGrpSpPr>
            <a:grpSpLocks/>
          </p:cNvGrpSpPr>
          <p:nvPr/>
        </p:nvGrpSpPr>
        <p:grpSpPr bwMode="auto">
          <a:xfrm>
            <a:off x="6286512" y="4000504"/>
            <a:ext cx="2500330" cy="2357431"/>
            <a:chOff x="4607" y="6571"/>
            <a:chExt cx="2534" cy="2106"/>
          </a:xfrm>
        </p:grpSpPr>
        <p:grpSp>
          <p:nvGrpSpPr>
            <p:cNvPr id="2139" name="Group 91"/>
            <p:cNvGrpSpPr>
              <a:grpSpLocks/>
            </p:cNvGrpSpPr>
            <p:nvPr/>
          </p:nvGrpSpPr>
          <p:grpSpPr bwMode="auto">
            <a:xfrm>
              <a:off x="4607" y="6571"/>
              <a:ext cx="2520" cy="2106"/>
              <a:chOff x="4607" y="6571"/>
              <a:chExt cx="2520" cy="2106"/>
            </a:xfrm>
          </p:grpSpPr>
          <p:grpSp>
            <p:nvGrpSpPr>
              <p:cNvPr id="2140" name="Group 92"/>
              <p:cNvGrpSpPr>
                <a:grpSpLocks/>
              </p:cNvGrpSpPr>
              <p:nvPr/>
            </p:nvGrpSpPr>
            <p:grpSpPr bwMode="auto">
              <a:xfrm>
                <a:off x="4607" y="6571"/>
                <a:ext cx="2520" cy="2106"/>
                <a:chOff x="8274" y="3671"/>
                <a:chExt cx="2520" cy="2106"/>
              </a:xfrm>
            </p:grpSpPr>
            <p:sp>
              <p:nvSpPr>
                <p:cNvPr id="2141" name="Line 93"/>
                <p:cNvSpPr>
                  <a:spLocks noChangeShapeType="1"/>
                </p:cNvSpPr>
                <p:nvPr/>
              </p:nvSpPr>
              <p:spPr bwMode="auto">
                <a:xfrm>
                  <a:off x="8274" y="4841"/>
                  <a:ext cx="252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142" name="Group 94"/>
                <p:cNvGrpSpPr>
                  <a:grpSpLocks/>
                </p:cNvGrpSpPr>
                <p:nvPr/>
              </p:nvGrpSpPr>
              <p:grpSpPr bwMode="auto">
                <a:xfrm>
                  <a:off x="8274" y="3671"/>
                  <a:ext cx="2520" cy="2106"/>
                  <a:chOff x="8514" y="2694"/>
                  <a:chExt cx="2160" cy="1620"/>
                </a:xfrm>
              </p:grpSpPr>
              <p:sp>
                <p:nvSpPr>
                  <p:cNvPr id="2143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269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44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8514" y="4314"/>
                    <a:ext cx="21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145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8514" y="2694"/>
                    <a:ext cx="2160" cy="1620"/>
                    <a:chOff x="8514" y="2694"/>
                    <a:chExt cx="2160" cy="1620"/>
                  </a:xfrm>
                </p:grpSpPr>
                <p:sp>
                  <p:nvSpPr>
                    <p:cNvPr id="2146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2874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7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3054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8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3234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9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3414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0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4134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151" name="Group 1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514" y="2694"/>
                      <a:ext cx="2160" cy="1620"/>
                      <a:chOff x="8514" y="2694"/>
                      <a:chExt cx="2160" cy="1620"/>
                    </a:xfrm>
                  </p:grpSpPr>
                  <p:sp>
                    <p:nvSpPr>
                      <p:cNvPr id="2152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1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3" name="Line 1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9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4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7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5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31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6" name="Line 1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67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7" name="Line 1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49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8" name="Line 11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594" y="2694"/>
                        <a:ext cx="0" cy="162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59" name="Line 1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13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0" name="Line 1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95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1" name="Line 1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7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2" name="Line 1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05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3" name="Line 1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41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4" name="Line 1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234" y="2694"/>
                        <a:ext cx="0" cy="162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165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3774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6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14" y="3954"/>
                      <a:ext cx="21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2167" name="Freeform 119"/>
              <p:cNvSpPr>
                <a:spLocks/>
              </p:cNvSpPr>
              <p:nvPr/>
            </p:nvSpPr>
            <p:spPr bwMode="auto">
              <a:xfrm>
                <a:off x="4640" y="7040"/>
                <a:ext cx="1200" cy="9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40" y="920"/>
                  </a:cxn>
                  <a:cxn ang="0">
                    <a:pos x="1360" y="820"/>
                  </a:cxn>
                </a:cxnLst>
                <a:rect l="0" t="0" r="r" b="b"/>
                <a:pathLst>
                  <a:path w="1360" h="1057">
                    <a:moveTo>
                      <a:pt x="0" y="0"/>
                    </a:moveTo>
                    <a:cubicBezTo>
                      <a:pt x="256" y="391"/>
                      <a:pt x="513" y="783"/>
                      <a:pt x="740" y="920"/>
                    </a:cubicBezTo>
                    <a:cubicBezTo>
                      <a:pt x="967" y="1057"/>
                      <a:pt x="1253" y="843"/>
                      <a:pt x="1360" y="82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5862" y="7582"/>
              <a:ext cx="1279" cy="503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560" y="640"/>
                </a:cxn>
                <a:cxn ang="0">
                  <a:pos x="1760" y="0"/>
                </a:cxn>
              </a:cxnLst>
              <a:rect l="0" t="0" r="r" b="b"/>
              <a:pathLst>
                <a:path w="1760" h="683">
                  <a:moveTo>
                    <a:pt x="0" y="260"/>
                  </a:moveTo>
                  <a:cubicBezTo>
                    <a:pt x="133" y="471"/>
                    <a:pt x="267" y="683"/>
                    <a:pt x="560" y="640"/>
                  </a:cubicBezTo>
                  <a:cubicBezTo>
                    <a:pt x="853" y="597"/>
                    <a:pt x="1306" y="298"/>
                    <a:pt x="1760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23" name="Прямоугольник 122"/>
          <p:cNvSpPr/>
          <p:nvPr/>
        </p:nvSpPr>
        <p:spPr>
          <a:xfrm>
            <a:off x="0" y="135729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929058" y="135729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1357290" y="392906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5643570" y="4071942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График какой функции изображен на рисунке?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1</a:t>
            </a:r>
            <a:r>
              <a:rPr lang="ru-RU" i="1" dirty="0"/>
              <a:t>)   </a:t>
            </a:r>
            <a:r>
              <a:rPr lang="ru-RU" i="1" dirty="0" smtClean="0"/>
              <a:t>                </a:t>
            </a:r>
            <a:endParaRPr lang="ru-RU" i="1" dirty="0"/>
          </a:p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i="1" dirty="0" smtClean="0"/>
              <a:t>2</a:t>
            </a:r>
            <a:r>
              <a:rPr lang="ru-RU" i="1" dirty="0"/>
              <a:t>)                   </a:t>
            </a: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3) </a:t>
            </a:r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000500" y="1500188"/>
          <a:ext cx="4822825" cy="3214687"/>
        </p:xfrm>
        <a:graphic>
          <a:graphicData uri="http://schemas.openxmlformats.org/presentationml/2006/ole">
            <p:oleObj spid="_x0000_s3074" r:id="rId3" imgW="4743360" imgH="2362320" progId="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14414" y="1571612"/>
          <a:ext cx="1478028" cy="714380"/>
        </p:xfrm>
        <a:graphic>
          <a:graphicData uri="http://schemas.openxmlformats.org/presentationml/2006/ole">
            <p:oleObj spid="_x0000_s3075" name="Формула" r:id="rId4" imgW="495085" imgH="241195" progId="Equation.3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71538" y="2571744"/>
          <a:ext cx="1655272" cy="913254"/>
        </p:xfrm>
        <a:graphic>
          <a:graphicData uri="http://schemas.openxmlformats.org/presentationml/2006/ole">
            <p:oleObj spid="_x0000_s3077" name="Формула" r:id="rId5" imgW="482181" imgH="266469" progId="Equation.3">
              <p:embed/>
            </p:oleObj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142976" y="3786190"/>
          <a:ext cx="1541718" cy="967352"/>
        </p:xfrm>
        <a:graphic>
          <a:graphicData uri="http://schemas.openxmlformats.org/presentationml/2006/ole">
            <p:oleObj spid="_x0000_s3079" name="Формула" r:id="rId6" imgW="431425" imgH="266469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Какова область определения функции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AutoNum type="arabicParenR"/>
            </a:pP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(0; 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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514350" indent="-514350" algn="ctr">
              <a:buAutoNum type="arabicParenR"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2) (-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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; 0)</a:t>
            </a:r>
            <a:r>
              <a:rPr lang="en-US" sz="4400" b="1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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(0; +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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514350" indent="-514350" algn="ctr">
              <a:buAutoNum type="arabicParenR"/>
            </a:pP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(-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sym typeface="Symbol"/>
              </a:rPr>
              <a:t>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; 0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marL="514350" indent="-514350" algn="ctr">
              <a:buAutoNum type="arabicParenR"/>
            </a:pPr>
            <a:r>
              <a:rPr lang="ru-RU" sz="4400" b="1" i="1" dirty="0" err="1">
                <a:solidFill>
                  <a:schemeClr val="accent2">
                    <a:lumMod val="75000"/>
                  </a:schemeClr>
                </a:solidFill>
              </a:rPr>
              <a:t>х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</a:rPr>
              <a:t> – любое число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785794"/>
            <a:ext cx="1843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/>
              <a:t>у </a:t>
            </a:r>
            <a:r>
              <a:rPr lang="ru-RU" sz="2400" i="1" dirty="0"/>
              <a:t>=  </a:t>
            </a:r>
            <a:r>
              <a:rPr lang="ru-RU" sz="3600" i="1" dirty="0" err="1"/>
              <a:t>х</a:t>
            </a:r>
            <a:r>
              <a:rPr lang="ru-RU" sz="4800" i="1" dirty="0"/>
              <a:t> </a:t>
            </a:r>
            <a:r>
              <a:rPr lang="ru-RU" sz="4000" i="1" baseline="30000" dirty="0"/>
              <a:t>-</a:t>
            </a:r>
            <a:r>
              <a:rPr lang="ru-RU" sz="3600" i="1" baseline="30000" dirty="0"/>
              <a:t>6</a:t>
            </a:r>
            <a:r>
              <a:rPr lang="ru-RU" sz="2800" i="1" baseline="30000" dirty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Укажите множество значений функции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i="1" dirty="0" smtClean="0"/>
              <a:t>(</a:t>
            </a:r>
            <a:r>
              <a:rPr lang="ru-RU" i="1" dirty="0"/>
              <a:t>0; +</a:t>
            </a:r>
            <a:r>
              <a:rPr lang="ru-RU" i="1" dirty="0">
                <a:sym typeface="Symbol"/>
              </a:rPr>
              <a:t></a:t>
            </a:r>
            <a:r>
              <a:rPr lang="ru-RU" i="1" dirty="0" smtClean="0"/>
              <a:t>);</a:t>
            </a:r>
          </a:p>
          <a:p>
            <a:pPr marL="514350" indent="-514350">
              <a:buAutoNum type="arabicParenR"/>
            </a:pPr>
            <a:r>
              <a:rPr lang="ru-RU" i="1" dirty="0"/>
              <a:t>(0</a:t>
            </a:r>
            <a:r>
              <a:rPr lang="ru-RU" i="1" dirty="0" smtClean="0"/>
              <a:t>;</a:t>
            </a:r>
            <a:r>
              <a:rPr lang="ru-RU" i="1" dirty="0"/>
              <a:t> </a:t>
            </a:r>
            <a:r>
              <a:rPr lang="ru-RU" i="1" dirty="0" smtClean="0"/>
              <a:t>     );</a:t>
            </a:r>
          </a:p>
          <a:p>
            <a:pPr marL="514350" indent="-514350">
              <a:buAutoNum type="arabicParenR"/>
            </a:pPr>
            <a:r>
              <a:rPr lang="ru-RU" i="1" dirty="0"/>
              <a:t>(-</a:t>
            </a:r>
            <a:r>
              <a:rPr lang="ru-RU" i="1" dirty="0">
                <a:sym typeface="Symbol"/>
              </a:rPr>
              <a:t></a:t>
            </a:r>
            <a:r>
              <a:rPr lang="ru-RU" i="1" dirty="0"/>
              <a:t>; 0); </a:t>
            </a:r>
            <a:endParaRPr lang="ru-RU" i="1" dirty="0" smtClean="0"/>
          </a:p>
          <a:p>
            <a:pPr marL="514350" indent="-514350">
              <a:buAutoNum type="arabicParenR"/>
            </a:pPr>
            <a:r>
              <a:rPr lang="ru-RU" i="1" dirty="0"/>
              <a:t>(-</a:t>
            </a:r>
            <a:r>
              <a:rPr lang="ru-RU" i="1" dirty="0">
                <a:sym typeface="Symbol"/>
              </a:rPr>
              <a:t></a:t>
            </a:r>
            <a:r>
              <a:rPr lang="ru-RU" i="1" dirty="0"/>
              <a:t>; +</a:t>
            </a:r>
            <a:r>
              <a:rPr lang="ru-RU" i="1" dirty="0">
                <a:sym typeface="Symbol"/>
              </a:rPr>
              <a:t></a:t>
            </a:r>
            <a:r>
              <a:rPr lang="ru-RU" i="1" dirty="0"/>
              <a:t>).</a:t>
            </a:r>
            <a:endParaRPr lang="ru-RU" i="1" dirty="0" smtClean="0"/>
          </a:p>
          <a:p>
            <a:pPr marL="514350" indent="-514350">
              <a:buAutoNum type="arabicParenR"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5929322" y="785794"/>
          <a:ext cx="1492250" cy="785813"/>
        </p:xfrm>
        <a:graphic>
          <a:graphicData uri="http://schemas.openxmlformats.org/presentationml/2006/ole">
            <p:oleObj spid="_x0000_s4097" name="Формула" r:id="rId3" imgW="482400" imgH="253800" progId="Equation.3">
              <p:embed/>
            </p:oleObj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643042" y="2214554"/>
          <a:ext cx="514352" cy="514352"/>
        </p:xfrm>
        <a:graphic>
          <a:graphicData uri="http://schemas.openxmlformats.org/presentationml/2006/ole">
            <p:oleObj spid="_x0000_s4099" name="Формула" r:id="rId4" imgW="228600" imgH="228600" progId="Equation.3">
              <p:embed/>
            </p:oleObj>
          </a:graphicData>
        </a:graphic>
      </p:graphicFrame>
      <p:pic>
        <p:nvPicPr>
          <p:cNvPr id="8" name="Picture 6" descr="CRCTR14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357562"/>
            <a:ext cx="2462212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104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Microsoft Equation 3.0</vt:lpstr>
      <vt:lpstr>Слайд 1</vt:lpstr>
      <vt:lpstr>Укажите рисунок, на котором изображен график нечетной функции</vt:lpstr>
      <vt:lpstr>График какой функции изображен на рисунке?</vt:lpstr>
      <vt:lpstr>Какова область определения функции </vt:lpstr>
      <vt:lpstr>Укажите множество значений функции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2013-10-06T05:53:22Z</dcterms:created>
  <dcterms:modified xsi:type="dcterms:W3CDTF">2013-10-06T06:20:11Z</dcterms:modified>
</cp:coreProperties>
</file>