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4210"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lstStyle/>
          <a:p>
            <a:endParaRPr lang="ru-RU"/>
          </a:p>
        </p:txBody>
      </p:sp>
      <p:pic>
        <p:nvPicPr>
          <p:cNvPr id="94211" name="Picture 3" descr="minispir"/>
          <p:cNvPicPr>
            <a:picLocks noChangeAspect="1" noChangeArrowheads="1"/>
          </p:cNvPicPr>
          <p:nvPr/>
        </p:nvPicPr>
        <p:blipFill>
          <a:blip r:embed="rId3"/>
          <a:srcRect/>
          <a:stretch>
            <a:fillRect/>
          </a:stretch>
        </p:blipFill>
        <p:spPr bwMode="ltGray">
          <a:xfrm>
            <a:off x="0" y="50800"/>
            <a:ext cx="1181100" cy="4286250"/>
          </a:xfrm>
          <a:prstGeom prst="rect">
            <a:avLst/>
          </a:prstGeom>
          <a:noFill/>
        </p:spPr>
      </p:pic>
      <p:sp>
        <p:nvSpPr>
          <p:cNvPr id="94212"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lstStyle/>
          <a:p>
            <a:endParaRPr lang="ru-RU"/>
          </a:p>
        </p:txBody>
      </p:sp>
      <p:pic>
        <p:nvPicPr>
          <p:cNvPr id="94213" name="Picture 5" descr="minispir"/>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p:spPr>
      </p:pic>
      <p:sp>
        <p:nvSpPr>
          <p:cNvPr id="94214" name="Rectangle 6"/>
          <p:cNvSpPr>
            <a:spLocks noGrp="1" noChangeArrowheads="1"/>
          </p:cNvSpPr>
          <p:nvPr>
            <p:ph type="ctrTitle"/>
          </p:nvPr>
        </p:nvSpPr>
        <p:spPr>
          <a:xfrm>
            <a:off x="914400" y="2057400"/>
            <a:ext cx="7721600" cy="1143000"/>
          </a:xfrm>
        </p:spPr>
        <p:txBody>
          <a:bodyPr/>
          <a:lstStyle>
            <a:lvl1pPr>
              <a:defRPr/>
            </a:lvl1pPr>
          </a:lstStyle>
          <a:p>
            <a:r>
              <a:rPr lang="ru-RU" smtClean="0"/>
              <a:t>Образец заголовка</a:t>
            </a:r>
            <a:endParaRPr lang="ru-RU"/>
          </a:p>
        </p:txBody>
      </p:sp>
      <p:sp>
        <p:nvSpPr>
          <p:cNvPr id="94215"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ru-RU" smtClean="0"/>
              <a:t>Образец подзаголовка</a:t>
            </a:r>
            <a:endParaRPr lang="ru-RU"/>
          </a:p>
        </p:txBody>
      </p:sp>
      <p:sp>
        <p:nvSpPr>
          <p:cNvPr id="94216" name="Rectangle 8"/>
          <p:cNvSpPr>
            <a:spLocks noGrp="1" noChangeArrowheads="1"/>
          </p:cNvSpPr>
          <p:nvPr>
            <p:ph type="dt" sz="half" idx="2"/>
          </p:nvPr>
        </p:nvSpPr>
        <p:spPr>
          <a:xfrm>
            <a:off x="1117600" y="6115050"/>
            <a:ext cx="1930400" cy="514350"/>
          </a:xfrm>
        </p:spPr>
        <p:txBody>
          <a:bodyPr/>
          <a:lstStyle>
            <a:lvl1pPr>
              <a:defRPr>
                <a:solidFill>
                  <a:srgbClr val="CC9864"/>
                </a:solidFill>
              </a:defRPr>
            </a:lvl1pPr>
          </a:lstStyle>
          <a:p>
            <a:fld id="{5B106E36-FD25-4E2D-B0AA-010F637433A0}" type="datetimeFigureOut">
              <a:rPr lang="ru-RU" smtClean="0"/>
              <a:pPr/>
              <a:t>14.04.2013</a:t>
            </a:fld>
            <a:endParaRPr lang="ru-RU"/>
          </a:p>
        </p:txBody>
      </p:sp>
      <p:sp>
        <p:nvSpPr>
          <p:cNvPr id="94217" name="Rectangle 9"/>
          <p:cNvSpPr>
            <a:spLocks noGrp="1" noChangeArrowheads="1"/>
          </p:cNvSpPr>
          <p:nvPr>
            <p:ph type="ftr" sz="quarter" idx="3"/>
          </p:nvPr>
        </p:nvSpPr>
        <p:spPr>
          <a:xfrm>
            <a:off x="3556000" y="6115050"/>
            <a:ext cx="2844800" cy="514350"/>
          </a:xfrm>
        </p:spPr>
        <p:txBody>
          <a:bodyPr/>
          <a:lstStyle>
            <a:lvl1pPr>
              <a:defRPr>
                <a:solidFill>
                  <a:srgbClr val="CC9864"/>
                </a:solidFill>
              </a:defRPr>
            </a:lvl1pPr>
          </a:lstStyle>
          <a:p>
            <a:endParaRPr lang="ru-RU"/>
          </a:p>
        </p:txBody>
      </p:sp>
      <p:sp>
        <p:nvSpPr>
          <p:cNvPr id="94218" name="Rectangle 10"/>
          <p:cNvSpPr>
            <a:spLocks noGrp="1" noChangeArrowheads="1"/>
          </p:cNvSpPr>
          <p:nvPr>
            <p:ph type="sldNum" sz="quarter" idx="4"/>
          </p:nvPr>
        </p:nvSpPr>
        <p:spPr>
          <a:xfrm>
            <a:off x="7010400" y="6115050"/>
            <a:ext cx="1828800" cy="514350"/>
          </a:xfrm>
        </p:spPr>
        <p:txBody>
          <a:bodyPr/>
          <a:lstStyle>
            <a:lvl1pPr>
              <a:defRPr>
                <a:solidFill>
                  <a:srgbClr val="CC9864"/>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96100" y="40005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40005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400050"/>
            <a:ext cx="77724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1066800" y="1771650"/>
            <a:ext cx="7772400" cy="4114800"/>
          </a:xfrm>
        </p:spPr>
        <p:txBody>
          <a:bodyPr/>
          <a:lstStyle/>
          <a:p>
            <a:r>
              <a:rPr lang="ru-RU" smtClean="0"/>
              <a:t>Вставка таблицы</a:t>
            </a:r>
            <a:endParaRPr lang="ru-RU"/>
          </a:p>
        </p:txBody>
      </p:sp>
      <p:sp>
        <p:nvSpPr>
          <p:cNvPr id="4" name="Дата 3"/>
          <p:cNvSpPr>
            <a:spLocks noGrp="1"/>
          </p:cNvSpPr>
          <p:nvPr>
            <p:ph type="dt" sz="half" idx="10"/>
          </p:nvPr>
        </p:nvSpPr>
        <p:spPr>
          <a:xfrm>
            <a:off x="1041400" y="6157913"/>
            <a:ext cx="1905000" cy="457200"/>
          </a:xfrm>
        </p:spPr>
        <p:txBody>
          <a:bodyPr/>
          <a:lstStyle>
            <a:lvl1pPr>
              <a:defRPr/>
            </a:lvl1pPr>
          </a:lstStyle>
          <a:p>
            <a:fld id="{5B106E36-FD25-4E2D-B0AA-010F637433A0}" type="datetimeFigureOut">
              <a:rPr lang="ru-RU" smtClean="0"/>
              <a:pPr/>
              <a:t>14.04.2013</a:t>
            </a:fld>
            <a:endParaRPr lang="ru-RU"/>
          </a:p>
        </p:txBody>
      </p:sp>
      <p:sp>
        <p:nvSpPr>
          <p:cNvPr id="5" name="Нижний колонтитул 4"/>
          <p:cNvSpPr>
            <a:spLocks noGrp="1"/>
          </p:cNvSpPr>
          <p:nvPr>
            <p:ph type="ftr" sz="quarter" idx="11"/>
          </p:nvPr>
        </p:nvSpPr>
        <p:spPr>
          <a:xfrm>
            <a:off x="3505200" y="6157913"/>
            <a:ext cx="2895600" cy="457200"/>
          </a:xfrm>
        </p:spPr>
        <p:txBody>
          <a:bodyPr/>
          <a:lstStyle>
            <a:lvl1pPr>
              <a:defRPr/>
            </a:lvl1pPr>
          </a:lstStyle>
          <a:p>
            <a:endParaRPr lang="ru-RU"/>
          </a:p>
        </p:txBody>
      </p:sp>
      <p:sp>
        <p:nvSpPr>
          <p:cNvPr id="6" name="Номер слайда 5"/>
          <p:cNvSpPr>
            <a:spLocks noGrp="1"/>
          </p:cNvSpPr>
          <p:nvPr>
            <p:ph type="sldNum" sz="quarter" idx="12"/>
          </p:nvPr>
        </p:nvSpPr>
        <p:spPr>
          <a:xfrm>
            <a:off x="6934200" y="6157913"/>
            <a:ext cx="1905000" cy="457200"/>
          </a:xfrm>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292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14.04.2013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50800"/>
            <a:ext cx="8926513" cy="6743700"/>
            <a:chOff x="0" y="42"/>
            <a:chExt cx="4217" cy="5664"/>
          </a:xfrm>
        </p:grpSpPr>
        <p:grpSp>
          <p:nvGrpSpPr>
            <p:cNvPr id="3" name="Group 3"/>
            <p:cNvGrpSpPr>
              <a:grpSpLocks/>
            </p:cNvGrpSpPr>
            <p:nvPr/>
          </p:nvGrpSpPr>
          <p:grpSpPr bwMode="auto">
            <a:xfrm>
              <a:off x="0" y="42"/>
              <a:ext cx="4217" cy="5664"/>
              <a:chOff x="0" y="42"/>
              <a:chExt cx="4217" cy="5664"/>
            </a:xfrm>
          </p:grpSpPr>
          <p:sp>
            <p:nvSpPr>
              <p:cNvPr id="93188" name="Rectangle 4"/>
              <p:cNvSpPr>
                <a:spLocks noChangeArrowheads="1"/>
              </p:cNvSpPr>
              <p:nvPr/>
            </p:nvSpPr>
            <p:spPr bwMode="ltGray">
              <a:xfrm>
                <a:off x="250" y="169"/>
                <a:ext cx="3967" cy="5431"/>
              </a:xfrm>
              <a:prstGeom prst="rect">
                <a:avLst/>
              </a:prstGeom>
              <a:solidFill>
                <a:schemeClr val="bg1"/>
              </a:solidFill>
              <a:ln w="9525">
                <a:noFill/>
                <a:miter lim="800000"/>
                <a:headEnd/>
                <a:tailEnd/>
              </a:ln>
            </p:spPr>
            <p:txBody>
              <a:bodyPr wrap="none" anchor="ctr"/>
              <a:lstStyle/>
              <a:p>
                <a:endParaRPr lang="ru-RU"/>
              </a:p>
            </p:txBody>
          </p:sp>
          <p:pic>
            <p:nvPicPr>
              <p:cNvPr id="93189" name="Picture 5" descr="minispir"/>
              <p:cNvPicPr>
                <a:picLocks noChangeAspect="1" noChangeArrowheads="1"/>
              </p:cNvPicPr>
              <p:nvPr/>
            </p:nvPicPr>
            <p:blipFill>
              <a:blip r:embed="rId14"/>
              <a:srcRect/>
              <a:stretch>
                <a:fillRect/>
              </a:stretch>
            </p:blipFill>
            <p:spPr bwMode="ltGray">
              <a:xfrm>
                <a:off x="0" y="42"/>
                <a:ext cx="558" cy="3600"/>
              </a:xfrm>
              <a:prstGeom prst="rect">
                <a:avLst/>
              </a:prstGeom>
              <a:noFill/>
            </p:spPr>
          </p:pic>
          <p:sp>
            <p:nvSpPr>
              <p:cNvPr id="93190" name="Rectangle 6"/>
              <p:cNvSpPr>
                <a:spLocks noChangeArrowheads="1"/>
              </p:cNvSpPr>
              <p:nvPr/>
            </p:nvSpPr>
            <p:spPr bwMode="ltGray">
              <a:xfrm>
                <a:off x="282" y="3468"/>
                <a:ext cx="492" cy="384"/>
              </a:xfrm>
              <a:prstGeom prst="rect">
                <a:avLst/>
              </a:prstGeom>
              <a:solidFill>
                <a:schemeClr val="bg1"/>
              </a:solidFill>
              <a:ln w="9525">
                <a:noFill/>
                <a:miter lim="800000"/>
                <a:headEnd/>
                <a:tailEnd/>
              </a:ln>
            </p:spPr>
            <p:txBody>
              <a:bodyPr wrap="none" anchor="ctr"/>
              <a:lstStyle/>
              <a:p>
                <a:endParaRPr lang="ru-RU"/>
              </a:p>
            </p:txBody>
          </p:sp>
          <p:pic>
            <p:nvPicPr>
              <p:cNvPr id="93191" name="Picture 7" descr="minispir"/>
              <p:cNvPicPr>
                <a:picLocks noChangeAspect="1" noChangeArrowheads="1"/>
              </p:cNvPicPr>
              <p:nvPr/>
            </p:nvPicPr>
            <p:blipFill>
              <a:blip r:embed="rId14"/>
              <a:srcRect t="39999"/>
              <a:stretch>
                <a:fillRect/>
              </a:stretch>
            </p:blipFill>
            <p:spPr bwMode="ltGray">
              <a:xfrm>
                <a:off x="0" y="3546"/>
                <a:ext cx="558" cy="2160"/>
              </a:xfrm>
              <a:prstGeom prst="rect">
                <a:avLst/>
              </a:prstGeom>
              <a:noFill/>
            </p:spPr>
          </p:pic>
        </p:grpSp>
        <p:grpSp>
          <p:nvGrpSpPr>
            <p:cNvPr id="4" name="Group 8"/>
            <p:cNvGrpSpPr>
              <a:grpSpLocks/>
            </p:cNvGrpSpPr>
            <p:nvPr/>
          </p:nvGrpSpPr>
          <p:grpSpPr bwMode="auto">
            <a:xfrm>
              <a:off x="543" y="1296"/>
              <a:ext cx="3658" cy="4032"/>
              <a:chOff x="198" y="1296"/>
              <a:chExt cx="3658" cy="4032"/>
            </a:xfrm>
          </p:grpSpPr>
          <p:sp>
            <p:nvSpPr>
              <p:cNvPr id="93193" name="Line 9"/>
              <p:cNvSpPr>
                <a:spLocks noChangeShapeType="1"/>
              </p:cNvSpPr>
              <p:nvPr/>
            </p:nvSpPr>
            <p:spPr bwMode="ltGray">
              <a:xfrm>
                <a:off x="198" y="1296"/>
                <a:ext cx="3658" cy="0"/>
              </a:xfrm>
              <a:prstGeom prst="line">
                <a:avLst/>
              </a:prstGeom>
              <a:noFill/>
              <a:ln w="9525">
                <a:solidFill>
                  <a:schemeClr val="bg2"/>
                </a:solidFill>
                <a:round/>
                <a:headEnd/>
                <a:tailEnd/>
              </a:ln>
            </p:spPr>
            <p:txBody>
              <a:bodyPr wrap="none" anchor="ctr"/>
              <a:lstStyle/>
              <a:p>
                <a:endParaRPr lang="ru-RU"/>
              </a:p>
            </p:txBody>
          </p:sp>
          <p:sp>
            <p:nvSpPr>
              <p:cNvPr id="93194" name="Line 10"/>
              <p:cNvSpPr>
                <a:spLocks noChangeShapeType="1"/>
              </p:cNvSpPr>
              <p:nvPr/>
            </p:nvSpPr>
            <p:spPr bwMode="ltGray">
              <a:xfrm>
                <a:off x="198" y="1488"/>
                <a:ext cx="3658" cy="0"/>
              </a:xfrm>
              <a:prstGeom prst="line">
                <a:avLst/>
              </a:prstGeom>
              <a:noFill/>
              <a:ln w="9525">
                <a:solidFill>
                  <a:schemeClr val="bg2"/>
                </a:solidFill>
                <a:round/>
                <a:headEnd/>
                <a:tailEnd/>
              </a:ln>
            </p:spPr>
            <p:txBody>
              <a:bodyPr wrap="none" anchor="ctr"/>
              <a:lstStyle/>
              <a:p>
                <a:endParaRPr lang="ru-RU"/>
              </a:p>
            </p:txBody>
          </p:sp>
          <p:sp>
            <p:nvSpPr>
              <p:cNvPr id="93195" name="Line 11"/>
              <p:cNvSpPr>
                <a:spLocks noChangeShapeType="1"/>
              </p:cNvSpPr>
              <p:nvPr/>
            </p:nvSpPr>
            <p:spPr bwMode="ltGray">
              <a:xfrm>
                <a:off x="198" y="1680"/>
                <a:ext cx="3658" cy="0"/>
              </a:xfrm>
              <a:prstGeom prst="line">
                <a:avLst/>
              </a:prstGeom>
              <a:noFill/>
              <a:ln w="9525">
                <a:solidFill>
                  <a:schemeClr val="bg2"/>
                </a:solidFill>
                <a:round/>
                <a:headEnd/>
                <a:tailEnd/>
              </a:ln>
            </p:spPr>
            <p:txBody>
              <a:bodyPr wrap="none" anchor="ctr"/>
              <a:lstStyle/>
              <a:p>
                <a:endParaRPr lang="ru-RU"/>
              </a:p>
            </p:txBody>
          </p:sp>
          <p:sp>
            <p:nvSpPr>
              <p:cNvPr id="93196" name="Line 12"/>
              <p:cNvSpPr>
                <a:spLocks noChangeShapeType="1"/>
              </p:cNvSpPr>
              <p:nvPr/>
            </p:nvSpPr>
            <p:spPr bwMode="ltGray">
              <a:xfrm>
                <a:off x="198" y="1872"/>
                <a:ext cx="3658" cy="0"/>
              </a:xfrm>
              <a:prstGeom prst="line">
                <a:avLst/>
              </a:prstGeom>
              <a:noFill/>
              <a:ln w="9525">
                <a:solidFill>
                  <a:schemeClr val="bg2"/>
                </a:solidFill>
                <a:round/>
                <a:headEnd/>
                <a:tailEnd/>
              </a:ln>
            </p:spPr>
            <p:txBody>
              <a:bodyPr wrap="none" anchor="ctr"/>
              <a:lstStyle/>
              <a:p>
                <a:endParaRPr lang="ru-RU"/>
              </a:p>
            </p:txBody>
          </p:sp>
          <p:sp>
            <p:nvSpPr>
              <p:cNvPr id="93197" name="Line 13"/>
              <p:cNvSpPr>
                <a:spLocks noChangeShapeType="1"/>
              </p:cNvSpPr>
              <p:nvPr/>
            </p:nvSpPr>
            <p:spPr bwMode="ltGray">
              <a:xfrm>
                <a:off x="198" y="2064"/>
                <a:ext cx="3658" cy="0"/>
              </a:xfrm>
              <a:prstGeom prst="line">
                <a:avLst/>
              </a:prstGeom>
              <a:noFill/>
              <a:ln w="9525">
                <a:solidFill>
                  <a:schemeClr val="bg2"/>
                </a:solidFill>
                <a:round/>
                <a:headEnd/>
                <a:tailEnd/>
              </a:ln>
            </p:spPr>
            <p:txBody>
              <a:bodyPr wrap="none" anchor="ctr"/>
              <a:lstStyle/>
              <a:p>
                <a:endParaRPr lang="ru-RU"/>
              </a:p>
            </p:txBody>
          </p:sp>
          <p:sp>
            <p:nvSpPr>
              <p:cNvPr id="93198" name="Line 14"/>
              <p:cNvSpPr>
                <a:spLocks noChangeShapeType="1"/>
              </p:cNvSpPr>
              <p:nvPr/>
            </p:nvSpPr>
            <p:spPr bwMode="ltGray">
              <a:xfrm>
                <a:off x="198" y="2256"/>
                <a:ext cx="3658" cy="0"/>
              </a:xfrm>
              <a:prstGeom prst="line">
                <a:avLst/>
              </a:prstGeom>
              <a:noFill/>
              <a:ln w="9525">
                <a:solidFill>
                  <a:schemeClr val="bg2"/>
                </a:solidFill>
                <a:round/>
                <a:headEnd/>
                <a:tailEnd/>
              </a:ln>
            </p:spPr>
            <p:txBody>
              <a:bodyPr wrap="none" anchor="ctr"/>
              <a:lstStyle/>
              <a:p>
                <a:endParaRPr lang="ru-RU"/>
              </a:p>
            </p:txBody>
          </p:sp>
          <p:sp>
            <p:nvSpPr>
              <p:cNvPr id="93199" name="Line 15"/>
              <p:cNvSpPr>
                <a:spLocks noChangeShapeType="1"/>
              </p:cNvSpPr>
              <p:nvPr/>
            </p:nvSpPr>
            <p:spPr bwMode="ltGray">
              <a:xfrm>
                <a:off x="198" y="2448"/>
                <a:ext cx="3658" cy="0"/>
              </a:xfrm>
              <a:prstGeom prst="line">
                <a:avLst/>
              </a:prstGeom>
              <a:noFill/>
              <a:ln w="9525">
                <a:solidFill>
                  <a:schemeClr val="bg2"/>
                </a:solidFill>
                <a:round/>
                <a:headEnd/>
                <a:tailEnd/>
              </a:ln>
            </p:spPr>
            <p:txBody>
              <a:bodyPr wrap="none" anchor="ctr"/>
              <a:lstStyle/>
              <a:p>
                <a:endParaRPr lang="ru-RU"/>
              </a:p>
            </p:txBody>
          </p:sp>
          <p:sp>
            <p:nvSpPr>
              <p:cNvPr id="93200" name="Line 16"/>
              <p:cNvSpPr>
                <a:spLocks noChangeShapeType="1"/>
              </p:cNvSpPr>
              <p:nvPr/>
            </p:nvSpPr>
            <p:spPr bwMode="ltGray">
              <a:xfrm>
                <a:off x="198" y="2640"/>
                <a:ext cx="3658" cy="0"/>
              </a:xfrm>
              <a:prstGeom prst="line">
                <a:avLst/>
              </a:prstGeom>
              <a:noFill/>
              <a:ln w="9525">
                <a:solidFill>
                  <a:schemeClr val="bg2"/>
                </a:solidFill>
                <a:round/>
                <a:headEnd/>
                <a:tailEnd/>
              </a:ln>
            </p:spPr>
            <p:txBody>
              <a:bodyPr wrap="none" anchor="ctr"/>
              <a:lstStyle/>
              <a:p>
                <a:endParaRPr lang="ru-RU"/>
              </a:p>
            </p:txBody>
          </p:sp>
          <p:sp>
            <p:nvSpPr>
              <p:cNvPr id="93201" name="Line 17"/>
              <p:cNvSpPr>
                <a:spLocks noChangeShapeType="1"/>
              </p:cNvSpPr>
              <p:nvPr/>
            </p:nvSpPr>
            <p:spPr bwMode="ltGray">
              <a:xfrm>
                <a:off x="198" y="2832"/>
                <a:ext cx="3658" cy="0"/>
              </a:xfrm>
              <a:prstGeom prst="line">
                <a:avLst/>
              </a:prstGeom>
              <a:noFill/>
              <a:ln w="9525">
                <a:solidFill>
                  <a:schemeClr val="bg2"/>
                </a:solidFill>
                <a:round/>
                <a:headEnd/>
                <a:tailEnd/>
              </a:ln>
            </p:spPr>
            <p:txBody>
              <a:bodyPr wrap="none" anchor="ctr"/>
              <a:lstStyle/>
              <a:p>
                <a:endParaRPr lang="ru-RU"/>
              </a:p>
            </p:txBody>
          </p:sp>
          <p:sp>
            <p:nvSpPr>
              <p:cNvPr id="93202" name="Line 18"/>
              <p:cNvSpPr>
                <a:spLocks noChangeShapeType="1"/>
              </p:cNvSpPr>
              <p:nvPr/>
            </p:nvSpPr>
            <p:spPr bwMode="ltGray">
              <a:xfrm>
                <a:off x="198" y="3024"/>
                <a:ext cx="3658" cy="0"/>
              </a:xfrm>
              <a:prstGeom prst="line">
                <a:avLst/>
              </a:prstGeom>
              <a:noFill/>
              <a:ln w="9525">
                <a:solidFill>
                  <a:schemeClr val="bg2"/>
                </a:solidFill>
                <a:round/>
                <a:headEnd/>
                <a:tailEnd/>
              </a:ln>
            </p:spPr>
            <p:txBody>
              <a:bodyPr wrap="none" anchor="ctr"/>
              <a:lstStyle/>
              <a:p>
                <a:endParaRPr lang="ru-RU"/>
              </a:p>
            </p:txBody>
          </p:sp>
          <p:sp>
            <p:nvSpPr>
              <p:cNvPr id="93203" name="Line 19"/>
              <p:cNvSpPr>
                <a:spLocks noChangeShapeType="1"/>
              </p:cNvSpPr>
              <p:nvPr/>
            </p:nvSpPr>
            <p:spPr bwMode="ltGray">
              <a:xfrm>
                <a:off x="198" y="3216"/>
                <a:ext cx="3658" cy="0"/>
              </a:xfrm>
              <a:prstGeom prst="line">
                <a:avLst/>
              </a:prstGeom>
              <a:noFill/>
              <a:ln w="9525">
                <a:solidFill>
                  <a:schemeClr val="bg2"/>
                </a:solidFill>
                <a:round/>
                <a:headEnd/>
                <a:tailEnd/>
              </a:ln>
            </p:spPr>
            <p:txBody>
              <a:bodyPr wrap="none" anchor="ctr"/>
              <a:lstStyle/>
              <a:p>
                <a:endParaRPr lang="ru-RU"/>
              </a:p>
            </p:txBody>
          </p:sp>
          <p:sp>
            <p:nvSpPr>
              <p:cNvPr id="93204" name="Line 20"/>
              <p:cNvSpPr>
                <a:spLocks noChangeShapeType="1"/>
              </p:cNvSpPr>
              <p:nvPr/>
            </p:nvSpPr>
            <p:spPr bwMode="ltGray">
              <a:xfrm>
                <a:off x="198" y="3408"/>
                <a:ext cx="3658" cy="0"/>
              </a:xfrm>
              <a:prstGeom prst="line">
                <a:avLst/>
              </a:prstGeom>
              <a:noFill/>
              <a:ln w="9525">
                <a:solidFill>
                  <a:schemeClr val="bg2"/>
                </a:solidFill>
                <a:round/>
                <a:headEnd/>
                <a:tailEnd/>
              </a:ln>
            </p:spPr>
            <p:txBody>
              <a:bodyPr wrap="none" anchor="ctr"/>
              <a:lstStyle/>
              <a:p>
                <a:endParaRPr lang="ru-RU"/>
              </a:p>
            </p:txBody>
          </p:sp>
          <p:sp>
            <p:nvSpPr>
              <p:cNvPr id="93205" name="Line 21"/>
              <p:cNvSpPr>
                <a:spLocks noChangeShapeType="1"/>
              </p:cNvSpPr>
              <p:nvPr/>
            </p:nvSpPr>
            <p:spPr bwMode="ltGray">
              <a:xfrm>
                <a:off x="198" y="3600"/>
                <a:ext cx="3658" cy="0"/>
              </a:xfrm>
              <a:prstGeom prst="line">
                <a:avLst/>
              </a:prstGeom>
              <a:noFill/>
              <a:ln w="9525">
                <a:solidFill>
                  <a:schemeClr val="bg2"/>
                </a:solidFill>
                <a:round/>
                <a:headEnd/>
                <a:tailEnd/>
              </a:ln>
            </p:spPr>
            <p:txBody>
              <a:bodyPr wrap="none" anchor="ctr"/>
              <a:lstStyle/>
              <a:p>
                <a:endParaRPr lang="ru-RU"/>
              </a:p>
            </p:txBody>
          </p:sp>
          <p:sp>
            <p:nvSpPr>
              <p:cNvPr id="93206" name="Line 22"/>
              <p:cNvSpPr>
                <a:spLocks noChangeShapeType="1"/>
              </p:cNvSpPr>
              <p:nvPr/>
            </p:nvSpPr>
            <p:spPr bwMode="ltGray">
              <a:xfrm>
                <a:off x="198" y="3792"/>
                <a:ext cx="3658" cy="0"/>
              </a:xfrm>
              <a:prstGeom prst="line">
                <a:avLst/>
              </a:prstGeom>
              <a:noFill/>
              <a:ln w="9525">
                <a:solidFill>
                  <a:schemeClr val="bg2"/>
                </a:solidFill>
                <a:round/>
                <a:headEnd/>
                <a:tailEnd/>
              </a:ln>
            </p:spPr>
            <p:txBody>
              <a:bodyPr wrap="none" anchor="ctr"/>
              <a:lstStyle/>
              <a:p>
                <a:endParaRPr lang="ru-RU"/>
              </a:p>
            </p:txBody>
          </p:sp>
          <p:sp>
            <p:nvSpPr>
              <p:cNvPr id="93207" name="Line 23"/>
              <p:cNvSpPr>
                <a:spLocks noChangeShapeType="1"/>
              </p:cNvSpPr>
              <p:nvPr/>
            </p:nvSpPr>
            <p:spPr bwMode="ltGray">
              <a:xfrm>
                <a:off x="198" y="3984"/>
                <a:ext cx="3658" cy="0"/>
              </a:xfrm>
              <a:prstGeom prst="line">
                <a:avLst/>
              </a:prstGeom>
              <a:noFill/>
              <a:ln w="9525">
                <a:solidFill>
                  <a:schemeClr val="bg2"/>
                </a:solidFill>
                <a:round/>
                <a:headEnd/>
                <a:tailEnd/>
              </a:ln>
            </p:spPr>
            <p:txBody>
              <a:bodyPr wrap="none" anchor="ctr"/>
              <a:lstStyle/>
              <a:p>
                <a:endParaRPr lang="ru-RU"/>
              </a:p>
            </p:txBody>
          </p:sp>
          <p:sp>
            <p:nvSpPr>
              <p:cNvPr id="93208" name="Line 24"/>
              <p:cNvSpPr>
                <a:spLocks noChangeShapeType="1"/>
              </p:cNvSpPr>
              <p:nvPr/>
            </p:nvSpPr>
            <p:spPr bwMode="ltGray">
              <a:xfrm>
                <a:off x="198" y="4176"/>
                <a:ext cx="3658" cy="0"/>
              </a:xfrm>
              <a:prstGeom prst="line">
                <a:avLst/>
              </a:prstGeom>
              <a:noFill/>
              <a:ln w="9525">
                <a:solidFill>
                  <a:schemeClr val="bg2"/>
                </a:solidFill>
                <a:round/>
                <a:headEnd/>
                <a:tailEnd/>
              </a:ln>
            </p:spPr>
            <p:txBody>
              <a:bodyPr wrap="none" anchor="ctr"/>
              <a:lstStyle/>
              <a:p>
                <a:endParaRPr lang="ru-RU"/>
              </a:p>
            </p:txBody>
          </p:sp>
          <p:sp>
            <p:nvSpPr>
              <p:cNvPr id="93209" name="Line 25"/>
              <p:cNvSpPr>
                <a:spLocks noChangeShapeType="1"/>
              </p:cNvSpPr>
              <p:nvPr/>
            </p:nvSpPr>
            <p:spPr bwMode="ltGray">
              <a:xfrm>
                <a:off x="198" y="4368"/>
                <a:ext cx="3658" cy="0"/>
              </a:xfrm>
              <a:prstGeom prst="line">
                <a:avLst/>
              </a:prstGeom>
              <a:noFill/>
              <a:ln w="9525">
                <a:solidFill>
                  <a:schemeClr val="bg2"/>
                </a:solidFill>
                <a:round/>
                <a:headEnd/>
                <a:tailEnd/>
              </a:ln>
            </p:spPr>
            <p:txBody>
              <a:bodyPr wrap="none" anchor="ctr"/>
              <a:lstStyle/>
              <a:p>
                <a:endParaRPr lang="ru-RU"/>
              </a:p>
            </p:txBody>
          </p:sp>
          <p:sp>
            <p:nvSpPr>
              <p:cNvPr id="93210" name="Line 26"/>
              <p:cNvSpPr>
                <a:spLocks noChangeShapeType="1"/>
              </p:cNvSpPr>
              <p:nvPr/>
            </p:nvSpPr>
            <p:spPr bwMode="ltGray">
              <a:xfrm>
                <a:off x="198" y="4560"/>
                <a:ext cx="3658" cy="0"/>
              </a:xfrm>
              <a:prstGeom prst="line">
                <a:avLst/>
              </a:prstGeom>
              <a:noFill/>
              <a:ln w="9525">
                <a:solidFill>
                  <a:schemeClr val="bg2"/>
                </a:solidFill>
                <a:round/>
                <a:headEnd/>
                <a:tailEnd/>
              </a:ln>
            </p:spPr>
            <p:txBody>
              <a:bodyPr wrap="none" anchor="ctr"/>
              <a:lstStyle/>
              <a:p>
                <a:endParaRPr lang="ru-RU"/>
              </a:p>
            </p:txBody>
          </p:sp>
          <p:sp>
            <p:nvSpPr>
              <p:cNvPr id="93211" name="Line 27"/>
              <p:cNvSpPr>
                <a:spLocks noChangeShapeType="1"/>
              </p:cNvSpPr>
              <p:nvPr/>
            </p:nvSpPr>
            <p:spPr bwMode="ltGray">
              <a:xfrm>
                <a:off x="198" y="4752"/>
                <a:ext cx="3658" cy="0"/>
              </a:xfrm>
              <a:prstGeom prst="line">
                <a:avLst/>
              </a:prstGeom>
              <a:noFill/>
              <a:ln w="9525">
                <a:solidFill>
                  <a:schemeClr val="bg2"/>
                </a:solidFill>
                <a:round/>
                <a:headEnd/>
                <a:tailEnd/>
              </a:ln>
            </p:spPr>
            <p:txBody>
              <a:bodyPr wrap="none" anchor="ctr"/>
              <a:lstStyle/>
              <a:p>
                <a:endParaRPr lang="ru-RU"/>
              </a:p>
            </p:txBody>
          </p:sp>
          <p:sp>
            <p:nvSpPr>
              <p:cNvPr id="93212" name="Line 28"/>
              <p:cNvSpPr>
                <a:spLocks noChangeShapeType="1"/>
              </p:cNvSpPr>
              <p:nvPr/>
            </p:nvSpPr>
            <p:spPr bwMode="ltGray">
              <a:xfrm>
                <a:off x="198" y="4944"/>
                <a:ext cx="3658" cy="0"/>
              </a:xfrm>
              <a:prstGeom prst="line">
                <a:avLst/>
              </a:prstGeom>
              <a:noFill/>
              <a:ln w="9525">
                <a:solidFill>
                  <a:schemeClr val="bg2"/>
                </a:solidFill>
                <a:round/>
                <a:headEnd/>
                <a:tailEnd/>
              </a:ln>
            </p:spPr>
            <p:txBody>
              <a:bodyPr wrap="none" anchor="ctr"/>
              <a:lstStyle/>
              <a:p>
                <a:endParaRPr lang="ru-RU"/>
              </a:p>
            </p:txBody>
          </p:sp>
          <p:sp>
            <p:nvSpPr>
              <p:cNvPr id="93213" name="Line 29"/>
              <p:cNvSpPr>
                <a:spLocks noChangeShapeType="1"/>
              </p:cNvSpPr>
              <p:nvPr/>
            </p:nvSpPr>
            <p:spPr bwMode="ltGray">
              <a:xfrm>
                <a:off x="198" y="5136"/>
                <a:ext cx="3658" cy="0"/>
              </a:xfrm>
              <a:prstGeom prst="line">
                <a:avLst/>
              </a:prstGeom>
              <a:noFill/>
              <a:ln w="9525">
                <a:solidFill>
                  <a:schemeClr val="bg2"/>
                </a:solidFill>
                <a:round/>
                <a:headEnd/>
                <a:tailEnd/>
              </a:ln>
            </p:spPr>
            <p:txBody>
              <a:bodyPr wrap="none" anchor="ctr"/>
              <a:lstStyle/>
              <a:p>
                <a:endParaRPr lang="ru-RU"/>
              </a:p>
            </p:txBody>
          </p:sp>
          <p:sp>
            <p:nvSpPr>
              <p:cNvPr id="93214" name="Line 30"/>
              <p:cNvSpPr>
                <a:spLocks noChangeShapeType="1"/>
              </p:cNvSpPr>
              <p:nvPr/>
            </p:nvSpPr>
            <p:spPr bwMode="ltGray">
              <a:xfrm>
                <a:off x="198" y="5328"/>
                <a:ext cx="3658" cy="0"/>
              </a:xfrm>
              <a:prstGeom prst="line">
                <a:avLst/>
              </a:prstGeom>
              <a:noFill/>
              <a:ln w="9525">
                <a:solidFill>
                  <a:schemeClr val="bg2"/>
                </a:solidFill>
                <a:round/>
                <a:headEnd/>
                <a:tailEnd/>
              </a:ln>
            </p:spPr>
            <p:txBody>
              <a:bodyPr wrap="none" anchor="ctr"/>
              <a:lstStyle/>
              <a:p>
                <a:endParaRPr lang="ru-RU"/>
              </a:p>
            </p:txBody>
          </p:sp>
        </p:grpSp>
      </p:grpSp>
      <p:sp>
        <p:nvSpPr>
          <p:cNvPr id="93215" name="Rectangle 31"/>
          <p:cNvSpPr>
            <a:spLocks noGrp="1" noChangeArrowheads="1"/>
          </p:cNvSpPr>
          <p:nvPr>
            <p:ph type="title"/>
          </p:nvPr>
        </p:nvSpPr>
        <p:spPr bwMode="auto">
          <a:xfrm>
            <a:off x="1066800" y="40005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3216" name="Rectangle 32"/>
          <p:cNvSpPr>
            <a:spLocks noGrp="1" noChangeArrowheads="1"/>
          </p:cNvSpPr>
          <p:nvPr>
            <p:ph type="body" idx="1"/>
          </p:nvPr>
        </p:nvSpPr>
        <p:spPr bwMode="auto">
          <a:xfrm>
            <a:off x="1066800" y="177165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3217" name="Rectangle 33"/>
          <p:cNvSpPr>
            <a:spLocks noGrp="1" noChangeArrowheads="1"/>
          </p:cNvSpPr>
          <p:nvPr>
            <p:ph type="dt" sz="half" idx="2"/>
          </p:nvPr>
        </p:nvSpPr>
        <p:spPr bwMode="auto">
          <a:xfrm>
            <a:off x="1041400" y="6157913"/>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spcBef>
                <a:spcPct val="50000"/>
              </a:spcBef>
              <a:defRPr sz="1400">
                <a:solidFill>
                  <a:schemeClr val="folHlink"/>
                </a:solidFill>
              </a:defRPr>
            </a:lvl1pPr>
          </a:lstStyle>
          <a:p>
            <a:fld id="{5B106E36-FD25-4E2D-B0AA-010F637433A0}" type="datetimeFigureOut">
              <a:rPr lang="ru-RU" smtClean="0"/>
              <a:pPr/>
              <a:t>14.04.2013</a:t>
            </a:fld>
            <a:endParaRPr lang="ru-RU"/>
          </a:p>
        </p:txBody>
      </p:sp>
      <p:sp>
        <p:nvSpPr>
          <p:cNvPr id="93218" name="Rectangle 34"/>
          <p:cNvSpPr>
            <a:spLocks noGrp="1" noChangeArrowheads="1"/>
          </p:cNvSpPr>
          <p:nvPr>
            <p:ph type="ftr" sz="quarter" idx="3"/>
          </p:nvPr>
        </p:nvSpPr>
        <p:spPr bwMode="auto">
          <a:xfrm>
            <a:off x="3505200" y="6157913"/>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spcBef>
                <a:spcPct val="50000"/>
              </a:spcBef>
              <a:defRPr sz="1400">
                <a:solidFill>
                  <a:schemeClr val="folHlink"/>
                </a:solidFill>
              </a:defRPr>
            </a:lvl1pPr>
          </a:lstStyle>
          <a:p>
            <a:endParaRPr lang="ru-RU"/>
          </a:p>
        </p:txBody>
      </p:sp>
      <p:sp>
        <p:nvSpPr>
          <p:cNvPr id="93219" name="Rectangle 35"/>
          <p:cNvSpPr>
            <a:spLocks noGrp="1" noChangeArrowheads="1"/>
          </p:cNvSpPr>
          <p:nvPr>
            <p:ph type="sldNum" sz="quarter" idx="4"/>
          </p:nvPr>
        </p:nvSpPr>
        <p:spPr bwMode="auto">
          <a:xfrm>
            <a:off x="6934200" y="6157913"/>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spcBef>
                <a:spcPct val="50000"/>
              </a:spcBef>
              <a:defRPr sz="1400">
                <a:solidFill>
                  <a:schemeClr val="folHlink"/>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143000" indent="-228600" algn="l" rtl="0" eaLnBrk="1" fontAlgn="base" hangingPunct="1">
        <a:spcBef>
          <a:spcPct val="20000"/>
        </a:spcBef>
        <a:spcAft>
          <a:spcPct val="0"/>
        </a:spcAft>
        <a:buChar char="•"/>
        <a:defRPr kumimoji="1" sz="2400">
          <a:solidFill>
            <a:schemeClr val="tx1"/>
          </a:solidFill>
          <a:latin typeface="+mn-lt"/>
        </a:defRPr>
      </a:lvl3pPr>
      <a:lvl4pPr marL="1600200" indent="-228600" algn="l" rtl="0" eaLnBrk="1" fontAlgn="base" hangingPunct="1">
        <a:spcBef>
          <a:spcPct val="20000"/>
        </a:spcBef>
        <a:spcAft>
          <a:spcPct val="0"/>
        </a:spcAft>
        <a:buChar char="–"/>
        <a:defRPr kumimoji="1" sz="2000">
          <a:solidFill>
            <a:schemeClr val="tx1"/>
          </a:solidFill>
          <a:latin typeface="+mn-lt"/>
        </a:defRPr>
      </a:lvl4pPr>
      <a:lvl5pPr marL="2057400" indent="-228600" algn="l" rtl="0" eaLnBrk="1" fontAlgn="base" hangingPunct="1">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Виды подчинения</a:t>
            </a:r>
            <a:endParaRPr lang="ru-RU" dirty="0"/>
          </a:p>
        </p:txBody>
      </p:sp>
      <p:sp>
        <p:nvSpPr>
          <p:cNvPr id="3" name="Подзаголовок 2"/>
          <p:cNvSpPr>
            <a:spLocks noGrp="1"/>
          </p:cNvSpPr>
          <p:nvPr>
            <p:ph type="subTitle" idx="1"/>
          </p:nvPr>
        </p:nvSpPr>
        <p:spPr/>
        <p:txBody>
          <a:bodyPr/>
          <a:lstStyle/>
          <a:p>
            <a:r>
              <a:rPr lang="ru-RU" dirty="0" smtClean="0"/>
              <a:t>Занятие элективного курса </a:t>
            </a:r>
          </a:p>
          <a:p>
            <a:r>
              <a:rPr lang="ru-RU" dirty="0" smtClean="0"/>
              <a:t>в 9 классе</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a:xfrm>
            <a:off x="1066800" y="1771650"/>
            <a:ext cx="7772400" cy="2943234"/>
          </a:xfrm>
        </p:spPr>
        <p:txBody>
          <a:bodyPr/>
          <a:lstStyle/>
          <a:p>
            <a:r>
              <a:rPr lang="ru-RU" b="1" dirty="0" smtClean="0"/>
              <a:t>И с первых же шагов всем стало ясно, что бежать взводами в таком непрореженном дубняке, среди которого часты были </a:t>
            </a:r>
            <a:r>
              <a:rPr lang="ru-RU" b="1" dirty="0" err="1" smtClean="0"/>
              <a:t>невыкорчеванные</a:t>
            </a:r>
            <a:r>
              <a:rPr lang="ru-RU" b="1" dirty="0" smtClean="0"/>
              <a:t> пни, было невозможно. </a:t>
            </a:r>
            <a:endParaRPr lang="ru-RU" dirty="0" smtClean="0"/>
          </a:p>
          <a:p>
            <a:pPr>
              <a:buNone/>
            </a:pPr>
            <a:endParaRPr lang="ru-RU" dirty="0"/>
          </a:p>
        </p:txBody>
      </p:sp>
      <p:sp>
        <p:nvSpPr>
          <p:cNvPr id="4" name="Прямоугольник 3"/>
          <p:cNvSpPr/>
          <p:nvPr/>
        </p:nvSpPr>
        <p:spPr bwMode="auto">
          <a:xfrm>
            <a:off x="2285984" y="5072074"/>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последовательное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smtClean="0"/>
              <a:t>Страшно было думать о том, что этим людям сегодня предстоит участвовать в сражении, в котором многие найдут себе смерть. </a:t>
            </a:r>
            <a:endParaRPr lang="ru-RU" dirty="0" smtClean="0"/>
          </a:p>
          <a:p>
            <a:pPr>
              <a:buNone/>
            </a:pPr>
            <a:endParaRPr lang="ru-RU" dirty="0"/>
          </a:p>
        </p:txBody>
      </p:sp>
      <p:sp>
        <p:nvSpPr>
          <p:cNvPr id="4" name="Прямоугольник 3"/>
          <p:cNvSpPr/>
          <p:nvPr/>
        </p:nvSpPr>
        <p:spPr bwMode="auto">
          <a:xfrm>
            <a:off x="2285984" y="5072074"/>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последовательное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smtClean="0"/>
              <a:t>Он (</a:t>
            </a:r>
            <a:r>
              <a:rPr lang="ru-RU" b="1" dirty="0" err="1" smtClean="0"/>
              <a:t>сорочинский</a:t>
            </a:r>
            <a:r>
              <a:rPr lang="ru-RU" b="1" dirty="0" smtClean="0"/>
              <a:t> заседатель) знал наперечет, сколько у каждой бабы свинья мечет </a:t>
            </a:r>
            <a:r>
              <a:rPr lang="ru-RU" b="1" dirty="0" err="1" smtClean="0"/>
              <a:t>поросенков</a:t>
            </a:r>
            <a:r>
              <a:rPr lang="ru-RU" b="1" dirty="0" smtClean="0"/>
              <a:t>, и сколько в сундуке лежит полотна, и что именно из своего платья и хозяйства заложит добрый человек в воскресный день в шинке. </a:t>
            </a:r>
            <a:endParaRPr lang="ru-RU" dirty="0" smtClean="0"/>
          </a:p>
          <a:p>
            <a:pPr>
              <a:buNone/>
            </a:pPr>
            <a:endParaRPr lang="ru-RU" dirty="0"/>
          </a:p>
        </p:txBody>
      </p:sp>
      <p:sp>
        <p:nvSpPr>
          <p:cNvPr id="4" name="Прямоугольник 3"/>
          <p:cNvSpPr/>
          <p:nvPr/>
        </p:nvSpPr>
        <p:spPr bwMode="auto">
          <a:xfrm>
            <a:off x="2500298" y="5357826"/>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однородное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a:xfrm>
            <a:off x="1066800" y="1771650"/>
            <a:ext cx="7772400" cy="2085978"/>
          </a:xfrm>
        </p:spPr>
        <p:txBody>
          <a:bodyPr/>
          <a:lstStyle/>
          <a:p>
            <a:r>
              <a:rPr lang="ru-RU" b="1" dirty="0" err="1" smtClean="0"/>
              <a:t>Элен</a:t>
            </a:r>
            <a:r>
              <a:rPr lang="ru-RU" b="1" dirty="0" smtClean="0"/>
              <a:t> со спокойной улыбкой говорила, что она не так глупа, чтобы быть ревнивой. </a:t>
            </a:r>
            <a:endParaRPr lang="ru-RU" dirty="0"/>
          </a:p>
        </p:txBody>
      </p:sp>
      <p:sp>
        <p:nvSpPr>
          <p:cNvPr id="4" name="Прямоугольник 3"/>
          <p:cNvSpPr/>
          <p:nvPr/>
        </p:nvSpPr>
        <p:spPr bwMode="auto">
          <a:xfrm>
            <a:off x="2357422" y="4357694"/>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последовательное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smtClean="0"/>
              <a:t>Ежели бы </a:t>
            </a:r>
            <a:r>
              <a:rPr lang="ru-RU" b="1" dirty="0" err="1" smtClean="0"/>
              <a:t>Элен</a:t>
            </a:r>
            <a:r>
              <a:rPr lang="ru-RU" b="1" dirty="0" smtClean="0"/>
              <a:t> не выбежала из комнаты, бог знает, что сделал бы Пьер. </a:t>
            </a:r>
            <a:endParaRPr lang="ru-RU" dirty="0"/>
          </a:p>
        </p:txBody>
      </p:sp>
      <p:sp>
        <p:nvSpPr>
          <p:cNvPr id="4" name="Прямоугольник 3"/>
          <p:cNvSpPr/>
          <p:nvPr/>
        </p:nvSpPr>
        <p:spPr bwMode="auto">
          <a:xfrm>
            <a:off x="1928794" y="4071942"/>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smtClean="0"/>
              <a:t>последовательное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err="1" smtClean="0"/>
              <a:t>Пимка</a:t>
            </a:r>
            <a:r>
              <a:rPr lang="ru-RU" b="1" dirty="0" smtClean="0"/>
              <a:t> увидел, как и чай пьют господа, и как они закусывают по-своему, и как папиросы курят. </a:t>
            </a:r>
            <a:endParaRPr lang="ru-RU" dirty="0" smtClean="0"/>
          </a:p>
          <a:p>
            <a:pPr>
              <a:buNone/>
            </a:pPr>
            <a:endParaRPr lang="ru-RU" dirty="0"/>
          </a:p>
        </p:txBody>
      </p:sp>
      <p:sp>
        <p:nvSpPr>
          <p:cNvPr id="4" name="Прямоугольник 3"/>
          <p:cNvSpPr/>
          <p:nvPr/>
        </p:nvSpPr>
        <p:spPr bwMode="auto">
          <a:xfrm>
            <a:off x="2357422" y="4214818"/>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однородное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smtClean="0"/>
              <a:t>Знали все, что охотник он прекрасный, что белке в глаз попадает и на медведя с рогатиной ходит. </a:t>
            </a:r>
            <a:endParaRPr lang="ru-RU" dirty="0" smtClean="0"/>
          </a:p>
          <a:p>
            <a:pPr>
              <a:buNone/>
            </a:pPr>
            <a:endParaRPr lang="ru-RU" dirty="0"/>
          </a:p>
        </p:txBody>
      </p:sp>
      <p:sp>
        <p:nvSpPr>
          <p:cNvPr id="4" name="Прямоугольник 3"/>
          <p:cNvSpPr/>
          <p:nvPr/>
        </p:nvSpPr>
        <p:spPr bwMode="auto">
          <a:xfrm>
            <a:off x="2285984" y="3857628"/>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однородное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p:txBody>
          <a:bodyPr/>
          <a:lstStyle/>
          <a:p>
            <a:r>
              <a:rPr lang="ru-RU" b="1" dirty="0" smtClean="0"/>
              <a:t>Нужно родиться в культурном обществе для того, чтобы найти в себе терпение всю жизнь жить среди него и не пожелать уйти куда-нибудь из сферы всех этих тяжелых условностей. </a:t>
            </a:r>
            <a:endParaRPr lang="ru-RU" dirty="0" smtClean="0"/>
          </a:p>
          <a:p>
            <a:pPr>
              <a:buNone/>
            </a:pPr>
            <a:endParaRPr lang="ru-RU" dirty="0"/>
          </a:p>
        </p:txBody>
      </p:sp>
      <p:sp>
        <p:nvSpPr>
          <p:cNvPr id="4" name="Прямоугольник 3"/>
          <p:cNvSpPr/>
          <p:nvPr/>
        </p:nvSpPr>
        <p:spPr bwMode="auto">
          <a:xfrm>
            <a:off x="2500298" y="4929198"/>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однородное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Выполните задание</a:t>
            </a:r>
            <a:endParaRPr lang="ru-RU" dirty="0"/>
          </a:p>
        </p:txBody>
      </p:sp>
      <p:sp>
        <p:nvSpPr>
          <p:cNvPr id="3" name="Содержимое 2"/>
          <p:cNvSpPr>
            <a:spLocks noGrp="1"/>
          </p:cNvSpPr>
          <p:nvPr>
            <p:ph idx="1"/>
          </p:nvPr>
        </p:nvSpPr>
        <p:spPr>
          <a:xfrm>
            <a:off x="642910" y="1357298"/>
            <a:ext cx="8267728" cy="4114800"/>
          </a:xfrm>
        </p:spPr>
        <p:txBody>
          <a:bodyPr/>
          <a:lstStyle/>
          <a:p>
            <a:r>
              <a:rPr lang="ru-RU" sz="1800" b="1" i="1" dirty="0" smtClean="0"/>
              <a:t>Среди предложений 12–16 найдите сложноподчиненные предложения с однородным подчинением придаточных. Укажите номера этих предложений. </a:t>
            </a:r>
            <a:endParaRPr lang="ru-RU" sz="1800" i="1" dirty="0" smtClean="0"/>
          </a:p>
          <a:p>
            <a:r>
              <a:rPr lang="ru-RU" sz="1800" dirty="0" smtClean="0"/>
              <a:t>(12)И снова, как при первом чтении, блестят у детей глаза ожиданием, радостью, любопытством, вдруг затаилось дыхание, и смотришь — появилась улыбка, как будто совершилось открытие доброты, как будто теплое солнце осветило лицо. (13)Дети очень чутки к слову, они остро чувствуют, где их обманывают, где становятся перед ними на корточки, </a:t>
            </a:r>
            <a:r>
              <a:rPr lang="ru-RU" sz="1800" dirty="0" err="1" smtClean="0"/>
              <a:t>конфетно</a:t>
            </a:r>
            <a:r>
              <a:rPr lang="ru-RU" sz="1800" dirty="0" smtClean="0"/>
              <a:t> сюсюкая, подделываясь под доброго дядю, беззастенчиво фальшивя. (14)Так же, как и у взрослых, в библиотеке детей есть книги зачитанные, затрепанные, а следовательно, и самые дорогие, и есть книги новенькие, с </a:t>
            </a:r>
            <a:r>
              <a:rPr lang="ru-RU" sz="1800" dirty="0" err="1" smtClean="0"/>
              <a:t>нестершимся</a:t>
            </a:r>
            <a:r>
              <a:rPr lang="ru-RU" sz="1800" dirty="0" smtClean="0"/>
              <a:t> золотым тиснением на переплетах, книги, раз только раскрытые и </a:t>
            </a:r>
            <a:r>
              <a:rPr lang="ru-RU" sz="1800" dirty="0" err="1" smtClean="0"/>
              <a:t>недолистанные</a:t>
            </a:r>
            <a:r>
              <a:rPr lang="ru-RU" sz="1800" dirty="0" smtClean="0"/>
              <a:t> до конца. (15)И названия книг этих стираются, как будто и нет их, как будто никогда и не было.</a:t>
            </a:r>
          </a:p>
          <a:p>
            <a:r>
              <a:rPr lang="ru-RU" sz="1800" dirty="0" smtClean="0"/>
              <a:t>(16)Сказки Корнея Чуковского счастливым эхом отдаются в душах детей, они будят те добрые и чистые человеческие чувства, без которых немыслима, просто не нужна детская литература.</a:t>
            </a:r>
            <a:endParaRPr lang="ru-RU" sz="1800" dirty="0"/>
          </a:p>
        </p:txBody>
      </p:sp>
      <p:sp>
        <p:nvSpPr>
          <p:cNvPr id="4" name="Семиугольник 3"/>
          <p:cNvSpPr/>
          <p:nvPr/>
        </p:nvSpPr>
        <p:spPr bwMode="auto">
          <a:xfrm>
            <a:off x="1214414" y="285728"/>
            <a:ext cx="1428760" cy="914400"/>
          </a:xfrm>
          <a:prstGeom prst="heptagon">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rPr>
              <a:t>12, 13, 15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Выполните задание</a:t>
            </a:r>
            <a:endParaRPr lang="ru-RU" dirty="0"/>
          </a:p>
        </p:txBody>
      </p:sp>
      <p:sp>
        <p:nvSpPr>
          <p:cNvPr id="3" name="Содержимое 2"/>
          <p:cNvSpPr>
            <a:spLocks noGrp="1"/>
          </p:cNvSpPr>
          <p:nvPr>
            <p:ph idx="1"/>
          </p:nvPr>
        </p:nvSpPr>
        <p:spPr/>
        <p:txBody>
          <a:bodyPr/>
          <a:lstStyle/>
          <a:p>
            <a:r>
              <a:rPr lang="ru-RU" sz="1800" b="1" i="1" dirty="0" smtClean="0"/>
              <a:t>Среди предложений 18–20 найдите сложноподчиненное предложение с параллельным подчинением придаточных. Укажите номер этого предложения. </a:t>
            </a:r>
            <a:endParaRPr lang="ru-RU" sz="1800" i="1" dirty="0" smtClean="0"/>
          </a:p>
          <a:p>
            <a:r>
              <a:rPr lang="ru-RU" sz="1800" dirty="0" smtClean="0"/>
              <a:t>(18)На детских книгах Чуковского воспиталось уже не одно поколение. (19)Видимо, это объясняется тем, что сюжет, строфы его сказок, образы их, даже ритм являются настолько органичными для детского восприятия, что трудно представить себе ребенка, который не запомнил бы на всю жизнь и не полюбил храброго комара, или бесстрашного Ваню Васильчикова, или милого доктора Айболита, готового всегда прийти на помощь.</a:t>
            </a:r>
          </a:p>
          <a:p>
            <a:r>
              <a:rPr lang="ru-RU" sz="1800" dirty="0" smtClean="0"/>
              <a:t>(20)И вот сейчас, когда я думаю о сказках Чуковского, я вспоминаю военный госпиталь для тяжелораненых на станции Старая Рачейка, палату, залитую снежным зимним солнцем, и рыженького, с простреленной грудью паренька, который, сдерживая стон, тоскливо глядя на белую госпитальную дверь, спрашивал по утрам хрипло:</a:t>
            </a:r>
          </a:p>
          <a:p>
            <a:pPr>
              <a:buNone/>
            </a:pPr>
            <a:endParaRPr lang="ru-RU" sz="1800" dirty="0"/>
          </a:p>
        </p:txBody>
      </p:sp>
      <p:sp>
        <p:nvSpPr>
          <p:cNvPr id="4" name="Семиугольник 3"/>
          <p:cNvSpPr/>
          <p:nvPr/>
        </p:nvSpPr>
        <p:spPr bwMode="auto">
          <a:xfrm>
            <a:off x="1214414" y="285728"/>
            <a:ext cx="914400" cy="914400"/>
          </a:xfrm>
          <a:prstGeom prst="heptagon">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rPr>
              <a:t>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Последовательное подчинение</a:t>
            </a:r>
            <a:endParaRPr lang="ru-RU" dirty="0"/>
          </a:p>
        </p:txBody>
      </p:sp>
      <p:sp>
        <p:nvSpPr>
          <p:cNvPr id="3" name="Содержимое 2"/>
          <p:cNvSpPr>
            <a:spLocks noGrp="1"/>
          </p:cNvSpPr>
          <p:nvPr>
            <p:ph idx="1"/>
          </p:nvPr>
        </p:nvSpPr>
        <p:spPr/>
        <p:txBody>
          <a:bodyPr/>
          <a:lstStyle/>
          <a:p>
            <a:r>
              <a:rPr lang="ru-RU" sz="2400" b="1" dirty="0" smtClean="0"/>
              <a:t>При последовательном подчинении первое придаточное подчиняется главному предложению, а остальные — последовательно друг другу (вопросы задаются от одного предложения к другому последовательно), например:</a:t>
            </a:r>
          </a:p>
          <a:p>
            <a:r>
              <a:rPr lang="ru-RU" sz="2400" b="1" dirty="0" smtClean="0"/>
              <a:t>Эта дорога проходит самыми глухими местами, где летом ни прохода, ни проезда, потому что на сотню верст разлеглись ржавое болото, озёра и лес. </a:t>
            </a:r>
            <a:endParaRPr lang="ru-RU" sz="2400" dirty="0" smtClean="0"/>
          </a:p>
          <a:p>
            <a:pPr>
              <a:buNone/>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out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Параллельное подчинение</a:t>
            </a:r>
            <a:endParaRPr lang="ru-RU" dirty="0"/>
          </a:p>
        </p:txBody>
      </p:sp>
      <p:sp>
        <p:nvSpPr>
          <p:cNvPr id="3" name="Содержимое 2"/>
          <p:cNvSpPr>
            <a:spLocks noGrp="1"/>
          </p:cNvSpPr>
          <p:nvPr>
            <p:ph idx="1"/>
          </p:nvPr>
        </p:nvSpPr>
        <p:spPr/>
        <p:txBody>
          <a:bodyPr/>
          <a:lstStyle/>
          <a:p>
            <a:r>
              <a:rPr lang="ru-RU" b="1" dirty="0" smtClean="0"/>
              <a:t>При параллельном подчинении разные вопросы задаются от главного предложения к придаточным:</a:t>
            </a:r>
          </a:p>
          <a:p>
            <a:r>
              <a:rPr lang="ru-RU" b="1" dirty="0" smtClean="0"/>
              <a:t>Едва забрезжил рассвет, Степан запряг лошадь и поехал в лес, чтобы успеть запасти дров до бурана. </a:t>
            </a:r>
            <a:endParaRPr lang="ru-RU" dirty="0" smtClean="0"/>
          </a:p>
          <a:p>
            <a:pPr>
              <a:buNone/>
            </a:pPr>
            <a:endParaRPr lang="ru-RU" dirty="0" smtClean="0"/>
          </a:p>
          <a:p>
            <a:pPr>
              <a:buNone/>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out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Однородное подчинение</a:t>
            </a:r>
            <a:endParaRPr lang="ru-RU" dirty="0"/>
          </a:p>
        </p:txBody>
      </p:sp>
      <p:sp>
        <p:nvSpPr>
          <p:cNvPr id="3" name="Содержимое 2"/>
          <p:cNvSpPr>
            <a:spLocks noGrp="1"/>
          </p:cNvSpPr>
          <p:nvPr>
            <p:ph idx="1"/>
          </p:nvPr>
        </p:nvSpPr>
        <p:spPr/>
        <p:txBody>
          <a:bodyPr/>
          <a:lstStyle/>
          <a:p>
            <a:pPr>
              <a:buNone/>
            </a:pPr>
            <a:r>
              <a:rPr lang="ru-RU" sz="2400" b="1" dirty="0" smtClean="0"/>
              <a:t>При о </a:t>
            </a:r>
            <a:r>
              <a:rPr lang="ru-RU" sz="2400" b="1" dirty="0" err="1" smtClean="0"/>
              <a:t>д</a:t>
            </a:r>
            <a:r>
              <a:rPr lang="ru-RU" sz="2400" b="1" dirty="0" smtClean="0"/>
              <a:t> </a:t>
            </a:r>
            <a:r>
              <a:rPr lang="ru-RU" sz="2400" b="1" dirty="0" err="1" smtClean="0"/>
              <a:t>н</a:t>
            </a:r>
            <a:r>
              <a:rPr lang="ru-RU" sz="2400" b="1" dirty="0" smtClean="0"/>
              <a:t> </a:t>
            </a:r>
            <a:r>
              <a:rPr lang="ru-RU" sz="2400" b="1" dirty="0" err="1" smtClean="0"/>
              <a:t>о</a:t>
            </a:r>
            <a:r>
              <a:rPr lang="ru-RU" sz="2400" b="1" dirty="0" smtClean="0"/>
              <a:t> </a:t>
            </a:r>
            <a:r>
              <a:rPr lang="ru-RU" sz="2400" b="1" dirty="0" err="1" smtClean="0"/>
              <a:t>р</a:t>
            </a:r>
            <a:r>
              <a:rPr lang="ru-RU" sz="2400" b="1" dirty="0" smtClean="0"/>
              <a:t> </a:t>
            </a:r>
            <a:r>
              <a:rPr lang="ru-RU" sz="2400" b="1" dirty="0" err="1" smtClean="0"/>
              <a:t>о</a:t>
            </a:r>
            <a:r>
              <a:rPr lang="ru-RU" sz="2400" b="1" dirty="0" smtClean="0"/>
              <a:t> </a:t>
            </a:r>
            <a:r>
              <a:rPr lang="ru-RU" sz="2400" b="1" dirty="0" err="1" smtClean="0"/>
              <a:t>д</a:t>
            </a:r>
            <a:r>
              <a:rPr lang="ru-RU" sz="2400" b="1" dirty="0" smtClean="0"/>
              <a:t> </a:t>
            </a:r>
            <a:r>
              <a:rPr lang="ru-RU" sz="2400" b="1" dirty="0" err="1" smtClean="0"/>
              <a:t>н</a:t>
            </a:r>
            <a:r>
              <a:rPr lang="ru-RU" sz="2400" b="1" dirty="0" smtClean="0"/>
              <a:t> </a:t>
            </a:r>
            <a:r>
              <a:rPr lang="ru-RU" sz="2400" b="1" dirty="0" err="1" smtClean="0"/>
              <a:t>о</a:t>
            </a:r>
            <a:r>
              <a:rPr lang="ru-RU" sz="2400" b="1" dirty="0" smtClean="0"/>
              <a:t> м подчинении придаточные относятся к общему для них главному предложению и являются однородными:</a:t>
            </a:r>
          </a:p>
          <a:p>
            <a:pPr>
              <a:buNone/>
            </a:pPr>
            <a:r>
              <a:rPr lang="ru-RU" sz="2400" b="1" dirty="0" smtClean="0"/>
              <a:t>Он хотел уверить себя, что никакой опасности нет, что отсутствие Кубика объяснится со временем какой-нибудь пустой случайностью, что верховые по дороге просто померещились мальчику от страха. </a:t>
            </a:r>
            <a:endParaRPr lang="ru-RU" sz="2400" dirty="0" smtClean="0"/>
          </a:p>
          <a:p>
            <a:pPr>
              <a:buNone/>
            </a:pPr>
            <a:endParaRPr lang="ru-RU" dirty="0" smtClean="0"/>
          </a:p>
          <a:p>
            <a:pPr>
              <a:buNone/>
            </a:pPr>
            <a:r>
              <a:rPr lang="ru-RU" b="1" dirty="0" smtClean="0"/>
              <a:t> </a:t>
            </a:r>
            <a:endParaRPr lang="ru-RU" dirty="0" smtClean="0"/>
          </a:p>
          <a:p>
            <a:pPr>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out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out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Алгоритм рассуждения</a:t>
            </a:r>
            <a:endParaRPr lang="ru-RU" dirty="0"/>
          </a:p>
        </p:txBody>
      </p:sp>
      <p:sp>
        <p:nvSpPr>
          <p:cNvPr id="3" name="Содержимое 2"/>
          <p:cNvSpPr>
            <a:spLocks noGrp="1"/>
          </p:cNvSpPr>
          <p:nvPr>
            <p:ph idx="1"/>
          </p:nvPr>
        </p:nvSpPr>
        <p:spPr/>
        <p:txBody>
          <a:bodyPr/>
          <a:lstStyle/>
          <a:p>
            <a:pPr>
              <a:buNone/>
            </a:pPr>
            <a:r>
              <a:rPr lang="ru-RU" sz="2000" b="1" dirty="0" smtClean="0"/>
              <a:t>Итак, чтобы правильно выполнить подобное задание, необходимо:</a:t>
            </a:r>
            <a:endParaRPr lang="ru-RU" sz="2000" dirty="0" smtClean="0"/>
          </a:p>
          <a:p>
            <a:pPr>
              <a:buNone/>
            </a:pPr>
            <a:r>
              <a:rPr lang="ru-RU" sz="2000" b="1" dirty="0" smtClean="0"/>
              <a:t>1. Найти сложное предложение (как правило, оно большое по объему).</a:t>
            </a:r>
            <a:endParaRPr lang="ru-RU" sz="2000" dirty="0" smtClean="0"/>
          </a:p>
          <a:p>
            <a:pPr>
              <a:buNone/>
            </a:pPr>
            <a:r>
              <a:rPr lang="ru-RU" sz="2000" b="1" dirty="0" smtClean="0"/>
              <a:t>2. Выделить в нем главное предложение и задать вопросы к придаточным.</a:t>
            </a:r>
            <a:endParaRPr lang="ru-RU" sz="2000" dirty="0" smtClean="0"/>
          </a:p>
          <a:p>
            <a:pPr>
              <a:buNone/>
            </a:pPr>
            <a:r>
              <a:rPr lang="ru-RU" sz="2000" b="1" dirty="0" smtClean="0"/>
              <a:t>·        Если к двум и более придаточным предложениям задаешь один и тот же вопрос от главного, то это однородное соподчинение.</a:t>
            </a:r>
            <a:endParaRPr lang="ru-RU" sz="2000" dirty="0" smtClean="0"/>
          </a:p>
          <a:p>
            <a:pPr>
              <a:buNone/>
            </a:pPr>
            <a:r>
              <a:rPr lang="ru-RU" sz="2000" b="1" dirty="0" smtClean="0"/>
              <a:t>·        Если это разные вопросы от главного, то параллельное.</a:t>
            </a:r>
            <a:endParaRPr lang="ru-RU" sz="2000" dirty="0" smtClean="0"/>
          </a:p>
          <a:p>
            <a:pPr>
              <a:buNone/>
            </a:pPr>
            <a:r>
              <a:rPr lang="ru-RU" sz="2000" b="1" dirty="0" smtClean="0"/>
              <a:t>·        Если вопросы задаются от каждого предыдущего к последующему — последовательное.</a:t>
            </a:r>
            <a:endParaRPr lang="ru-RU" sz="2000" dirty="0" smtClean="0"/>
          </a:p>
          <a:p>
            <a:pPr>
              <a:buNone/>
            </a:pP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Отработаем алгоритм рассуждения</a:t>
            </a:r>
            <a:endParaRPr lang="ru-RU" dirty="0"/>
          </a:p>
        </p:txBody>
      </p:sp>
      <p:sp>
        <p:nvSpPr>
          <p:cNvPr id="3" name="Содержимое 2"/>
          <p:cNvSpPr>
            <a:spLocks noGrp="1"/>
          </p:cNvSpPr>
          <p:nvPr>
            <p:ph idx="1"/>
          </p:nvPr>
        </p:nvSpPr>
        <p:spPr/>
        <p:txBody>
          <a:bodyPr/>
          <a:lstStyle/>
          <a:p>
            <a:r>
              <a:rPr lang="ru-RU" sz="2400" b="1" dirty="0" smtClean="0"/>
              <a:t>Если впервые окажешься в горах, то невольно присмиреешь от того величия, каким полны молчаливые отвесные скалы. </a:t>
            </a:r>
            <a:endParaRPr lang="ru-RU" sz="2400" dirty="0" smtClean="0"/>
          </a:p>
          <a:p>
            <a:r>
              <a:rPr lang="ru-RU" sz="2400" i="1" dirty="0" smtClean="0"/>
              <a:t>Найдите главное предложение</a:t>
            </a:r>
          </a:p>
          <a:p>
            <a:r>
              <a:rPr lang="ru-RU" sz="2400" i="1" dirty="0" smtClean="0"/>
              <a:t>Задайте вопросы к придаточным</a:t>
            </a:r>
          </a:p>
          <a:p>
            <a:r>
              <a:rPr lang="ru-RU" sz="2400" i="1" dirty="0" smtClean="0"/>
              <a:t>От одной части или последовательно задаются вопросы?</a:t>
            </a:r>
          </a:p>
          <a:p>
            <a:r>
              <a:rPr lang="ru-RU" sz="2400" i="1" dirty="0" smtClean="0"/>
              <a:t>Следовательно или параллельное подчинение, или однородное</a:t>
            </a:r>
          </a:p>
          <a:p>
            <a:r>
              <a:rPr lang="ru-RU" sz="2400" i="1" dirty="0" smtClean="0"/>
              <a:t>Одинаковые вопросы или разные?</a:t>
            </a:r>
          </a:p>
          <a:p>
            <a:r>
              <a:rPr lang="ru-RU" sz="2400" i="1" dirty="0" smtClean="0"/>
              <a:t>Раз разные, то это параллельное подчинение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Отработаем алгоритм рассуждения</a:t>
            </a:r>
            <a:endParaRPr lang="ru-RU" dirty="0"/>
          </a:p>
        </p:txBody>
      </p:sp>
      <p:sp>
        <p:nvSpPr>
          <p:cNvPr id="3" name="Содержимое 2"/>
          <p:cNvSpPr>
            <a:spLocks noGrp="1"/>
          </p:cNvSpPr>
          <p:nvPr>
            <p:ph idx="1"/>
          </p:nvPr>
        </p:nvSpPr>
        <p:spPr/>
        <p:txBody>
          <a:bodyPr/>
          <a:lstStyle/>
          <a:p>
            <a:r>
              <a:rPr lang="ru-RU" sz="2400" b="1" dirty="0" smtClean="0"/>
              <a:t>Если бы природа могла чувствовать благодарность к человеку за то, что он проник в её тайную жизнь и воспел её красоту, то прежде всего эта благодарность выпала бы на долю писателя Михаила Михайловича Пришвина. </a:t>
            </a:r>
          </a:p>
          <a:p>
            <a:r>
              <a:rPr lang="ru-RU" sz="2400" i="1" dirty="0" smtClean="0"/>
              <a:t>Найдите главное предложение</a:t>
            </a:r>
          </a:p>
          <a:p>
            <a:r>
              <a:rPr lang="ru-RU" sz="2400" i="1" dirty="0" smtClean="0"/>
              <a:t>Задайте вопросы к придаточным</a:t>
            </a:r>
          </a:p>
          <a:p>
            <a:r>
              <a:rPr lang="ru-RU" sz="2400" i="1" dirty="0" smtClean="0"/>
              <a:t>От одного предложения ставятся вопросы к придаточным или от разных?</a:t>
            </a:r>
          </a:p>
          <a:p>
            <a:r>
              <a:rPr lang="ru-RU" sz="2400" i="1" dirty="0" smtClean="0"/>
              <a:t>Если от разных, то это последовательное подчинение</a:t>
            </a:r>
          </a:p>
          <a:p>
            <a:endParaRPr lang="ru-RU" sz="2400" i="1"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Отработаем алгоритм рассуждения</a:t>
            </a:r>
            <a:endParaRPr lang="ru-RU" dirty="0"/>
          </a:p>
        </p:txBody>
      </p:sp>
      <p:sp>
        <p:nvSpPr>
          <p:cNvPr id="3" name="Содержимое 2"/>
          <p:cNvSpPr>
            <a:spLocks noGrp="1"/>
          </p:cNvSpPr>
          <p:nvPr>
            <p:ph idx="1"/>
          </p:nvPr>
        </p:nvSpPr>
        <p:spPr/>
        <p:txBody>
          <a:bodyPr/>
          <a:lstStyle/>
          <a:p>
            <a:r>
              <a:rPr lang="ru-RU" sz="2400" b="1" dirty="0" smtClean="0"/>
              <a:t>Андрей знал, что жить ему осталось мало и что настал последний час его испытаний. </a:t>
            </a:r>
          </a:p>
          <a:p>
            <a:r>
              <a:rPr lang="ru-RU" sz="2400" i="1" dirty="0" smtClean="0"/>
              <a:t>Найдите главное предложение</a:t>
            </a:r>
          </a:p>
          <a:p>
            <a:r>
              <a:rPr lang="ru-RU" sz="2400" i="1" dirty="0" smtClean="0"/>
              <a:t>Поставьте вопросы к придаточным</a:t>
            </a:r>
          </a:p>
          <a:p>
            <a:r>
              <a:rPr lang="ru-RU" sz="2400" i="1" dirty="0" smtClean="0"/>
              <a:t>От одного предложения ставятся вопросы или от разных?</a:t>
            </a:r>
          </a:p>
          <a:p>
            <a:r>
              <a:rPr lang="ru-RU" sz="2400" i="1" dirty="0" smtClean="0"/>
              <a:t>Если от одного, то это параллельное или однородное подчинение</a:t>
            </a:r>
          </a:p>
          <a:p>
            <a:r>
              <a:rPr lang="ru-RU" sz="2400" i="1" dirty="0" smtClean="0"/>
              <a:t>Один и тот же вопрос?</a:t>
            </a:r>
          </a:p>
          <a:p>
            <a:r>
              <a:rPr lang="ru-RU" sz="2400" i="1" dirty="0" smtClean="0"/>
              <a:t>Значит это однородное подчинение</a:t>
            </a:r>
          </a:p>
          <a:p>
            <a:pPr>
              <a:buNone/>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Определите тип подчинения</a:t>
            </a:r>
            <a:endParaRPr lang="ru-RU" dirty="0"/>
          </a:p>
        </p:txBody>
      </p:sp>
      <p:sp>
        <p:nvSpPr>
          <p:cNvPr id="3" name="Содержимое 2"/>
          <p:cNvSpPr>
            <a:spLocks noGrp="1"/>
          </p:cNvSpPr>
          <p:nvPr>
            <p:ph idx="1"/>
          </p:nvPr>
        </p:nvSpPr>
        <p:spPr>
          <a:xfrm>
            <a:off x="1066800" y="1771650"/>
            <a:ext cx="7772400" cy="2228854"/>
          </a:xfrm>
        </p:spPr>
        <p:txBody>
          <a:bodyPr/>
          <a:lstStyle/>
          <a:p>
            <a:r>
              <a:rPr lang="ru-RU" b="1" dirty="0" smtClean="0"/>
              <a:t>Когда смотришь в открытое море с высокого обрыва, то кажется, что вся остальная поверхность земли тоже сплошная водная гладь. </a:t>
            </a:r>
            <a:endParaRPr lang="ru-RU" dirty="0" smtClean="0"/>
          </a:p>
          <a:p>
            <a:pPr>
              <a:buNone/>
            </a:pPr>
            <a:endParaRPr lang="ru-RU" dirty="0"/>
          </a:p>
        </p:txBody>
      </p:sp>
      <p:sp>
        <p:nvSpPr>
          <p:cNvPr id="4" name="Прямоугольник 3"/>
          <p:cNvSpPr/>
          <p:nvPr/>
        </p:nvSpPr>
        <p:spPr bwMode="auto">
          <a:xfrm>
            <a:off x="1928794" y="4071942"/>
            <a:ext cx="4786346" cy="1000132"/>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r>
              <a:rPr lang="ru-RU" sz="3600" b="1" dirty="0" smtClean="0"/>
              <a:t>параллельное </a:t>
            </a:r>
            <a:endParaRPr lang="ru-RU" sz="3600" dirty="0" smtClean="0"/>
          </a:p>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Тема26">
  <a:themeElements>
    <a:clrScheme name="PORTNOTE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9191E1"/>
      </a:hlink>
      <a:folHlink>
        <a:srgbClr val="CC9864"/>
      </a:folHlink>
    </a:clrScheme>
    <a:fontScheme name="PORTNOTE">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ORTNOTE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9191E1"/>
        </a:hlink>
        <a:folHlink>
          <a:srgbClr val="CC9864"/>
        </a:folHlink>
      </a:clrScheme>
      <a:clrMap bg1="lt1" tx1="dk1" bg2="lt2" tx2="dk2" accent1="accent1" accent2="accent2" accent3="accent3" accent4="accent4" accent5="accent5" accent6="accent6" hlink="hlink" folHlink="folHlink"/>
    </a:extraClrScheme>
    <a:extraClrScheme>
      <a:clrScheme name="PORTNOTE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9191E1"/>
        </a:hlink>
        <a:folHlink>
          <a:srgbClr val="CC9864"/>
        </a:folHlink>
      </a:clrScheme>
      <a:clrMap bg1="lt1" tx1="dk1" bg2="lt2" tx2="dk2" accent1="accent1" accent2="accent2" accent3="accent3" accent4="accent4" accent5="accent5" accent6="accent6" hlink="hlink" folHlink="folHlink"/>
    </a:extraClrScheme>
    <a:extraClrScheme>
      <a:clrScheme name="PORTNOTE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RTNOTE 4">
        <a:dk1>
          <a:srgbClr val="000066"/>
        </a:dk1>
        <a:lt1>
          <a:srgbClr val="FDEDFD"/>
        </a:lt1>
        <a:dk2>
          <a:srgbClr val="221304"/>
        </a:dk2>
        <a:lt2>
          <a:srgbClr val="F3D9F3"/>
        </a:lt2>
        <a:accent1>
          <a:srgbClr val="A1BD69"/>
        </a:accent1>
        <a:accent2>
          <a:srgbClr val="3694B6"/>
        </a:accent2>
        <a:accent3>
          <a:srgbClr val="FEF4FE"/>
        </a:accent3>
        <a:accent4>
          <a:srgbClr val="000056"/>
        </a:accent4>
        <a:accent5>
          <a:srgbClr val="CDDBB9"/>
        </a:accent5>
        <a:accent6>
          <a:srgbClr val="3086A5"/>
        </a:accent6>
        <a:hlink>
          <a:srgbClr val="9191E1"/>
        </a:hlink>
        <a:folHlink>
          <a:srgbClr val="CC9864"/>
        </a:folHlink>
      </a:clrScheme>
      <a:clrMap bg1="lt1" tx1="dk1" bg2="lt2" tx2="dk2" accent1="accent1" accent2="accent2" accent3="accent3" accent4="accent4" accent5="accent5" accent6="accent6" hlink="hlink" folHlink="folHlink"/>
    </a:extraClrScheme>
    <a:extraClrScheme>
      <a:clrScheme name="PORTNOTE 5">
        <a:dk1>
          <a:srgbClr val="000000"/>
        </a:dk1>
        <a:lt1>
          <a:srgbClr val="EBF6FD"/>
        </a:lt1>
        <a:dk2>
          <a:srgbClr val="221304"/>
        </a:dk2>
        <a:lt2>
          <a:srgbClr val="CCECFF"/>
        </a:lt2>
        <a:accent1>
          <a:srgbClr val="A1BD69"/>
        </a:accent1>
        <a:accent2>
          <a:srgbClr val="3694B6"/>
        </a:accent2>
        <a:accent3>
          <a:srgbClr val="F3FAFE"/>
        </a:accent3>
        <a:accent4>
          <a:srgbClr val="000000"/>
        </a:accent4>
        <a:accent5>
          <a:srgbClr val="CDDBB9"/>
        </a:accent5>
        <a:accent6>
          <a:srgbClr val="3086A5"/>
        </a:accent6>
        <a:hlink>
          <a:srgbClr val="9191E1"/>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Тема26</Template>
  <TotalTime>74</TotalTime>
  <Words>1005</Words>
  <Application>Microsoft Office PowerPoint</Application>
  <PresentationFormat>Экран (4:3)</PresentationFormat>
  <Paragraphs>80</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Тема26</vt:lpstr>
      <vt:lpstr>Виды подчинения</vt:lpstr>
      <vt:lpstr>Последовательное подчинение</vt:lpstr>
      <vt:lpstr>Параллельное подчинение</vt:lpstr>
      <vt:lpstr>Однородное подчинение</vt:lpstr>
      <vt:lpstr>Алгоритм рассуждения</vt:lpstr>
      <vt:lpstr>Отработаем алгоритм рассуждения</vt:lpstr>
      <vt:lpstr>Отработаем алгоритм рассуждения</vt:lpstr>
      <vt:lpstr>Отработаем алгоритм рассуждения</vt:lpstr>
      <vt:lpstr>Определите тип подчинения</vt:lpstr>
      <vt:lpstr>Определите тип подчинения</vt:lpstr>
      <vt:lpstr>Определите тип подчинения</vt:lpstr>
      <vt:lpstr>Определите тип подчинения</vt:lpstr>
      <vt:lpstr>Определите тип подчинения</vt:lpstr>
      <vt:lpstr>Определите тип подчинения</vt:lpstr>
      <vt:lpstr>Определите тип подчинения</vt:lpstr>
      <vt:lpstr>Определите тип подчинения</vt:lpstr>
      <vt:lpstr>Определите тип подчинения</vt:lpstr>
      <vt:lpstr>Выполните задание</vt:lpstr>
      <vt:lpstr>Выполните задание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Виды подчинения</dc:title>
  <dc:creator>Инна</dc:creator>
  <cp:lastModifiedBy>Люда</cp:lastModifiedBy>
  <cp:revision>7</cp:revision>
  <dcterms:created xsi:type="dcterms:W3CDTF">2009-05-17T14:06:20Z</dcterms:created>
  <dcterms:modified xsi:type="dcterms:W3CDTF">2013-04-14T14:22:25Z</dcterms:modified>
</cp:coreProperties>
</file>