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CAD5-2BA2-4CA4-A255-C9778E5FDA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F834-093C-4A40-BB90-93B3C75C1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4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CAD5-2BA2-4CA4-A255-C9778E5FDA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F834-093C-4A40-BB90-93B3C75C1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35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CAD5-2BA2-4CA4-A255-C9778E5FDA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F834-093C-4A40-BB90-93B3C75C1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66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CAD5-2BA2-4CA4-A255-C9778E5FDA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F834-093C-4A40-BB90-93B3C75C1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98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CAD5-2BA2-4CA4-A255-C9778E5FDA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F834-093C-4A40-BB90-93B3C75C1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29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CAD5-2BA2-4CA4-A255-C9778E5FDA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F834-093C-4A40-BB90-93B3C75C1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83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CAD5-2BA2-4CA4-A255-C9778E5FDA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F834-093C-4A40-BB90-93B3C75C1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68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CAD5-2BA2-4CA4-A255-C9778E5FDA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F834-093C-4A40-BB90-93B3C75C1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CAD5-2BA2-4CA4-A255-C9778E5FDA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F834-093C-4A40-BB90-93B3C75C1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85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CAD5-2BA2-4CA4-A255-C9778E5FDA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F834-093C-4A40-BB90-93B3C75C1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60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CAD5-2BA2-4CA4-A255-C9778E5FDA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F834-093C-4A40-BB90-93B3C75C1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38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9CAD5-2BA2-4CA4-A255-C9778E5FDA27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9F834-093C-4A40-BB90-93B3C75C1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88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spoeti.ru/stihi/life/woman/" TargetMode="External"/><Relationship Id="rId2" Type="http://schemas.openxmlformats.org/officeDocument/2006/relationships/hyperlink" Target="http://i015.radikal.ru/1203/b7/ae3b9fa66d82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laycast.ru/uploads/2012/12/25/4300062.gi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Образ женщины в поэзии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Щербакова Е.В.</a:t>
            </a:r>
          </a:p>
          <a:p>
            <a:r>
              <a:rPr lang="ru-RU" dirty="0" smtClean="0"/>
              <a:t>МАОУ СОШ № 2</a:t>
            </a:r>
          </a:p>
          <a:p>
            <a:r>
              <a:rPr lang="ru-RU" dirty="0" smtClean="0"/>
              <a:t>Г. Реж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23900"/>
            <a:ext cx="288032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14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Юрий Павкин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Мадонны России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8457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5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…Да, мы за многое в жизни в ответе!..</a:t>
            </a:r>
            <a:br>
              <a:rPr lang="ru-RU" sz="5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5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Жизнь! На твоих поворотах крутых</a:t>
            </a:r>
            <a:br>
              <a:rPr lang="ru-RU" sz="5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5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Часто встречал я следы лихолетий,</a:t>
            </a:r>
            <a:br>
              <a:rPr lang="ru-RU" sz="5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5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Скорбные лица, как лики святых!..</a:t>
            </a:r>
            <a:br>
              <a:rPr lang="ru-RU" sz="5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5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Участи избранных вы не просили</a:t>
            </a:r>
            <a:br>
              <a:rPr lang="ru-RU" sz="5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5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грозной напасти лишений и бед!</a:t>
            </a:r>
            <a:br>
              <a:rPr lang="ru-RU" sz="5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5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…Как я желаю вам, мамы России,</a:t>
            </a:r>
            <a:br>
              <a:rPr lang="ru-RU" sz="5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5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Чистого неба, безоблачных лет</a:t>
            </a:r>
            <a:r>
              <a:rPr lang="ru-RU" sz="51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!..</a:t>
            </a:r>
          </a:p>
          <a:p>
            <a:pPr marL="0" indent="0" algn="ctr">
              <a:buNone/>
            </a:pP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…Ночь растворилась в предутренней сини,</a:t>
            </a:r>
            <a:b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Гаснет знакомая с детства звезда!..</a:t>
            </a:r>
            <a:b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Милые, добрые мамы России,</a:t>
            </a:r>
            <a:b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вас минует любая беда!</a:t>
            </a:r>
          </a:p>
          <a:p>
            <a:endParaRPr lang="ru-RU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85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C000"/>
                </a:solidFill>
              </a:rPr>
              <a:t>Денис Давыдов</a:t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Поэтическая женщина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8772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она?- Порыв, смятенье,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холодность, и восторг,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отпор, и увлеченье,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Смех и слезы, черт и бог,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Пыл полуденного лета,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Урагана красота,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Исступленного поэта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Беспокойная мечта!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нею дружба - упоенье...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спаси, создатель, с ней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любовного сношенья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таинственных связей!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Огненна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славолюбива;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ручаюсь, что она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Неотвязчива, ревнива,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законная жена!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51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Интернет-источник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i015.radikal.ru/1203/b7/ae3b9fa66d82.jpg</a:t>
            </a:r>
            <a:endParaRPr lang="ru-RU" dirty="0" smtClean="0"/>
          </a:p>
          <a:p>
            <a:r>
              <a:rPr lang="ru-RU" u="sng" dirty="0" smtClean="0">
                <a:hlinkClick r:id="rId3"/>
              </a:rPr>
              <a:t>http</a:t>
            </a:r>
            <a:r>
              <a:rPr lang="ru-RU" u="sng">
                <a:hlinkClick r:id="rId3"/>
              </a:rPr>
              <a:t>://</a:t>
            </a:r>
            <a:r>
              <a:rPr lang="ru-RU" u="sng" smtClean="0">
                <a:hlinkClick r:id="rId3"/>
              </a:rPr>
              <a:t>ruspoeti.ru/stihi/life/woman/</a:t>
            </a:r>
            <a:endParaRPr lang="ru-RU" u="sng" dirty="0"/>
          </a:p>
          <a:p>
            <a:r>
              <a:rPr lang="en-US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playcast.ru/uploads/2012/12/25/4300062.gif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76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FFC000"/>
                </a:solidFill>
                <a:latin typeface="Times New Roman"/>
                <a:ea typeface="Times New Roman"/>
              </a:rPr>
              <a:t>Женщине</a:t>
            </a:r>
            <a:r>
              <a:rPr lang="ru-RU" sz="4000" dirty="0">
                <a:solidFill>
                  <a:srgbClr val="FFC000"/>
                </a:solidFill>
                <a:latin typeface="Times New Roman"/>
                <a:ea typeface="Times New Roman"/>
              </a:rPr>
              <a:t/>
            </a:r>
            <a:br>
              <a:rPr lang="ru-RU" sz="4000" dirty="0">
                <a:solidFill>
                  <a:srgbClr val="FFC000"/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rgbClr val="FFC000"/>
                </a:solidFill>
                <a:latin typeface="Times New Roman"/>
                <a:ea typeface="Times New Roman"/>
              </a:rPr>
              <a:t>Валерий Брюсов</a:t>
            </a:r>
            <a:r>
              <a:rPr lang="ru-RU" sz="4000" dirty="0">
                <a:solidFill>
                  <a:srgbClr val="FFC000"/>
                </a:solidFill>
                <a:latin typeface="Times New Roman"/>
                <a:ea typeface="Times New Roman"/>
              </a:rPr>
              <a:t/>
            </a:r>
            <a:br>
              <a:rPr lang="ru-RU" sz="4000" dirty="0">
                <a:solidFill>
                  <a:srgbClr val="FFC000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544616"/>
          </a:xfrm>
        </p:spPr>
        <p:txBody>
          <a:bodyPr numCol="2">
            <a:normAutofit fontScale="85000" lnSpcReduction="20000"/>
          </a:bodyPr>
          <a:lstStyle/>
          <a:p>
            <a:r>
              <a:rPr lang="ru-RU" dirty="0"/>
              <a:t>Ты - женщина, ты - книга между книг,</a:t>
            </a:r>
            <a:br>
              <a:rPr lang="ru-RU" dirty="0"/>
            </a:br>
            <a:r>
              <a:rPr lang="ru-RU" dirty="0"/>
              <a:t>Ты - свернутый, запечатленный свиток;</a:t>
            </a:r>
            <a:br>
              <a:rPr lang="ru-RU" dirty="0"/>
            </a:br>
            <a:r>
              <a:rPr lang="ru-RU" dirty="0"/>
              <a:t>В его строках и дум и слов избыток,</a:t>
            </a:r>
            <a:br>
              <a:rPr lang="ru-RU" dirty="0"/>
            </a:br>
            <a:r>
              <a:rPr lang="ru-RU" dirty="0"/>
              <a:t>В его листах безумен каждый миг.</a:t>
            </a:r>
          </a:p>
          <a:p>
            <a:r>
              <a:rPr lang="ru-RU" dirty="0"/>
              <a:t>Ты - женщина, ты - </a:t>
            </a:r>
            <a:r>
              <a:rPr lang="ru-RU" dirty="0" err="1"/>
              <a:t>ведьмовский</a:t>
            </a:r>
            <a:r>
              <a:rPr lang="ru-RU" dirty="0"/>
              <a:t> напиток!</a:t>
            </a:r>
            <a:br>
              <a:rPr lang="ru-RU" dirty="0"/>
            </a:br>
            <a:r>
              <a:rPr lang="ru-RU" dirty="0"/>
              <a:t>Он жжет огнем, едва в уста проник;</a:t>
            </a:r>
            <a:br>
              <a:rPr lang="ru-RU" dirty="0"/>
            </a:br>
            <a:r>
              <a:rPr lang="ru-RU" dirty="0"/>
              <a:t>Но пьющий пламя подавляет крик</a:t>
            </a:r>
            <a:br>
              <a:rPr lang="ru-RU" dirty="0"/>
            </a:br>
            <a:r>
              <a:rPr lang="ru-RU" dirty="0"/>
              <a:t>И славословит бешено средь пыток.</a:t>
            </a:r>
          </a:p>
          <a:p>
            <a:r>
              <a:rPr lang="ru-RU" dirty="0"/>
              <a:t>Ты - женщина, и этим ты права.</a:t>
            </a:r>
            <a:br>
              <a:rPr lang="ru-RU" dirty="0"/>
            </a:br>
            <a:r>
              <a:rPr lang="ru-RU" dirty="0"/>
              <a:t>От века убрана короной звездной,</a:t>
            </a:r>
            <a:br>
              <a:rPr lang="ru-RU" dirty="0"/>
            </a:br>
            <a:r>
              <a:rPr lang="ru-RU" dirty="0"/>
              <a:t>Ты - в наших безднах образ божества!</a:t>
            </a:r>
            <a:br>
              <a:rPr lang="ru-RU" dirty="0"/>
            </a:br>
            <a:r>
              <a:rPr lang="ru-RU" dirty="0"/>
              <a:t>Мы для тебя влечем ярем железный,</a:t>
            </a:r>
            <a:br>
              <a:rPr lang="ru-RU" dirty="0"/>
            </a:br>
            <a:r>
              <a:rPr lang="ru-RU" dirty="0"/>
              <a:t>Тебе мы служим, тверди гор дробя,</a:t>
            </a:r>
            <a:br>
              <a:rPr lang="ru-RU" dirty="0"/>
            </a:br>
            <a:r>
              <a:rPr lang="ru-RU" dirty="0"/>
              <a:t>И молимся - от века - на тебя!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81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200" b="1" dirty="0" smtClean="0">
                <a:solidFill>
                  <a:srgbClr val="FFC000"/>
                </a:solidFill>
                <a:latin typeface="Verdana"/>
                <a:ea typeface="+mn-ea"/>
                <a:cs typeface="+mn-cs"/>
              </a:rPr>
            </a:br>
            <a:r>
              <a:rPr lang="ru-RU" sz="3200" b="1" dirty="0" smtClean="0">
                <a:solidFill>
                  <a:srgbClr val="FFC000"/>
                </a:solidFill>
                <a:latin typeface="Verdana"/>
                <a:ea typeface="+mn-ea"/>
                <a:cs typeface="+mn-cs"/>
              </a:rPr>
              <a:t>Константин Бальмонт</a:t>
            </a:r>
            <a:br>
              <a:rPr lang="ru-RU" sz="3200" b="1" dirty="0" smtClean="0">
                <a:solidFill>
                  <a:srgbClr val="FFC000"/>
                </a:solidFill>
                <a:latin typeface="Verdana"/>
                <a:ea typeface="+mn-ea"/>
                <a:cs typeface="+mn-cs"/>
              </a:rPr>
            </a:br>
            <a:r>
              <a:rPr lang="ru-RU" sz="3200" b="1" dirty="0" smtClean="0">
                <a:solidFill>
                  <a:srgbClr val="FFC000"/>
                </a:solidFill>
                <a:latin typeface="Verdana"/>
                <a:ea typeface="+mn-ea"/>
                <a:cs typeface="+mn-cs"/>
              </a:rPr>
              <a:t>О</a:t>
            </a:r>
            <a:r>
              <a:rPr lang="ru-RU" sz="3200" b="1" dirty="0">
                <a:solidFill>
                  <a:srgbClr val="FFC000"/>
                </a:solidFill>
                <a:latin typeface="Verdana"/>
                <a:ea typeface="+mn-ea"/>
                <a:cs typeface="+mn-cs"/>
              </a:rPr>
              <a:t>, женщина, дитя, привыкшее играть</a:t>
            </a:r>
            <a:r>
              <a:rPr lang="ru-RU" sz="3200" dirty="0">
                <a:solidFill>
                  <a:srgbClr val="FFC000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3200" dirty="0">
                <a:solidFill>
                  <a:srgbClr val="FFC000"/>
                </a:solidFill>
                <a:latin typeface="Verdana"/>
                <a:ea typeface="+mn-ea"/>
                <a:cs typeface="+mn-cs"/>
              </a:rPr>
            </a:b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Verdana"/>
              </a:rPr>
              <a:t>О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, женщина, дитя, привыкшее играть</a:t>
            </a:r>
            <a:br>
              <a:rPr lang="ru-RU" sz="2400" dirty="0">
                <a:solidFill>
                  <a:srgbClr val="000000"/>
                </a:solidFill>
                <a:latin typeface="Verdana"/>
              </a:rPr>
            </a:br>
            <a:r>
              <a:rPr lang="ru-RU" sz="2400" dirty="0">
                <a:solidFill>
                  <a:srgbClr val="000000"/>
                </a:solidFill>
                <a:latin typeface="Verdana"/>
              </a:rPr>
              <a:t>И взором нежных глаз, и лаской поцелуя,</a:t>
            </a:r>
            <a:br>
              <a:rPr lang="ru-RU" sz="2400" dirty="0">
                <a:solidFill>
                  <a:srgbClr val="000000"/>
                </a:solidFill>
                <a:latin typeface="Verdana"/>
              </a:rPr>
            </a:br>
            <a:r>
              <a:rPr lang="ru-RU" sz="2400" dirty="0">
                <a:solidFill>
                  <a:srgbClr val="000000"/>
                </a:solidFill>
                <a:latin typeface="Verdana"/>
              </a:rPr>
              <a:t>Я должен бы тебя всем сердцем презирать,</a:t>
            </a:r>
            <a:br>
              <a:rPr lang="ru-RU" sz="2400" dirty="0">
                <a:solidFill>
                  <a:srgbClr val="000000"/>
                </a:solidFill>
                <a:latin typeface="Verdana"/>
              </a:rPr>
            </a:br>
            <a:r>
              <a:rPr lang="ru-RU" sz="2400" dirty="0">
                <a:solidFill>
                  <a:srgbClr val="000000"/>
                </a:solidFill>
                <a:latin typeface="Verdana"/>
              </a:rPr>
              <a:t>А я тебя люблю, волнуясь и тоскуя!</a:t>
            </a:r>
            <a:br>
              <a:rPr lang="ru-RU" sz="2400" dirty="0">
                <a:solidFill>
                  <a:srgbClr val="000000"/>
                </a:solidFill>
                <a:latin typeface="Verdana"/>
              </a:rPr>
            </a:br>
            <a:r>
              <a:rPr lang="ru-RU" sz="2400" dirty="0">
                <a:solidFill>
                  <a:srgbClr val="000000"/>
                </a:solidFill>
                <a:latin typeface="Verdana"/>
              </a:rPr>
              <a:t>Люблю и рвусь к тебе, прощаю и люблю,</a:t>
            </a:r>
            <a:br>
              <a:rPr lang="ru-RU" sz="2400" dirty="0">
                <a:solidFill>
                  <a:srgbClr val="000000"/>
                </a:solidFill>
                <a:latin typeface="Verdana"/>
              </a:rPr>
            </a:br>
            <a:r>
              <a:rPr lang="ru-RU" sz="2400" dirty="0">
                <a:solidFill>
                  <a:srgbClr val="000000"/>
                </a:solidFill>
                <a:latin typeface="Verdana"/>
              </a:rPr>
              <a:t>Живу одной тобой в моих терзаньях страстных,</a:t>
            </a:r>
            <a:br>
              <a:rPr lang="ru-RU" sz="2400" dirty="0">
                <a:solidFill>
                  <a:srgbClr val="000000"/>
                </a:solidFill>
                <a:latin typeface="Verdana"/>
              </a:rPr>
            </a:br>
            <a:r>
              <a:rPr lang="ru-RU" sz="2400" dirty="0">
                <a:solidFill>
                  <a:srgbClr val="000000"/>
                </a:solidFill>
                <a:latin typeface="Verdana"/>
              </a:rPr>
              <a:t>Для прихоти твоей я душу погублю,</a:t>
            </a:r>
            <a:br>
              <a:rPr lang="ru-RU" sz="2400" dirty="0">
                <a:solidFill>
                  <a:srgbClr val="000000"/>
                </a:solidFill>
                <a:latin typeface="Verdana"/>
              </a:rPr>
            </a:br>
            <a:r>
              <a:rPr lang="ru-RU" sz="2400" dirty="0">
                <a:solidFill>
                  <a:srgbClr val="000000"/>
                </a:solidFill>
                <a:latin typeface="Verdana"/>
              </a:rPr>
              <a:t>Все, все возьми себе - за взгляд очей прекрасных,</a:t>
            </a:r>
            <a:br>
              <a:rPr lang="ru-RU" sz="2400" dirty="0">
                <a:solidFill>
                  <a:srgbClr val="000000"/>
                </a:solidFill>
                <a:latin typeface="Verdana"/>
              </a:rPr>
            </a:br>
            <a:r>
              <a:rPr lang="ru-RU" sz="2400" dirty="0">
                <a:solidFill>
                  <a:srgbClr val="000000"/>
                </a:solidFill>
                <a:latin typeface="Verdana"/>
              </a:rPr>
              <a:t>За слово лживое, что истины </a:t>
            </a:r>
            <a:r>
              <a:rPr lang="ru-RU" sz="2400" dirty="0" err="1">
                <a:solidFill>
                  <a:srgbClr val="000000"/>
                </a:solidFill>
                <a:latin typeface="Verdana"/>
              </a:rPr>
              <a:t>нежней</a:t>
            </a:r>
            <a:r>
              <a:rPr lang="ru-RU" sz="2400" dirty="0">
                <a:solidFill>
                  <a:srgbClr val="000000"/>
                </a:solidFill>
                <a:latin typeface="Verdana"/>
              </a:rPr>
              <a:t>,</a:t>
            </a:r>
            <a:br>
              <a:rPr lang="ru-RU" sz="2400" dirty="0">
                <a:solidFill>
                  <a:srgbClr val="000000"/>
                </a:solidFill>
                <a:latin typeface="Verdana"/>
              </a:rPr>
            </a:br>
            <a:r>
              <a:rPr lang="ru-RU" sz="2400" dirty="0">
                <a:solidFill>
                  <a:srgbClr val="000000"/>
                </a:solidFill>
                <a:latin typeface="Verdana"/>
              </a:rPr>
              <a:t>За сладкую тоску восторженных мучений!</a:t>
            </a:r>
            <a:br>
              <a:rPr lang="ru-RU" sz="2400" dirty="0">
                <a:solidFill>
                  <a:srgbClr val="000000"/>
                </a:solidFill>
                <a:latin typeface="Verdana"/>
              </a:rPr>
            </a:br>
            <a:r>
              <a:rPr lang="ru-RU" sz="2400" dirty="0">
                <a:solidFill>
                  <a:srgbClr val="000000"/>
                </a:solidFill>
                <a:latin typeface="Verdana"/>
              </a:rPr>
              <a:t>Ты, море странных снов, и звуков, и огней!</a:t>
            </a:r>
            <a:br>
              <a:rPr lang="ru-RU" sz="2400" dirty="0">
                <a:solidFill>
                  <a:srgbClr val="000000"/>
                </a:solidFill>
                <a:latin typeface="Verdana"/>
              </a:rPr>
            </a:br>
            <a:r>
              <a:rPr lang="ru-RU" sz="2400" dirty="0">
                <a:solidFill>
                  <a:srgbClr val="000000"/>
                </a:solidFill>
                <a:latin typeface="Verdana"/>
              </a:rPr>
              <a:t>Ты, друг и вечный враг! Злой дух и добрый гений!</a:t>
            </a:r>
            <a:br>
              <a:rPr lang="ru-RU" sz="2400" dirty="0">
                <a:solidFill>
                  <a:srgbClr val="000000"/>
                </a:solidFill>
                <a:latin typeface="Verdana"/>
              </a:rPr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5706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FFC000"/>
                </a:solidFill>
                <a:latin typeface="Times New Roman"/>
                <a:ea typeface="Times New Roman"/>
              </a:rPr>
              <a:t>Свет женщины</a:t>
            </a:r>
            <a:r>
              <a:rPr lang="ru-RU" sz="4000" dirty="0">
                <a:solidFill>
                  <a:srgbClr val="FFC000"/>
                </a:solidFill>
                <a:latin typeface="Times New Roman"/>
                <a:ea typeface="Times New Roman"/>
              </a:rPr>
              <a:t/>
            </a:r>
            <a:br>
              <a:rPr lang="ru-RU" sz="4000" dirty="0">
                <a:solidFill>
                  <a:srgbClr val="FFC000"/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rgbClr val="FFC000"/>
                </a:solidFill>
                <a:latin typeface="Times New Roman"/>
                <a:ea typeface="Times New Roman"/>
              </a:rPr>
              <a:t>Павел </a:t>
            </a:r>
            <a:r>
              <a:rPr lang="ru-RU" b="1" dirty="0" err="1">
                <a:solidFill>
                  <a:srgbClr val="FFC000"/>
                </a:solidFill>
                <a:latin typeface="Times New Roman"/>
                <a:ea typeface="Times New Roman"/>
              </a:rPr>
              <a:t>Кашаев</a:t>
            </a:r>
            <a:r>
              <a:rPr lang="ru-RU" sz="4000" dirty="0">
                <a:solidFill>
                  <a:srgbClr val="FFC000"/>
                </a:solidFill>
                <a:latin typeface="Times New Roman"/>
                <a:ea typeface="Times New Roman"/>
              </a:rPr>
              <a:t/>
            </a:r>
            <a:br>
              <a:rPr lang="ru-RU" sz="4000" dirty="0">
                <a:solidFill>
                  <a:srgbClr val="FFC000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544616"/>
          </a:xfrm>
        </p:spPr>
        <p:txBody>
          <a:bodyPr numCol="2">
            <a:normAutofit fontScale="77500" lnSpcReduction="2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 небес полночных падает звезда,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 птицы улетают в край далекий,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Но с вами остается навсегда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Свет женщины, прекрасный и высокий.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От сердца к сердцу, от мечты к мечте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Свет женщины проложит путь незримый,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Открытый только вечной Доброте,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 Правде и Любви неповторимой...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Воистину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бессмертные слова: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"Без этого пленительного света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Не кружится от счастья голова,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Не будет ни героя, ни поэта".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Сверкают росы, тают облака,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Приходит новый день обыкновенно.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 светится Вселенная, пока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Свет женщины расплескан во Вселенной.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6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FFC000"/>
                </a:solidFill>
                <a:latin typeface="Times New Roman"/>
                <a:ea typeface="Times New Roman"/>
              </a:rPr>
              <a:t>Она</a:t>
            </a:r>
            <a:r>
              <a:rPr lang="ru-RU" sz="4000" dirty="0">
                <a:solidFill>
                  <a:srgbClr val="FFC000"/>
                </a:solidFill>
                <a:latin typeface="Times New Roman"/>
                <a:ea typeface="Times New Roman"/>
              </a:rPr>
              <a:t/>
            </a:r>
            <a:br>
              <a:rPr lang="ru-RU" sz="4000" dirty="0">
                <a:solidFill>
                  <a:srgbClr val="FFC000"/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rgbClr val="FFC000"/>
                </a:solidFill>
                <a:latin typeface="Times New Roman"/>
                <a:ea typeface="Times New Roman"/>
              </a:rPr>
              <a:t>Николай Гумилев</a:t>
            </a:r>
            <a:r>
              <a:rPr lang="ru-RU" sz="4000" dirty="0">
                <a:solidFill>
                  <a:srgbClr val="FFC000"/>
                </a:solidFill>
                <a:latin typeface="Times New Roman"/>
                <a:ea typeface="Times New Roman"/>
              </a:rPr>
              <a:t/>
            </a:r>
            <a:br>
              <a:rPr lang="ru-RU" sz="4000" dirty="0">
                <a:solidFill>
                  <a:srgbClr val="FFC000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72608"/>
          </a:xfrm>
        </p:spPr>
        <p:txBody>
          <a:bodyPr numCol="2">
            <a:normAutofit fontScale="77500" lnSpcReduction="2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Я знаю женщину: молчанье,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Усталость горькая от слов,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Живет в таинственном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мерцанье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Ее расширенных зрачков.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Ее душа открыта жадно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Лишь медной музыке стиха,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Пред жизнью дольней и отрадной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Высокомерна и глуха.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Неслышный и неторопливый,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Так странно плавен шаг ее,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Назвать нельзя ее красивой,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Но в ней все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счастие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мое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Когда я жажду своеволий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 смел и горд - я к ней иду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Учиться мудрой сладкой боли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 ее истоме и бреду.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Она светла в часы томлений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 держит молнии в руке,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 четки сны ее, как тени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На райском огненном песке.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53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FFC000"/>
                </a:solidFill>
                <a:latin typeface="Times New Roman"/>
                <a:ea typeface="Times New Roman"/>
              </a:rPr>
              <a:t>Женщина - с </a:t>
            </a:r>
            <a:r>
              <a:rPr lang="ru-RU" b="1" dirty="0" smtClean="0">
                <a:solidFill>
                  <a:srgbClr val="FFC000"/>
                </a:solidFill>
                <a:latin typeface="Times New Roman"/>
                <a:ea typeface="Times New Roman"/>
              </a:rPr>
              <a:t>нами...</a:t>
            </a:r>
            <a:r>
              <a:rPr lang="ru-RU" sz="4000" dirty="0">
                <a:solidFill>
                  <a:srgbClr val="FFC000"/>
                </a:solidFill>
                <a:latin typeface="Times New Roman"/>
                <a:ea typeface="Times New Roman"/>
              </a:rPr>
              <a:t/>
            </a:r>
            <a:br>
              <a:rPr lang="ru-RU" sz="4000" dirty="0">
                <a:solidFill>
                  <a:srgbClr val="FFC000"/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rgbClr val="FFC000"/>
                </a:solidFill>
                <a:latin typeface="Times New Roman"/>
                <a:ea typeface="Times New Roman"/>
              </a:rPr>
              <a:t>Константин Бальмонт</a:t>
            </a:r>
            <a:r>
              <a:rPr lang="ru-RU" sz="4000" dirty="0">
                <a:solidFill>
                  <a:srgbClr val="FFC000"/>
                </a:solidFill>
                <a:latin typeface="Times New Roman"/>
                <a:ea typeface="Times New Roman"/>
              </a:rPr>
              <a:t/>
            </a:r>
            <a:br>
              <a:rPr lang="ru-RU" sz="4000" dirty="0">
                <a:solidFill>
                  <a:srgbClr val="FFC000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7260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Женщина - с нами, когда мы рождаемся,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Женщина - с нами в последний наш час.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Женщина - знамя, когда мы сражаемся,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Женщина - радость раскрывшихся глаз.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Первая наша влюбленность и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счастие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 лучшем стремлении - первый привет.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 битве за право - огонь соучастия,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Женщина - музыка. Женщина - свет.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5184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FFC000"/>
                </a:solidFill>
                <a:latin typeface="Times New Roman"/>
                <a:ea typeface="Times New Roman"/>
              </a:rPr>
              <a:t>Лина </a:t>
            </a:r>
            <a:r>
              <a:rPr lang="ru-RU" b="1" dirty="0" err="1" smtClean="0">
                <a:solidFill>
                  <a:srgbClr val="FFC000"/>
                </a:solidFill>
                <a:latin typeface="Times New Roman"/>
                <a:ea typeface="Times New Roman"/>
              </a:rPr>
              <a:t>Томчи</a:t>
            </a:r>
            <a:r>
              <a:rPr lang="ru-RU" b="1" dirty="0" smtClean="0">
                <a:solidFill>
                  <a:srgbClr val="FFC000"/>
                </a:solidFill>
                <a:latin typeface="Times New Roman"/>
                <a:ea typeface="Times New Roman"/>
              </a:rPr>
              <a:t/>
            </a:r>
            <a:br>
              <a:rPr lang="ru-RU" b="1" dirty="0" smtClean="0">
                <a:solidFill>
                  <a:srgbClr val="FFC000"/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rgbClr val="FFC000"/>
                </a:solidFill>
                <a:latin typeface="Times New Roman"/>
                <a:ea typeface="Times New Roman"/>
              </a:rPr>
              <a:t>Бывают женщины…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88632"/>
          </a:xfrm>
        </p:spPr>
        <p:txBody>
          <a:bodyPr numCol="2">
            <a:normAutofit fontScale="85000" lnSpcReduction="2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  <a:t>Бывают женщины такие, </a:t>
            </a:r>
            <a:b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  <a:t>Что входят в дом - и вмиг светло. </a:t>
            </a:r>
            <a:b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  <a:t>И тают глыбы ледяные, </a:t>
            </a:r>
            <a:b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  <a:t>Когда струится их тепло. </a:t>
            </a:r>
            <a:b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  <a:t>Душа открыта нараспашку, </a:t>
            </a:r>
            <a:b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  <a:t>А сердце - райский уголок. </a:t>
            </a:r>
            <a:b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  <a:t>Отдаст последнюю рубашку </a:t>
            </a:r>
            <a:b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  <a:t>И часть души, чтоб сразу впрок. </a:t>
            </a:r>
            <a:b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</a:br>
            <a:endParaRPr lang="ru-RU" dirty="0" smtClean="0">
              <a:solidFill>
                <a:srgbClr val="002F2F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dirty="0">
              <a:solidFill>
                <a:srgbClr val="002F2F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dirty="0" smtClean="0">
              <a:solidFill>
                <a:srgbClr val="002F2F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2F2F"/>
                </a:solidFill>
                <a:latin typeface="Times New Roman"/>
                <a:ea typeface="Times New Roman"/>
              </a:rPr>
              <a:t>Без </a:t>
            </a:r>
            <a: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  <a:t>лишних слов тебе поможет, </a:t>
            </a:r>
            <a:b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  <a:t>Твой груз разделит пополам, </a:t>
            </a:r>
            <a:b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  <a:t>А надо - вылезет из кожи, </a:t>
            </a:r>
            <a:b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  <a:t>Чтоб жизнь вернуть твоим глазам. </a:t>
            </a:r>
            <a:b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  <a:t>Улыбкой - звёзды зажигает. </a:t>
            </a:r>
            <a:b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  <a:t>Печаль с собою унесёт, </a:t>
            </a:r>
            <a:b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  <a:t>И вечно вся в мечтах витает </a:t>
            </a:r>
            <a:b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  <a:t>И к миру всех людей ведет. </a:t>
            </a:r>
            <a:br>
              <a:rPr lang="ru-RU" dirty="0">
                <a:solidFill>
                  <a:srgbClr val="002F2F"/>
                </a:solidFill>
                <a:latin typeface="Times New Roman"/>
                <a:ea typeface="Times New Roman"/>
              </a:rPr>
            </a:b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0308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FFC000"/>
                </a:solidFill>
              </a:rPr>
              <a:t>Булат Окуджава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Эта </a:t>
            </a:r>
            <a:r>
              <a:rPr lang="ru-RU" dirty="0">
                <a:solidFill>
                  <a:srgbClr val="FFC000"/>
                </a:solidFill>
              </a:rPr>
              <a:t>женщина! Увижу и </a:t>
            </a:r>
            <a:r>
              <a:rPr lang="ru-RU" dirty="0" smtClean="0">
                <a:solidFill>
                  <a:srgbClr val="FFC000"/>
                </a:solidFill>
              </a:rPr>
              <a:t>немею</a:t>
            </a:r>
            <a:r>
              <a:rPr lang="ru-RU" dirty="0">
                <a:solidFill>
                  <a:srgbClr val="FFC000"/>
                </a:solidFill>
              </a:rPr>
              <a:t/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/>
            </a:r>
            <a:br>
              <a:rPr lang="ru-RU" dirty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Эта женщина! Увижу и немею.</a:t>
            </a:r>
            <a:br>
              <a:rPr lang="ru-RU" dirty="0"/>
            </a:br>
            <a:r>
              <a:rPr lang="ru-RU" dirty="0"/>
              <a:t>Потому-то, понимаешь, не гляжу.</a:t>
            </a:r>
            <a:br>
              <a:rPr lang="ru-RU" dirty="0"/>
            </a:br>
            <a:r>
              <a:rPr lang="ru-RU" dirty="0"/>
              <a:t>Ни кукушкам, ни ромашкам я не верю</a:t>
            </a:r>
            <a:br>
              <a:rPr lang="ru-RU" dirty="0"/>
            </a:br>
            <a:r>
              <a:rPr lang="ru-RU" dirty="0"/>
              <a:t>и к цыганкам, понимаешь, не хожу.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Напророчат: не люби ее такую,</a:t>
            </a:r>
            <a:br>
              <a:rPr lang="ru-RU" dirty="0"/>
            </a:br>
            <a:r>
              <a:rPr lang="ru-RU" dirty="0"/>
              <a:t>набормочут: до рассвета заживет,</a:t>
            </a:r>
            <a:br>
              <a:rPr lang="ru-RU" dirty="0"/>
            </a:br>
            <a:r>
              <a:rPr lang="ru-RU" dirty="0"/>
              <a:t>наколдуют, нагадают, накукуют...</a:t>
            </a:r>
            <a:br>
              <a:rPr lang="ru-RU" dirty="0"/>
            </a:br>
            <a:r>
              <a:rPr lang="ru-RU" dirty="0"/>
              <a:t>А она на нашей улице живет!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465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Расул Гамзатов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Берегите матерей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517232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       Слово это - зов и заклинанье,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       В этом слове - сущего душа.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       Это - искра первая сознанья,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       Первая улыбка малыша.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       Слово это пусть всегда пребудет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       И, пробившись сквозь любой затор,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       Даже в сердце каменном пробудит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       Заглушенной совести укор.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       Слово это сроду не обманет,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       В нем сокрыто жизни существо.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       В нем - исток всего. Ему конца нет.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       Встаньте!..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       Я произношу его:</a:t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       «Мама!»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4786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110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Образ женщины в поэзии</vt:lpstr>
      <vt:lpstr>Женщине Валерий Брюсов </vt:lpstr>
      <vt:lpstr> Константин Бальмонт О, женщина, дитя, привыкшее играть </vt:lpstr>
      <vt:lpstr>Свет женщины Павел Кашаев </vt:lpstr>
      <vt:lpstr>Она Николай Гумилев </vt:lpstr>
      <vt:lpstr>Женщина - с нами... Константин Бальмонт </vt:lpstr>
      <vt:lpstr>Лина Томчи Бывают женщины… </vt:lpstr>
      <vt:lpstr>  Булат Окуджава Эта женщина! Увижу и немею  </vt:lpstr>
      <vt:lpstr>Расул Гамзатов Берегите матерей</vt:lpstr>
      <vt:lpstr>Юрий Павкин Мадонны России</vt:lpstr>
      <vt:lpstr>Денис Давыдов Поэтическая женщина</vt:lpstr>
      <vt:lpstr>Интернет-источник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Шаблоны презентации «Нежные»</dc:title>
  <dc:creator>Samsung</dc:creator>
  <cp:lastModifiedBy>Samsung</cp:lastModifiedBy>
  <cp:revision>6</cp:revision>
  <dcterms:created xsi:type="dcterms:W3CDTF">2015-11-08T07:44:16Z</dcterms:created>
  <dcterms:modified xsi:type="dcterms:W3CDTF">2015-11-08T11:17:13Z</dcterms:modified>
</cp:coreProperties>
</file>