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0" r:id="rId17"/>
    <p:sldId id="272" r:id="rId18"/>
    <p:sldId id="274" r:id="rId19"/>
    <p:sldId id="275" r:id="rId20"/>
    <p:sldId id="273" r:id="rId21"/>
    <p:sldId id="276" r:id="rId22"/>
    <p:sldId id="277" r:id="rId23"/>
    <p:sldId id="278" r:id="rId24"/>
    <p:sldId id="290" r:id="rId25"/>
    <p:sldId id="288" r:id="rId26"/>
    <p:sldId id="279" r:id="rId27"/>
    <p:sldId id="286" r:id="rId28"/>
    <p:sldId id="287" r:id="rId29"/>
    <p:sldId id="280" r:id="rId30"/>
    <p:sldId id="281" r:id="rId31"/>
    <p:sldId id="282" r:id="rId32"/>
    <p:sldId id="289" r:id="rId33"/>
    <p:sldId id="283" r:id="rId34"/>
    <p:sldId id="284" r:id="rId35"/>
    <p:sldId id="285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g88.imageshack.us/img88/4216/98041777go0.gi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2.gif"/><Relationship Id="rId2" Type="http://schemas.openxmlformats.org/officeDocument/2006/relationships/hyperlink" Target="http://www.servimg.com/u/f63/14/03/05/22/cat-2d12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ailopomoika.com/forums/monthly_01_2013/user33542/post964890_img1_e568891dbb364af427dc142759d7e4cd.gif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vgpu.org/sites/default/files/news/images/tn_sochi_2014_0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s007.radikal.ru/i301/1011/18/67379d3ec906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hyperlink" Target="http://lh5.ggpht.com/_c3cyhmyPFKM/TJtBeSI0x8I/AAAAAAAABDo/wn_6AszclHE/ca17799d760201852edde9c20c32b768.gif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tc.edu.cn/eet/Articles/SymbolsSenses/XCAVEMN.GIF" TargetMode="External"/><Relationship Id="rId13" Type="http://schemas.openxmlformats.org/officeDocument/2006/relationships/image" Target="../media/image30.gif"/><Relationship Id="rId3" Type="http://schemas.openxmlformats.org/officeDocument/2006/relationships/image" Target="../media/image25.gif"/><Relationship Id="rId7" Type="http://schemas.openxmlformats.org/officeDocument/2006/relationships/image" Target="../media/image27.gif"/><Relationship Id="rId12" Type="http://schemas.openxmlformats.org/officeDocument/2006/relationships/hyperlink" Target="http://images.internetpolyglot.com.s3.amazonaws.com/1030/390.gif" TargetMode="External"/><Relationship Id="rId2" Type="http://schemas.openxmlformats.org/officeDocument/2006/relationships/hyperlink" Target="http://www.guy-sports.com/fun_pictures/librarian1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1.liveinternet.ru/images/attach/c/5/88/92/88092881_46e139b69a59.gif" TargetMode="External"/><Relationship Id="rId11" Type="http://schemas.openxmlformats.org/officeDocument/2006/relationships/image" Target="../media/image29.gif"/><Relationship Id="rId5" Type="http://schemas.openxmlformats.org/officeDocument/2006/relationships/image" Target="../media/image26.gif"/><Relationship Id="rId15" Type="http://schemas.openxmlformats.org/officeDocument/2006/relationships/image" Target="../media/image31.gif"/><Relationship Id="rId10" Type="http://schemas.openxmlformats.org/officeDocument/2006/relationships/hyperlink" Target="http://www.edu.cap.ru/Home/6842/football_girl.gif" TargetMode="External"/><Relationship Id="rId4" Type="http://schemas.openxmlformats.org/officeDocument/2006/relationships/hyperlink" Target="http://komsmama.ru/gallery/upload_image/3868a483f6087359f08a6d669a90beb0.gif" TargetMode="External"/><Relationship Id="rId9" Type="http://schemas.openxmlformats.org/officeDocument/2006/relationships/image" Target="../media/image28.gif"/><Relationship Id="rId14" Type="http://schemas.openxmlformats.org/officeDocument/2006/relationships/hyperlink" Target="http://sportsformatquizzer.com/static/images/Coach_Drills_Team.gi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http://img0.liveinternet.ru/images/attach/c/5/86/918/86918708_teacher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hyperlink" Target="http://nsportal.ru/sites/default/files/audio/shtangist0.gi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trikky.ru/files/2009/09/what-guy-for-you-sport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hyperlink" Target="http://inter5.ucoz.ru/foto/September_by_GoblinQueeen.j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img88.imageshack.us/img88/4216/98041777go0.gif" TargetMode="Externa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hyperlink" Target="http://img0.liveinternet.ru/images/attach/c/4/80/162/80162818_large_2411319.gif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hyperlink" Target="http://img1.liveinternet.ru/images/attach/c/6/91/85/91085689_96274086.gif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travelcard.lv/gallery/3373/mid_5628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gif"/><Relationship Id="rId4" Type="http://schemas.openxmlformats.org/officeDocument/2006/relationships/hyperlink" Target="http://www.animated-gifs.eu/nature-fire/0036.gif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hyperlink" Target="http://images.yandex.ru/yandsearch?img_url=http://www.baikal-daily.ru/upload/iblock/4dd/ring2_500.jpg&amp;iorient=&amp;ih=&amp;icolor=&amp;site=&amp;text=%D0%B1%D0%BE%D0%BA%D1%81%20%D0%BD%D0%B0%20%D1%80%D0%B8%D0%BD%D0%B3%D0%B5&amp;iw=&amp;wp=&amp;pos=15&amp;recent=&amp;type=&amp;isize=&amp;rpt=simage&amp;itype=&amp;nojs=1" TargetMode="External"/><Relationship Id="rId18" Type="http://schemas.openxmlformats.org/officeDocument/2006/relationships/image" Target="../media/image59.jpeg"/><Relationship Id="rId3" Type="http://schemas.openxmlformats.org/officeDocument/2006/relationships/image" Target="../media/image50.jpeg"/><Relationship Id="rId7" Type="http://schemas.openxmlformats.org/officeDocument/2006/relationships/hyperlink" Target="http://mmedia0.cc.rsu.ru/www/sfedu$files.bfile_download?p_file=2130.JPG&amp;p_dir=FOTO_GALLERY_DIR&amp;p_mime_type=image/jpeg&amp;p_name=P01_0571.JPG" TargetMode="External"/><Relationship Id="rId12" Type="http://schemas.openxmlformats.org/officeDocument/2006/relationships/image" Target="../media/image55.jpeg"/><Relationship Id="rId17" Type="http://schemas.openxmlformats.org/officeDocument/2006/relationships/image" Target="../media/image58.jpeg"/><Relationship Id="rId2" Type="http://schemas.openxmlformats.org/officeDocument/2006/relationships/hyperlink" Target="http://www.wrestrus.ru/cacheimg.php?img=http://krskplus.ru/static/photo/article/490921b.jpg&amp;width=538&amp;height=304" TargetMode="External"/><Relationship Id="rId16" Type="http://schemas.openxmlformats.org/officeDocument/2006/relationships/hyperlink" Target="http://www.sarreg.ru/uploads/posts/2012-01/1327397291_3ria-333641-preview.jpg" TargetMode="External"/><Relationship Id="rId20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11" Type="http://schemas.openxmlformats.org/officeDocument/2006/relationships/hyperlink" Target="//commons.wikimedia.org/wiki/File:Zaurbek_Baysangurov1.jpg?uselang=ru" TargetMode="External"/><Relationship Id="rId5" Type="http://schemas.openxmlformats.org/officeDocument/2006/relationships/hyperlink" Target="http://rg.sport.ua/images/foto-13---.jpg" TargetMode="External"/><Relationship Id="rId15" Type="http://schemas.openxmlformats.org/officeDocument/2006/relationships/image" Target="../media/image57.jpeg"/><Relationship Id="rId10" Type="http://schemas.openxmlformats.org/officeDocument/2006/relationships/image" Target="../media/image54.jpeg"/><Relationship Id="rId19" Type="http://schemas.openxmlformats.org/officeDocument/2006/relationships/hyperlink" Target="http://cs5288.vkontakte.ru/u1764230/-14/x_348711e7.jpg" TargetMode="External"/><Relationship Id="rId4" Type="http://schemas.openxmlformats.org/officeDocument/2006/relationships/image" Target="../media/image51.emf"/><Relationship Id="rId9" Type="http://schemas.openxmlformats.org/officeDocument/2006/relationships/hyperlink" Target="http://www.gazetachel.ru/upload/iblock/172/21387_ewi_15_vn_01.jpg" TargetMode="External"/><Relationship Id="rId1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2974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Подготовка к ЭГЭ по истории и обществознанию в 2012-2013 учебном году</a:t>
            </a:r>
            <a:endParaRPr lang="ru-RU" dirty="0"/>
          </a:p>
        </p:txBody>
      </p:sp>
      <p:pic>
        <p:nvPicPr>
          <p:cNvPr id="13314" name="Picture 2" descr="http://im7-tub-ru.yandex.net/i?id=168430948-4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24562"/>
            <a:ext cx="4357718" cy="2301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1266" name="Picture 2" descr="http://img88.imageshack.us/img88/4216/98041777go0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746" y="2337093"/>
            <a:ext cx="10287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301208"/>
            <a:ext cx="8568952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истории и обществознания ГБОУ «МССУОР №1» Москомспорта, учитель высшей категории, Почетный работник общего образования  Малиновская В.В.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857628"/>
            <a:ext cx="8429716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Пропущенные элементы:</a:t>
            </a:r>
          </a:p>
          <a:p>
            <a:r>
              <a:rPr lang="ru-RU" sz="1600" dirty="0" smtClean="0"/>
              <a:t>1) М.А. Егоров, М.В. </a:t>
            </a:r>
            <a:r>
              <a:rPr lang="ru-RU" sz="1600" dirty="0" err="1" smtClean="0"/>
              <a:t>Кантария</a:t>
            </a:r>
            <a:endParaRPr lang="ru-RU" sz="1600" dirty="0" smtClean="0"/>
          </a:p>
          <a:p>
            <a:r>
              <a:rPr lang="ru-RU" sz="1600" dirty="0" smtClean="0"/>
              <a:t>2) сентябрь 1941 г. – апрель 1942 г.</a:t>
            </a:r>
          </a:p>
          <a:p>
            <a:r>
              <a:rPr lang="ru-RU" sz="1600" dirty="0" smtClean="0"/>
              <a:t>3) Я.Ф. Павлов</a:t>
            </a:r>
          </a:p>
          <a:p>
            <a:r>
              <a:rPr lang="ru-RU" sz="1600" dirty="0" smtClean="0"/>
              <a:t>4) битва на Курской дуге</a:t>
            </a:r>
          </a:p>
          <a:p>
            <a:r>
              <a:rPr lang="ru-RU" sz="1600" dirty="0" smtClean="0"/>
              <a:t>5) битва за Днепр</a:t>
            </a:r>
          </a:p>
          <a:p>
            <a:r>
              <a:rPr lang="ru-RU" sz="1600" dirty="0" smtClean="0"/>
              <a:t>6) июнь–август 1944 г.</a:t>
            </a:r>
          </a:p>
          <a:p>
            <a:r>
              <a:rPr lang="ru-RU" sz="1600" dirty="0" smtClean="0"/>
              <a:t>7) июль 1942 г. – февраль 1943 г.</a:t>
            </a:r>
          </a:p>
          <a:p>
            <a:r>
              <a:rPr lang="ru-RU" sz="1600" dirty="0" smtClean="0"/>
              <a:t>8) И.В. Панфилов</a:t>
            </a:r>
          </a:p>
          <a:p>
            <a:r>
              <a:rPr lang="ru-RU" sz="1600" dirty="0" smtClean="0"/>
              <a:t>9) май 1942 г.</a:t>
            </a:r>
          </a:p>
          <a:p>
            <a:r>
              <a:rPr lang="ru-RU" sz="1600" dirty="0" smtClean="0"/>
              <a:t>Запишите в таблицу выбранные цифры под соответствующими буквами.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8358214" cy="928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В 6. Заполните пустые ячейки таблицы, используя представленные в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приведённом ниже списке данные. Для каждой ячейки, обозначенной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буквами, выберите номер нужного элемента.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142984"/>
          <a:ext cx="8429685" cy="2577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860"/>
                <a:gridCol w="2290860"/>
                <a:gridCol w="3847965"/>
              </a:tblGrid>
              <a:tr h="3647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Событие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 (-и)</a:t>
                      </a:r>
                      <a:endParaRPr lang="ru-RU" dirty="0"/>
                    </a:p>
                  </a:txBody>
                  <a:tcPr/>
                </a:tc>
              </a:tr>
              <a:tr h="57749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Операция «Багратион»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____________ (А)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И.Х. Баграмян,</a:t>
                      </a:r>
                    </a:p>
                    <a:p>
                      <a:r>
                        <a:rPr lang="ru-RU" sz="1600" dirty="0" smtClean="0"/>
                        <a:t>И.Д. Черняховский</a:t>
                      </a:r>
                      <a:endParaRPr lang="ru-RU" sz="1600" dirty="0"/>
                    </a:p>
                  </a:txBody>
                  <a:tcPr/>
                </a:tc>
              </a:tr>
              <a:tr h="47453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Сталинградская битва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____________ (Б)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____________ (В)</a:t>
                      </a:r>
                      <a:endParaRPr lang="ru-RU" sz="1600" dirty="0"/>
                    </a:p>
                  </a:txBody>
                  <a:tcPr/>
                </a:tc>
              </a:tr>
              <a:tr h="8206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____________ (Г)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Август–декабрь 1943 г.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Г.К. Жуков,</a:t>
                      </a:r>
                    </a:p>
                    <a:p>
                      <a:r>
                        <a:rPr lang="ru-RU" sz="1600" dirty="0" smtClean="0"/>
                        <a:t>К.К. Рокоссовский,</a:t>
                      </a:r>
                    </a:p>
                    <a:p>
                      <a:r>
                        <a:rPr lang="ru-RU" sz="1600" dirty="0" smtClean="0"/>
                        <a:t>И.С. Конев</a:t>
                      </a:r>
                      <a:endParaRPr lang="ru-RU" sz="1600" dirty="0"/>
                    </a:p>
                  </a:txBody>
                  <a:tcPr/>
                </a:tc>
              </a:tr>
              <a:tr h="33434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Битва за Москву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____________ (Д)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____________ (Е)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6862018" cy="200026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В13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Какое из зданий, представленных ниже, было построено в годы руководства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страной того же государственного деятеля, при котором была создана данная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скульптура? В ответе запишите цифру, под которой оно указано.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im0-tub-ru.yandex.net/i?id=477340864-01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285992"/>
            <a:ext cx="2214578" cy="1660934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21512" name="Picture 8" descr="http://im3-tub-ru.yandex.net/i?id=15946467-4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214554"/>
            <a:ext cx="2262190" cy="1696643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21514" name="Picture 10" descr="http://im7-tub-ru.yandex.net/i?id=197792170-3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500570"/>
            <a:ext cx="2286016" cy="171451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21516" name="Picture 12" descr="http://im2-tub-ru.yandex.net/i?id=140249266-2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500570"/>
            <a:ext cx="2242201" cy="1571636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21518" name="Picture 14" descr="http://im5-tub-ru.yandex.net/i?id=46310962-53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000264" cy="28575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714612" y="2285992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496" y="2285992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72496" y="4429132"/>
            <a:ext cx="571504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4357694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114300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Карта и вопросы В 8, В9, В 10</a:t>
            </a:r>
            <a:br>
              <a:rPr lang="ru-RU" dirty="0" smtClean="0"/>
            </a:br>
            <a:r>
              <a:rPr lang="ru-RU" dirty="0" smtClean="0"/>
              <a:t>к данной карте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4429156" cy="41434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25196" indent="-3429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8. Напишите имя полководца, осуществившего поход, обозначенный на схеме стрелками.</a:t>
            </a:r>
          </a:p>
          <a:p>
            <a:pPr marL="425196" indent="-3429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9. Напишите название города, обозначенного на схеме цифрой «1».</a:t>
            </a:r>
          </a:p>
          <a:p>
            <a:pPr marL="425196" indent="-3429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10. Напишите цифру, которой обозначена земля, где в период данного похода существовала республиканская форма правления.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85926"/>
            <a:ext cx="407274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7286644" cy="5500726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11.Какие суждения, относящиеся к событиям, обозначенным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на схеме, являются  верными? Выберите три суждения из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шести предложенных. Запишите в таблицу цифры, под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которыми они указаны.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 завоеватели вторглись в пределы Руси в зимний период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ни один из городов, захваченных завоевателями,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не выдержал осады более одной недели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3) поход, обозначенный на схеме стрелками, длился около трёх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лет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4) одним из последствий событий, обозначенных на схеме,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было начало раздробленности Древнерусского государства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5) в результате событий, обозначенных на схеме, русские земли попали в зависимость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6) полководец, поход которого обозначен на схеме, является основателем государства.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72547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Карта и вопрос В 11 к данной карте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785926"/>
            <a:ext cx="2786050" cy="288325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47800"/>
            <a:ext cx="8647968" cy="51244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исторической науке существуют дискуссионные проблемы, по которым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высказываются различные, часто противоречивые, точки зрения. Ниже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приведена одна из спорных точек зрения, существующих в исторической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науке.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«Россия в XVII в. находилась в состоянии изоляции от экономических,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военных и культурных достижений стран Западной Европы».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Используя исторические знания,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приведите два аргумента, которыми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можно подтвердить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данную точку зрения,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два аргумента, которыми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можно опровергнуть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её.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 запишите в следующем виде.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Аргументы в подтверждение: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…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Аргументы в опровержение: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…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654032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части С 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Задание части С. С6.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  <a:ln>
            <a:solidFill>
              <a:srgbClr val="92D050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КИМах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2013 г.  в задании С 6 на выбор выпускнику предлагают охарактеризовать одного из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4-х исторических деятелей.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 деятель из всеобщей истории.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Ниже названы четыре исторических деятеля различных эпох. Выберите из них ОДНОГО и выполните задания.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Дмитрий Донской; 2) М.М. Сперанский; 3) У. Черчилль; 4) Н.С. Хрущёв.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 время жизни исторического деятеля (с точностью до десятилетия или части века). 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не менее двух направлений его деятельности 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дайте их краткую характеристику. 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 результаты его деятельности по каждому из названных направлений.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  ЕГЭ по обществознанию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785926"/>
            <a:ext cx="749808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Характеристика участников ЕГЭ  по обществознанию 2012 года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числу участников, как и в предыдущие годы, обществознание остается наиболее  массовым из экзаменов, сдаваемых по выбору.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ЕГЭ по обществознанию 2012 г . По России приняли участие около 460 тыс. человек.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Обществознание в Москве в 2012 году сдавало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31025 человек.</a:t>
            </a:r>
          </a:p>
          <a:p>
            <a:endParaRPr lang="ru-RU" dirty="0"/>
          </a:p>
        </p:txBody>
      </p:sp>
      <p:pic>
        <p:nvPicPr>
          <p:cNvPr id="19458" name="Picture 2" descr="http://im7-tub-ru.yandex.net/i?id=656102595-7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543175" cy="14287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7968" cy="725470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ЕГЭ по обществознанию в 2013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Часть А – 20 заданий </a:t>
            </a:r>
          </a:p>
          <a:p>
            <a:pPr>
              <a:buNone/>
            </a:pPr>
            <a:r>
              <a:rPr lang="ru-RU" dirty="0" smtClean="0"/>
              <a:t>(20 первичных баллов)</a:t>
            </a:r>
          </a:p>
          <a:p>
            <a:r>
              <a:rPr lang="ru-RU" dirty="0" smtClean="0"/>
              <a:t>Часть В – 8 заданий </a:t>
            </a:r>
          </a:p>
          <a:p>
            <a:pPr>
              <a:buNone/>
            </a:pPr>
            <a:r>
              <a:rPr lang="ru-RU" dirty="0" smtClean="0"/>
              <a:t>(13 первичных баллов)</a:t>
            </a:r>
          </a:p>
          <a:p>
            <a:r>
              <a:rPr lang="ru-RU" dirty="0" smtClean="0"/>
              <a:t>Часть С – 9 заданий (26 первичных баллов)</a:t>
            </a:r>
            <a:endParaRPr lang="ru-RU" dirty="0"/>
          </a:p>
        </p:txBody>
      </p:sp>
      <p:pic>
        <p:nvPicPr>
          <p:cNvPr id="27650" name="Picture 2" descr="http://im5-tub-ru.yandex.net/i?id=684475021-2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2716" y="1357298"/>
            <a:ext cx="2251726" cy="17145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4929198"/>
            <a:ext cx="8358246" cy="15001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Изменения в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КИМах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2013 году.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725470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ЕГЭ по обществознанию 2013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4099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Продолжительность ЕГЭ по предмету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выполнение экзаменационной работы отводится 210 минут.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Примерное время, отводимое на выполнение отдельных заданий составляет: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для каждого задания части 1 – 1–4 минуты;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для каждого задания части 2 – 3–10 минут;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для каждого задания части 3 – 5–35 минут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290382" cy="172560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Изменения в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КИМах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2013 году.</a:t>
            </a:r>
            <a:b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1850" y="2285992"/>
            <a:ext cx="7862150" cy="433865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Усложнено задание В5. Общее количество приведенных в </a:t>
            </a:r>
          </a:p>
          <a:p>
            <a:pPr>
              <a:buNone/>
            </a:pPr>
            <a:r>
              <a:rPr lang="ru-RU" b="1" dirty="0" smtClean="0"/>
              <a:t>условии  задания суждений увеличивается с четырех до </a:t>
            </a:r>
          </a:p>
          <a:p>
            <a:pPr>
              <a:buNone/>
            </a:pPr>
            <a:r>
              <a:rPr lang="ru-RU" b="1" dirty="0" smtClean="0"/>
              <a:t>пяти. </a:t>
            </a:r>
          </a:p>
          <a:p>
            <a:pPr>
              <a:buNone/>
            </a:pPr>
            <a:r>
              <a:rPr lang="ru-RU" dirty="0" smtClean="0"/>
              <a:t>Экзаменующиеся должны распределить их по трем, вместо прежних двух, группам: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суждения-факты,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суждения-оценки, </a:t>
            </a:r>
          </a:p>
          <a:p>
            <a:pPr>
              <a:buFont typeface="Wingdings" pitchFamily="2" charset="2"/>
              <a:buChar char="Ø"/>
            </a:pPr>
            <a:r>
              <a:rPr lang="ru-RU" b="1" u="sng" dirty="0" smtClean="0"/>
              <a:t>суждения – теоретические утверждения</a:t>
            </a:r>
            <a:r>
              <a:rPr lang="ru-RU" u="sng" dirty="0" smtClean="0"/>
              <a:t>.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Данное изменение позволит выявлять умение различать</a:t>
            </a:r>
          </a:p>
          <a:p>
            <a:pPr>
              <a:buNone/>
            </a:pPr>
            <a:r>
              <a:rPr lang="ru-RU" dirty="0" smtClean="0"/>
              <a:t>в текстах социальной направленности важный и широко</a:t>
            </a:r>
          </a:p>
          <a:p>
            <a:pPr>
              <a:buNone/>
            </a:pPr>
            <a:r>
              <a:rPr lang="ru-RU" dirty="0" smtClean="0"/>
              <a:t>представленный в них компонент – положения теории, на </a:t>
            </a:r>
          </a:p>
          <a:p>
            <a:pPr>
              <a:buNone/>
            </a:pPr>
            <a:r>
              <a:rPr lang="ru-RU" dirty="0" smtClean="0"/>
              <a:t>которых базируется современное научное обществознание.</a:t>
            </a:r>
          </a:p>
        </p:txBody>
      </p:sp>
      <p:pic>
        <p:nvPicPr>
          <p:cNvPr id="32770" name="Picture 2" descr="http://im3-tub-ru.yandex.net/i?id=264291278-1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924672" cy="164307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Итоги сдачи ЕГЭ по истории в 2011-2012 учебном году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57364"/>
            <a:ext cx="7498080" cy="321471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2012 г. в основной волне ЕГЭ по истории приняли участие </a:t>
            </a:r>
          </a:p>
          <a:p>
            <a:pPr>
              <a:buFont typeface="Wingdings" pitchFamily="2" charset="2"/>
              <a:buChar char="Ø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России около 141 тыс. человек. </a:t>
            </a:r>
          </a:p>
          <a:p>
            <a:pPr>
              <a:buFont typeface="Wingdings" pitchFamily="2" charset="2"/>
              <a:buChar char="Ø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Москве более 10 тыс.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Число заданий по истории - 39 заданий (в 2011 г. –49 заданий).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Максимальный первичный балл за работу –58 (в 2011 г. –67)</a:t>
            </a:r>
          </a:p>
          <a:p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im3-tub-ru.yandex.net/i?id=134467608-4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732966"/>
            <a:ext cx="3357554" cy="212503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030" name="Picture 6" descr="http://im2-tub-ru.yandex.net/i?id=276588833-2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929198"/>
            <a:ext cx="2143140" cy="17859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ЕГЭ по обществознанию 2013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9406" cy="551498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5</a:t>
            </a:r>
            <a:r>
              <a:rPr lang="ru-RU" sz="2000" dirty="0" smtClean="0"/>
              <a:t>.Прочитайте приведённый ниже текст, каждое положение которого</a:t>
            </a:r>
          </a:p>
          <a:p>
            <a:pPr>
              <a:buNone/>
            </a:pPr>
            <a:r>
              <a:rPr lang="ru-RU" sz="2000" dirty="0" smtClean="0"/>
              <a:t>обозначено определённой буквой.</a:t>
            </a:r>
          </a:p>
          <a:p>
            <a:pPr>
              <a:buNone/>
            </a:pPr>
            <a:r>
              <a:rPr lang="ru-RU" sz="2000" dirty="0" smtClean="0"/>
              <a:t>(А) Две крупнейшие в стране энергетические компании заявили о своём</a:t>
            </a:r>
          </a:p>
          <a:p>
            <a:pPr>
              <a:buNone/>
            </a:pPr>
            <a:r>
              <a:rPr lang="ru-RU" sz="2000" dirty="0" smtClean="0"/>
              <a:t>слиянии. (Б) Это вызвало значительный рост курса акций большинства из</a:t>
            </a:r>
          </a:p>
          <a:p>
            <a:pPr>
              <a:buNone/>
            </a:pPr>
            <a:r>
              <a:rPr lang="ru-RU" sz="2000" dirty="0" smtClean="0"/>
              <a:t>этих компаний. (В) Однако вряд ли в условиях нестабильности цен на</a:t>
            </a:r>
          </a:p>
          <a:p>
            <a:pPr>
              <a:buNone/>
            </a:pPr>
            <a:r>
              <a:rPr lang="ru-RU" sz="2000" dirty="0" smtClean="0"/>
              <a:t>углеводородное топливо на мировом рынке рост курса акций будет иметь</a:t>
            </a:r>
          </a:p>
          <a:p>
            <a:pPr>
              <a:buNone/>
            </a:pPr>
            <a:r>
              <a:rPr lang="ru-RU" sz="2000" dirty="0" smtClean="0"/>
              <a:t>устойчивый характер. (Г) Акции нефтяных компаний становятся</a:t>
            </a:r>
          </a:p>
          <a:p>
            <a:pPr>
              <a:buNone/>
            </a:pPr>
            <a:r>
              <a:rPr lang="ru-RU" sz="2000" dirty="0" smtClean="0"/>
              <a:t>локомотивами» фондового рынка. (Д) Акции как ценные бумаги являются</a:t>
            </a:r>
          </a:p>
          <a:p>
            <a:pPr>
              <a:buNone/>
            </a:pPr>
            <a:r>
              <a:rPr lang="ru-RU" sz="2000" dirty="0" smtClean="0"/>
              <a:t>представителями реального капитала и в определённой мере отражают его</a:t>
            </a:r>
          </a:p>
          <a:p>
            <a:pPr>
              <a:buNone/>
            </a:pPr>
            <a:r>
              <a:rPr lang="ru-RU" sz="2000" dirty="0" smtClean="0"/>
              <a:t>величину.</a:t>
            </a:r>
          </a:p>
          <a:p>
            <a:pPr>
              <a:buNone/>
            </a:pPr>
            <a:r>
              <a:rPr lang="ru-RU" sz="2000" dirty="0" smtClean="0"/>
              <a:t>Определите, какие положения текста имеют</a:t>
            </a:r>
          </a:p>
          <a:p>
            <a:pPr>
              <a:buNone/>
            </a:pPr>
            <a:r>
              <a:rPr lang="ru-RU" sz="2000" dirty="0" smtClean="0"/>
              <a:t>1) фактический характер</a:t>
            </a:r>
          </a:p>
          <a:p>
            <a:pPr>
              <a:buNone/>
            </a:pPr>
            <a:r>
              <a:rPr lang="ru-RU" sz="2000" dirty="0" smtClean="0"/>
              <a:t>2) характер оценочных суждений</a:t>
            </a:r>
          </a:p>
          <a:p>
            <a:pPr>
              <a:buNone/>
            </a:pPr>
            <a:r>
              <a:rPr lang="ru-RU" sz="2000" b="1" dirty="0" smtClean="0"/>
              <a:t>3) характер теоретических утверждений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31746" name="Picture 2" descr="http://im5-tub-ru.yandex.net/i?id=63634248-6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714884"/>
            <a:ext cx="2547942" cy="191095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47800"/>
            <a:ext cx="8362216" cy="48006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Темы,</a:t>
            </a:r>
            <a:r>
              <a:rPr lang="ru-RU" dirty="0" smtClean="0"/>
              <a:t> предлагаемые для написания эссе, сгруппированы </a:t>
            </a:r>
            <a:r>
              <a:rPr lang="ru-RU" b="1" dirty="0" smtClean="0"/>
              <a:t>в </a:t>
            </a:r>
          </a:p>
          <a:p>
            <a:pPr>
              <a:buNone/>
            </a:pPr>
            <a:r>
              <a:rPr lang="ru-RU" b="1" dirty="0" smtClean="0"/>
              <a:t>пять блоков </a:t>
            </a:r>
            <a:r>
              <a:rPr lang="ru-RU" dirty="0" smtClean="0"/>
              <a:t>вместо прежних шести. Темы, раскрываемые с </a:t>
            </a:r>
          </a:p>
          <a:p>
            <a:pPr>
              <a:buNone/>
            </a:pPr>
            <a:r>
              <a:rPr lang="ru-RU" dirty="0" smtClean="0"/>
              <a:t>учетом положений </a:t>
            </a:r>
            <a:r>
              <a:rPr lang="ru-RU" b="1" dirty="0" smtClean="0"/>
              <a:t>социологии и социальной психологии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теперь включаются в одно общее направление. Такое </a:t>
            </a:r>
          </a:p>
          <a:p>
            <a:pPr>
              <a:buNone/>
            </a:pPr>
            <a:r>
              <a:rPr lang="ru-RU" dirty="0" smtClean="0"/>
              <a:t>объединение оправдано с точки зрения тематической </a:t>
            </a:r>
          </a:p>
          <a:p>
            <a:pPr>
              <a:buNone/>
            </a:pPr>
            <a:r>
              <a:rPr lang="ru-RU" dirty="0" smtClean="0"/>
              <a:t>близости этих областей науки. Экзаменуемый получает </a:t>
            </a:r>
          </a:p>
          <a:p>
            <a:pPr>
              <a:buNone/>
            </a:pPr>
            <a:r>
              <a:rPr lang="ru-RU" dirty="0" smtClean="0"/>
              <a:t>возможность использовать положения и понятийный </a:t>
            </a:r>
          </a:p>
          <a:p>
            <a:pPr>
              <a:buNone/>
            </a:pPr>
            <a:r>
              <a:rPr lang="ru-RU" dirty="0" smtClean="0"/>
              <a:t>аппарат каждой из этих общественных наук при написании </a:t>
            </a:r>
          </a:p>
          <a:p>
            <a:pPr>
              <a:buNone/>
            </a:pPr>
            <a:r>
              <a:rPr lang="ru-RU" dirty="0" smtClean="0"/>
              <a:t>эссе.</a:t>
            </a:r>
          </a:p>
          <a:p>
            <a:pPr>
              <a:buNone/>
            </a:pPr>
            <a:r>
              <a:rPr lang="ru-RU" b="1" dirty="0" smtClean="0"/>
              <a:t>С 9.1.Философия</a:t>
            </a:r>
          </a:p>
          <a:p>
            <a:pPr>
              <a:buNone/>
            </a:pPr>
            <a:r>
              <a:rPr lang="ru-RU" b="1" dirty="0" smtClean="0"/>
              <a:t>С 9.2.Экономика</a:t>
            </a:r>
          </a:p>
          <a:p>
            <a:pPr>
              <a:buNone/>
            </a:pPr>
            <a:r>
              <a:rPr lang="ru-RU" b="1" dirty="0" smtClean="0"/>
              <a:t>С 9.3. </a:t>
            </a:r>
            <a:r>
              <a:rPr lang="ru-RU" b="1" dirty="0" err="1" smtClean="0"/>
              <a:t>Социология,с</a:t>
            </a:r>
            <a:r>
              <a:rPr lang="ru-RU" b="1" dirty="0" smtClean="0"/>
              <a:t> </a:t>
            </a:r>
            <a:r>
              <a:rPr lang="ru-RU" b="1" dirty="0" err="1" smtClean="0"/>
              <a:t>оциальная</a:t>
            </a:r>
            <a:r>
              <a:rPr lang="ru-RU" b="1" dirty="0" smtClean="0"/>
              <a:t> психология</a:t>
            </a:r>
          </a:p>
          <a:p>
            <a:pPr>
              <a:buNone/>
            </a:pPr>
            <a:r>
              <a:rPr lang="ru-RU" b="1" dirty="0" smtClean="0"/>
              <a:t>С 9.4. Политология</a:t>
            </a:r>
          </a:p>
          <a:p>
            <a:pPr>
              <a:buNone/>
            </a:pPr>
            <a:r>
              <a:rPr lang="ru-RU" b="1" dirty="0" smtClean="0"/>
              <a:t>С 9.5. Правоведение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648700" cy="65405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ЕГЭ по обществознанию 2013 г.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00042"/>
            <a:ext cx="8712968" cy="1857388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Скорректированы требования задания С9.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Усовершенствованы критерии оценивания заданий С5, С8, С9.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5. Какой смысл обществоведы вкладывают в понятие «политический режим»?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Привлекая знания обществоведческого курса, составьте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предложения,содержащие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информацию о политическом  режиме.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22940"/>
            <a:ext cx="7498080" cy="43971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ЕГЭ по обществознанию 2013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19" y="2428868"/>
          <a:ext cx="8858281" cy="4229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9430"/>
                <a:gridCol w="968851"/>
              </a:tblGrid>
              <a:tr h="8286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верного ответа и указания по оцениванию (допускаются иные формулировки ответа, не искажающие его смысла)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3314723"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Правильный ответ должен содержать следующие элементы:</a:t>
                      </a:r>
                      <a:endParaRPr lang="ru-RU" dirty="0" smtClean="0"/>
                    </a:p>
                    <a:p>
                      <a:pPr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смысл понятия, например: совокупность средств и методов, при</a:t>
                      </a:r>
                      <a:endParaRPr lang="ru-RU" dirty="0" smtClean="0"/>
                    </a:p>
                    <a:p>
                      <a:pPr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помощи которых государство оказывает регулирующее</a:t>
                      </a:r>
                      <a:endParaRPr lang="ru-RU" dirty="0" smtClean="0"/>
                    </a:p>
                    <a:p>
                      <a:pPr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воздействие на общество;</a:t>
                      </a:r>
                      <a:endParaRPr lang="ru-RU" dirty="0" smtClean="0"/>
                    </a:p>
                    <a:p>
                      <a:pPr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(Может быть приведено иное, близкое по значению определение.)</a:t>
                      </a:r>
                      <a:endParaRPr lang="ru-RU" dirty="0" smtClean="0"/>
                    </a:p>
                    <a:p>
                      <a:pPr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два предложения с информацией о политическом режиме,</a:t>
                      </a:r>
                      <a:endParaRPr lang="ru-RU" dirty="0" smtClean="0"/>
                    </a:p>
                    <a:p>
                      <a:pPr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опирающейся на знания курса, например:</a:t>
                      </a:r>
                      <a:endParaRPr lang="ru-RU" dirty="0" smtClean="0"/>
                    </a:p>
                    <a:p>
                      <a:pPr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«Политический режим отражает уровень политической</a:t>
                      </a:r>
                      <a:endParaRPr lang="ru-RU" dirty="0" smtClean="0"/>
                    </a:p>
                    <a:p>
                      <a:pPr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свободы общества»;</a:t>
                      </a:r>
                      <a:endParaRPr lang="ru-RU" dirty="0" smtClean="0"/>
                    </a:p>
                    <a:p>
                      <a:pPr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«Политические режимы могут быть авторитарными,</a:t>
                      </a:r>
                      <a:endParaRPr lang="ru-RU" dirty="0" smtClean="0"/>
                    </a:p>
                    <a:p>
                      <a:pPr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тоталитарными, демократическими».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287545"/>
              </p:ext>
            </p:extLst>
          </p:nvPr>
        </p:nvGraphicFramePr>
        <p:xfrm>
          <a:off x="0" y="0"/>
          <a:ext cx="9144000" cy="6500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8384"/>
                <a:gridCol w="1115616"/>
              </a:tblGrid>
              <a:tr h="9658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верного ответа и указания по оцениванию (допускаются иные формулировки ответа, не искажающие его смысла)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Баллы</a:t>
                      </a:r>
                      <a:endParaRPr lang="ru-RU" sz="1800" dirty="0"/>
                    </a:p>
                  </a:txBody>
                  <a:tcPr/>
                </a:tc>
              </a:tr>
              <a:tr h="701168">
                <a:tc>
                  <a:txBody>
                    <a:bodyPr/>
                    <a:lstStyle/>
                    <a:p>
                      <a:r>
                        <a:rPr lang="ru-RU" dirty="0" smtClean="0"/>
                        <a:t>Могут быть составлены любые другие предложения, содержащие информацию о политическом режиме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  <a:tr h="67918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Раскрыт смысл понятия; составлены два предложения, содержащие</a:t>
                      </a:r>
                    </a:p>
                    <a:p>
                      <a:r>
                        <a:rPr lang="ru-RU" dirty="0" smtClean="0"/>
                        <a:t>информацию о соответствующем социальном объекте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</a:tr>
              <a:tr h="1835192">
                <a:tc>
                  <a:txBody>
                    <a:bodyPr/>
                    <a:lstStyle/>
                    <a:p>
                      <a:r>
                        <a:rPr lang="ru-RU" dirty="0" smtClean="0"/>
                        <a:t>Раскрыт смысл понятия; составлено одно предложение,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содержащее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информацию о соответствующем социальном объекте.</a:t>
                      </a:r>
                    </a:p>
                    <a:p>
                      <a:r>
                        <a:rPr lang="ru-RU" dirty="0" smtClean="0"/>
                        <a:t>ИЛИ Смысл понятия в явном виде не раскрыт, но представлен в</a:t>
                      </a:r>
                    </a:p>
                    <a:p>
                      <a:r>
                        <a:rPr lang="ru-RU" dirty="0" smtClean="0"/>
                        <a:t>двух составленных предложениях, свидетельствующих о том, что</a:t>
                      </a:r>
                    </a:p>
                    <a:p>
                      <a:r>
                        <a:rPr lang="ru-RU" dirty="0" smtClean="0"/>
                        <a:t>экзаменуемый знает обществоведческое содержание данного</a:t>
                      </a:r>
                    </a:p>
                    <a:p>
                      <a:r>
                        <a:rPr lang="ru-RU" dirty="0" smtClean="0"/>
                        <a:t>понятия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</a:tr>
              <a:tr h="2319403">
                <a:tc>
                  <a:txBody>
                    <a:bodyPr/>
                    <a:lstStyle/>
                    <a:p>
                      <a:r>
                        <a:rPr lang="ru-RU" dirty="0" smtClean="0"/>
                        <a:t>Смысл понятия раскрыт неверно независимо от количества 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качества составленных предложений. ИЛИ Раскрыт смысл понятия; предложения не составлены, или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одно-два предложения составлены без привлечения обществоведческих знаний, или обществоведческие знания в составленных(-</a:t>
                      </a:r>
                      <a:r>
                        <a:rPr lang="ru-RU" dirty="0" err="1" smtClean="0"/>
                        <a:t>ом</a:t>
                      </a:r>
                      <a:r>
                        <a:rPr lang="ru-RU" dirty="0" smtClean="0"/>
                        <a:t>)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предложениях(-и) привлечены не в контексте рассматриваемого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понятия.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ИЛИ Смысл понятия в явном виде не раскрыт; составлено одно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предложение, содержащее информацию о соответствующем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социальном объекте.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dirty="0" smtClean="0"/>
                        <a:t>ИЛИ Ответ неправильный.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2304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ГЛАВНАЯ НАША ЦЕЛЬ –ПОДГОТОВИТЬ ПОБЕДИТЕЛЕЙ ОЛИМПИАД, ЧЕМПИОНАТОВ МИРА И ЕВРОПЫ! </a:t>
            </a:r>
            <a:r>
              <a:rPr lang="ru-RU" sz="2800" b="1" dirty="0">
                <a:solidFill>
                  <a:srgbClr val="C00000"/>
                </a:solidFill>
              </a:rPr>
              <a:t>ВОСПИТАТЬ </a:t>
            </a:r>
            <a:r>
              <a:rPr lang="ru-RU" sz="2800" b="1" dirty="0" smtClean="0">
                <a:solidFill>
                  <a:srgbClr val="C00000"/>
                </a:solidFill>
              </a:rPr>
              <a:t>ДОСТОЙНЫХ ГРАЖДАН СВОЕЙ СТРАНЫ, ОБРАЗОВАННЫХ И КОНКУРЕНТОСПОСОБНЫХ ПРОФЕССИОНАЛОВ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www.servimg.com/u/f63/14/03/05/22/cat-2d12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94990"/>
            <a:ext cx="1761356" cy="256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vgpu.org/sites/default/files/news/images/tn_sochi_2014_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63110"/>
            <a:ext cx="2807009" cy="270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failopomoika.com/forums/monthly_01_2013/user33542/post964890_img1_e568891dbb364af427dc142759d7e4cd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84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214290"/>
            <a:ext cx="8747296" cy="8384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3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Подготовка к </a:t>
            </a: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ЕГЭ в</a:t>
            </a:r>
            <a:r>
              <a:rPr kumimoji="0" lang="ru-RU" sz="80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ГБОУ «МССУОР № 1» Москомспорта в 2012-</a:t>
            </a: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2013 уч. год.</a:t>
            </a:r>
            <a:endParaRPr kumimoji="0" lang="ru-RU" sz="80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 descr="http://s007.radikal.ru/i301/1011/18/67379d3ec906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98373"/>
            <a:ext cx="19335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2996952"/>
            <a:ext cx="6010992" cy="2808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Учащийся-спортсмен всегда может рассчитывать на помощь старшего: учителя, воспитателя, тренера, администратора, методиста, психолога, врача.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lh5.ggpht.com/_c3cyhmyPFKM/TJtBeSI0x8I/AAAAAAAABDo/wn_6AszclHE/ca17799d760201852edde9c20c32b768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51950"/>
            <a:ext cx="21602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5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214290"/>
            <a:ext cx="8747296" cy="8384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3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Подготовка к </a:t>
            </a: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ЕГЭ в</a:t>
            </a:r>
            <a:r>
              <a:rPr kumimoji="0" lang="ru-RU" sz="80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ГБОУ «МССУОР № 1» Москомспорта в 2012-</a:t>
            </a: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2013 уч. год.</a:t>
            </a:r>
            <a:endParaRPr kumimoji="0" lang="ru-RU" sz="80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74802" y="5317333"/>
            <a:ext cx="2016224" cy="748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Учащийся-спортсмен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92567" y="5748696"/>
            <a:ext cx="154817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учитель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5677" y="2442838"/>
            <a:ext cx="18308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психолог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28046" y="2594433"/>
            <a:ext cx="1793453" cy="4244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тренер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2003" y="5460664"/>
            <a:ext cx="16561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родители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285" y="2645425"/>
            <a:ext cx="203968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воспитатель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57229" y="2577556"/>
            <a:ext cx="1672335" cy="4506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доктор</a:t>
            </a:r>
            <a:endParaRPr lang="ru-RU" sz="2400" dirty="0"/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42" name="Picture 18" descr="http://www.guy-sports.com/fun_pictures/librarian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275" y="3938601"/>
            <a:ext cx="745242" cy="14904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komsmama.ru/gallery/upload_image/3868a483f6087359f08a6d669a90beb0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70" y="3848299"/>
            <a:ext cx="1278693" cy="14868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img1.liveinternet.ru/images/attach/c/5/88/92/88092881_46e139b69a59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90" y="1211726"/>
            <a:ext cx="1678855" cy="125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etc.edu.cn/eet/Articles/SymbolsSenses/XCAVEMN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6" y="1386898"/>
            <a:ext cx="1143000" cy="11430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edu.cap.ru/Home/6842/football_girl.gif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676" y="3552794"/>
            <a:ext cx="1514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ages.internetpolyglot.com.s3.amazonaws.com/1030/390.gif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74" y="1142501"/>
            <a:ext cx="1234978" cy="123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sportsformatquizzer.com/static/images/Coach_Drills_Team.gif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55" y="968411"/>
            <a:ext cx="927970" cy="156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 rot="17882772">
            <a:off x="2752894" y="2538187"/>
            <a:ext cx="284179" cy="2800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679972">
            <a:off x="5290636" y="3030177"/>
            <a:ext cx="126940" cy="475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608875">
            <a:off x="6541296" y="2795612"/>
            <a:ext cx="175912" cy="198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924863">
            <a:off x="3928061" y="3308846"/>
            <a:ext cx="218346" cy="761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7561155">
            <a:off x="6568220" y="4562858"/>
            <a:ext cx="258156" cy="1281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5332366">
            <a:off x="2922639" y="4011338"/>
            <a:ext cx="308802" cy="229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214290"/>
            <a:ext cx="8747296" cy="8384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3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Подготовка к </a:t>
            </a: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ЕГЭ в</a:t>
            </a:r>
            <a:r>
              <a:rPr kumimoji="0" lang="ru-RU" sz="80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ГБОУ «МССУОР № 1» Москомспорта в 2012-</a:t>
            </a: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2013 уч. год.</a:t>
            </a:r>
            <a:endParaRPr kumimoji="0" lang="ru-RU" sz="80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http://img0.liveinternet.ru/images/attach/c/5/86/918/86918708_teacher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1268760"/>
            <a:ext cx="5794968" cy="540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ГБОУ «МССУОР № 1» Москомспорта 35 выпускников 11-х классов.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их подготовки к экзаменам созданы все условия: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Работает компьютерный кабинет с выходом в интернет;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Работает библиотека;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Ведут прием врачи-педиатры;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Оказывает помощь школьный психолог;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Учащиеся-спортсмены получают 4-х разовое питание;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кабинеты оснащены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мультимедиапроекторами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интерактивными досками;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nsportal.ru/sites/default/files/audio/shtangist0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8" y="4581128"/>
            <a:ext cx="201622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9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214290"/>
            <a:ext cx="8747296" cy="8384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3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Подготовка к </a:t>
            </a: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ЕГЭ в</a:t>
            </a:r>
            <a:r>
              <a:rPr kumimoji="0" lang="ru-RU" sz="80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ГБОУ «МССУОР № 1» Москомспорта в 2012-</a:t>
            </a: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2013 уч. год.</a:t>
            </a:r>
            <a:endParaRPr kumimoji="0" lang="ru-RU" sz="80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5976664" cy="5472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училище работают высокопрофессиональные преподаватели;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Учебное расписание составлено с учетом двухразовых тренировок;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Училищный транспорт доставляет учащихся-спортсменов на тренировки и обратно в училище;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Учителя проводят дополнительные занятия в группах и индивидуально;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сборы учащиеся получают индивидуальные задания;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Учащиеся и учителя используют электронную почту для получения консультаций и заданий;</a:t>
            </a:r>
            <a:endParaRPr lang="ru-RU" sz="2400" dirty="0"/>
          </a:p>
          <a:p>
            <a:pPr marL="285750" indent="-285750">
              <a:buFont typeface="Wingdings" pitchFamily="2" charset="2"/>
              <a:buChar char="Ø"/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trikky.ru/files/2009/09/what-guy-for-you-sport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21695"/>
            <a:ext cx="1944216" cy="233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nter5.ucoz.ru/foto/September_by_GoblinQueee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46" y="3738392"/>
            <a:ext cx="1954769" cy="293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214290"/>
            <a:ext cx="2743200" cy="3357586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ru-RU" sz="2400" dirty="0" smtClean="0"/>
              <a:t>Работа по подготовке к ЕГЭ в ГБОУ «МССУОР № 1» </a:t>
            </a:r>
            <a:r>
              <a:rPr lang="ru-RU" sz="2400" dirty="0" err="1" smtClean="0"/>
              <a:t>Москомспорта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2012-2013 учебном году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4725144"/>
            <a:ext cx="4680520" cy="15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Составлены списки в начале года тех, кто рассматривал историю и обществознание как экзамен по выбору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im6-tub-ru.yandex.net/i?id=283305190-20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643570" y="3786190"/>
            <a:ext cx="3357586" cy="2786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Определены планы подготовки и дополнительные занятия с учащимися 11-х классов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ЕГЭ по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результаты ЕГЭ 2012 г. по истории представлены несколькими общими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показателями: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средний тестовый балл, полученный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экзаменуемыми, –51,5(в 2011 г. –51,3)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доля участников, набравших количество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баллов ниже минимального, –12,9%;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число экзаменуемых, набравших 100 баллов, –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195 человек в России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Около 8% участников экзамена не приступали к выполнению заданий с развернутым ответом.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://im8-tub-ru.yandex.net/i?id=463174202-7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52"/>
            <a:ext cx="1071570" cy="132839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6778"/>
            <a:ext cx="8472518" cy="1069082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Подготовка к ЕГЭ по истории 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обществознанию в 2012-2013 учебном году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67544" y="1428736"/>
            <a:ext cx="8136904" cy="69850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учащиеся – профессиональные спортсмены!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Экзамен по обществознанию в начале годы выбрали  8 человек.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них 6 учащихся КМС, 2 МС.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спортивные достижения в 2012-2013 учебном году: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Кузнецов Егор – 1 место Первенство мира, 1 место ПРФ;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Булхак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Антон – 2 место П.Москвы;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Головко Александр – 2 место П.Москвы;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Грайворонская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Кристина – 3 место П. Москвы;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Абрамов Сергей – 3 место ВС Турнир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img88.imageshack.us/img88/4216/98041777go0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37112"/>
            <a:ext cx="1578835" cy="22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457200" y="216778"/>
            <a:ext cx="8472518" cy="1069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Подготовка к ЕГЭ по истории и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обществознанию в 2012-2013 учебном году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2032768"/>
            <a:ext cx="4429156" cy="3259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Основное время наши учащиеся-спортсмены проводят на тренировочных сборах и соревнованиях.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подготовить учащихся к сдаче экзамена в формате ЕГЭ?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eriod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mssuor1.ru/image/new/newris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1071570" cy="22338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8916" name="Picture 4" descr="http://mssuor1.ru/image/new/newris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357298"/>
            <a:ext cx="1076291" cy="32147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8918" name="Picture 6" descr="http://mssuor1.ru/image/new/newris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857364"/>
            <a:ext cx="1143008" cy="15272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8920" name="Picture 8" descr="http://mssuor1.ru/image/new/newris35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00504"/>
            <a:ext cx="1855989" cy="2381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8922" name="Picture 10" descr="http://mssuor1.ru/image/new/new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4929198"/>
            <a:ext cx="2081906" cy="12144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457200" y="216778"/>
            <a:ext cx="8472518" cy="1069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Подготовка к ЕГЭ по истории и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обществознанию в 2012-2013 учебном году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556792"/>
            <a:ext cx="5581854" cy="49685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30 до 70 % учебного времени наши учащиеся проводят на тренировочных сборах, соревнования. Часто эти мероприятия проходят за границей. Можно ли взять все учебники с собой?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Да! Если только эти учебники электронные,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аудиоучебники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задания на сборы можно получить в электронном виде или даже по электронной почте.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img0.liveinternet.ru/images/attach/c/4/80/162/80162818_large_2411319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6068"/>
            <a:ext cx="27241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1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457200" y="216778"/>
            <a:ext cx="8472518" cy="1069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Подготовка к ЕГЭ по истории и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обществознанию в 2012-2013 учебном году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1571612"/>
            <a:ext cx="4714908" cy="50720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учащийся, определившийся с экзаменом по выбору получает на сборы электронную папку с материалами, где есть презентации по теме, тесты, примеры выполнения планов (С8), пример написания эссе. Учащиеся, получив индивидуальные коды в системе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СтатГрад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выполняют тренировочные работы.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im2-tub-ru.yandex.net/i?id=312042933-4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1428750" cy="1428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3071810"/>
            <a:ext cx="142876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экономика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64" name="Picture 4" descr="http://im0-tub-ru.yandex.net/i?id=276210146-6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500174"/>
            <a:ext cx="1428750" cy="1428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285984" y="2928934"/>
            <a:ext cx="1428760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право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0966" name="Picture 6" descr="http://im2-tub-ru.yandex.net/i?id=256808401-2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1400175" cy="14287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5214950"/>
            <a:ext cx="1428760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социология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68" name="Picture 8" descr="http://im0-tub-ru.yandex.net/i?id=115380197-5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714752"/>
            <a:ext cx="1643074" cy="12323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143108" y="5000636"/>
            <a:ext cx="1571636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политология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457200" y="216778"/>
            <a:ext cx="8472518" cy="8547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Подготовка к ЕГЭ по истории и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обществознанию в 2012-2013 учебном году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214422"/>
            <a:ext cx="4357718" cy="199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Так, например, в папке «экономика» лежат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презентаций,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варианта плана С 8,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теста и 2 варианта эссе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2-tub-ru.yandex.net/i?id=312042933-4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428736"/>
            <a:ext cx="1643074" cy="16430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571612"/>
            <a:ext cx="1785918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ВВП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00438"/>
            <a:ext cx="1785918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фирмы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428868"/>
            <a:ext cx="1785918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Госбюджет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572140"/>
            <a:ext cx="1785918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Рынок труда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500570"/>
            <a:ext cx="1785918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Функции рынка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3357562"/>
            <a:ext cx="1785918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деньги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4500570"/>
            <a:ext cx="1785918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Спрос, предложение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5500702"/>
            <a:ext cx="1785918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собственность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3357562"/>
            <a:ext cx="1785918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Мировая экономика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4500570"/>
            <a:ext cx="1785918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экономика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00562" y="5500702"/>
            <a:ext cx="1785918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Предприни-мательство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43702" y="3571876"/>
            <a:ext cx="2286016" cy="1071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Организационные формы </a:t>
            </a:r>
            <a:r>
              <a:rPr lang="ru-RU" b="1" dirty="0" err="1" smtClean="0">
                <a:solidFill>
                  <a:schemeClr val="tx1"/>
                </a:solidFill>
              </a:rPr>
              <a:t>предпринима-тельства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43702" y="4857760"/>
            <a:ext cx="2214578" cy="857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Экономика- задания части В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457200" y="216778"/>
            <a:ext cx="8472518" cy="1069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Подготовка к ЕГЭ по истории и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обществознанию в 2012-2013 учебном году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71612"/>
            <a:ext cx="5008070" cy="49292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кабинете истории и обществознания оформлены 3 информационных стенда по ЕГЭ, проводятся диагностические и тренировочные работы по ЕГЭ в системе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СтатГрад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имеются систематизированные тесты на бумажных носителях, дважды в неделю проходят дополнительные групповые занятия по подготовке ЕГЭ.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mg1.liveinternet.ru/images/attach/c/6/91/85/91085689_96274086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53" y="1561027"/>
            <a:ext cx="3347865" cy="4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16778"/>
            <a:ext cx="8472518" cy="1069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Подготовка к ЕГЭ по истории и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обществознанию в 2012-2013 учебном году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285860"/>
            <a:ext cx="6157918" cy="538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Учитывая плотный график тренировок, тренировочных сборов и соревнования учителя проводят индивидуальные подготовительные занятия к будущим экзаменам. Любой учащийся может получить консультацию, сдать зачет или пройти пропущенную тему индивидуально.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Преподаватели поддерживают тесную связь с тренерами, родителями, воспитателями.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Главная ценность для всех взрослых – ученик-спортсмен! Мы все делаем одно общее дело – растим чемпионов!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www.travelcard.lv/gallery/3373/mid_5628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0" y="1988840"/>
            <a:ext cx="2281586" cy="15196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animated-gifs.eu/nature-fire/003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10" y="3977610"/>
            <a:ext cx="1057960" cy="211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320"/>
            <a:ext cx="85381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Надеемся, что и дальше результат будет таким же блестящим!</a:t>
            </a:r>
            <a:endParaRPr lang="ru-RU" dirty="0"/>
          </a:p>
        </p:txBody>
      </p:sp>
      <p:pic>
        <p:nvPicPr>
          <p:cNvPr id="10242" name="Picture 2" descr="http://www.wrestrus.ru/cacheimg.php?img=http%3A%2F%2Fkrskplus.ru%2Fstatic%2Fphoto%2Farticle%2F490921b.jpg&amp;width=538&amp;height=30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9" y="1700809"/>
            <a:ext cx="2805200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1" y="3360616"/>
            <a:ext cx="1184761" cy="19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http://rg.sport.ua/images/foto-13---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81210"/>
            <a:ext cx="2538413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://mmedia0.cc.rsu.ru/www/sfedu$files.bfile_download?p_file=2130.JPG&amp;p_dir=FOTO_GALLERY_DIR&amp;p_mime_type=image/jpeg&amp;p_name=P01_057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57" y="3637169"/>
            <a:ext cx="2025588" cy="135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http://www.gazetachel.ru/upload/iblock/172/21387_ewi_15_vn_01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358" y="3507630"/>
            <a:ext cx="1280710" cy="160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Фотография">
            <a:hlinkClick r:id="rId11" tooltip="Фотография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52333"/>
            <a:ext cx="110412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http://im3-tub-ru.yandex.net/i?id=41303457-00-72&amp;n=21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7090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http://im8-tub-ru.yandex.net/i?id=480266659-06-72&amp;n=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98" y="5254440"/>
            <a:ext cx="1009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http://www.sarreg.ru/uploads/posts/2012-01/1327397291_3ria-333641-preview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05" y="5254440"/>
            <a:ext cx="2599642" cy="151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19" descr="http://im6-tub-ru.yandex.net/i?id=179786684-16-72&amp;n=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9" y="5676465"/>
            <a:ext cx="1356434" cy="98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 descr="http://cs5288.vkontakte.ru/u1764230/-14/x_348711e7.jp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3" y="5169775"/>
            <a:ext cx="2390059" cy="158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25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ЕГЭ по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Обратим внимание на следующие факты: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минимальный балл был установлен на том же уровне, что и в 2011 г.,–13 первичных баллов;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получения минимального балла в 2011 г. необходимо было выполнить 19,4% экзаменационной работы, в 2012 г. –22,4%, при этом, как и в 2011 г., минимальный балл составлял половину заданий базового уровня сложности;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доля выпускников, не набравших минимальный балл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увеличилась с 9,4% в 2011г. до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12,9% в 2012 г.;</a:t>
            </a:r>
          </a:p>
          <a:p>
            <a:endParaRPr lang="ru-RU" dirty="0"/>
          </a:p>
        </p:txBody>
      </p:sp>
      <p:pic>
        <p:nvPicPr>
          <p:cNvPr id="16386" name="Picture 2" descr="http://im5-tub-ru.yandex.net/i?id=317155755-7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0"/>
            <a:ext cx="2143125" cy="14287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ЕГЭ по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647968" cy="531973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Прочтите отрывок из сочинения историка и укажите даты войны,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событиях которой идет речь.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«Князь Меншиков в день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Альминского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сражения приказал генерал-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адъютанту Корнилову затопить у входа на рейд несколько кораблей. Желая сразиться на море с врагом, генерал-адъютант Корнилов всячески боролся против затопления...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Но, настаивая на своем, главнокомандующий предложил Корнилову оставить Севастополь и хотел уже отдать приказ о потоплении кораблей вице-адмиралу. Станюкович "Остановитесь, –крикнул Корнилов,–это самоубийство, то, к чему вы меня принуждаете. Но, чтобы я оставил Севастополь, окружаемый неприятелем, –невозможно. Я готов повиноваться вам". 10-го состоялось распоряжение, а утром 11-го на местах затопленных кораблей... плавали лишь обломки рангоутов.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1828–1829 гг.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1853–1856 гг.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1877–1878 гг.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1904–1905 гг.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ЕГЭ по истории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12394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данным заданием справились всего 50,7% экзаменуемых. Почему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7412" name="Picture 4" descr="http://im3-tub-ru.yandex.net/i?id=143070846-6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786058"/>
            <a:ext cx="5691227" cy="3571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ttp://900igr.net/datas/istorija/Russkaja-Troja/0010-010-13-sentjabrja-gorod-byl-objavlen-na-osadnom-polozhenii-nacha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957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ЕГЭ по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576530" cy="5500726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По-видимому, в данном случае это связано не только с неумением обобщать историческую информацию,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но и с непониманием необходимости ее обобщения при атрибуции исторических источников. 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Чтобы провести атрибуцию источника, надо его прочитать и понять смысл, а не только определить маркер (ключевые слово или фразу), на основании которого можно установить эпоху. </a:t>
            </a:r>
          </a:p>
          <a:p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В данном задании для многих выпускников маркерами стали фамилии военачальников: Меншиков, Корнилов,–и, увидев эти фамилии, эти выпускники перестали вдумываться в смысл фрагмента, посчитав, что на основании приведенных фамилий можно определить даты войны.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Но в истории России встречается несколько деятелей с приведенными фамилиями. Это и запутало экзаменуемых. Таким образом, для успешности выполнения подобных заданий необходимо понять общий смысл источника, для чего надо провести обобщение – соотнести между собой все определенные маркеры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ЕГЭ по истории 2013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КИМы</a:t>
            </a:r>
            <a:r>
              <a:rPr lang="ru-RU" dirty="0" smtClean="0"/>
              <a:t> по истории состоят из:</a:t>
            </a:r>
          </a:p>
          <a:p>
            <a:r>
              <a:rPr lang="ru-RU" dirty="0" smtClean="0"/>
              <a:t> 21 вопроса части А</a:t>
            </a:r>
          </a:p>
          <a:p>
            <a:r>
              <a:rPr lang="ru-RU" dirty="0" smtClean="0"/>
              <a:t>13 вопросов части В</a:t>
            </a:r>
          </a:p>
          <a:p>
            <a:r>
              <a:rPr lang="ru-RU" dirty="0" smtClean="0"/>
              <a:t>6 вопросов части С</a:t>
            </a:r>
          </a:p>
          <a:p>
            <a:pPr>
              <a:buNone/>
            </a:pPr>
            <a:r>
              <a:rPr lang="ru-RU" dirty="0" smtClean="0"/>
              <a:t>Новым, по сравнению с прошлыми годами является: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карты и иллюстрации в части В, задание В 6,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650</TotalTime>
  <Words>2499</Words>
  <Application>Microsoft Office PowerPoint</Application>
  <PresentationFormat>Экран (4:3)</PresentationFormat>
  <Paragraphs>316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Солнцестояние</vt:lpstr>
      <vt:lpstr>Подготовка к ЭГЭ по истории и обществознанию в 2012-2013 учебном году</vt:lpstr>
      <vt:lpstr>Итоги сдачи ЕГЭ по истории в 2011-2012 учебном году</vt:lpstr>
      <vt:lpstr>ЕГЭ по истории</vt:lpstr>
      <vt:lpstr>ЕГЭ по истории</vt:lpstr>
      <vt:lpstr>ЕГЭ по истории</vt:lpstr>
      <vt:lpstr>ЕГЭ по истории </vt:lpstr>
      <vt:lpstr>Презентация PowerPoint</vt:lpstr>
      <vt:lpstr>ЕГЭ по истории</vt:lpstr>
      <vt:lpstr>ЕГЭ по истории 2013 г.</vt:lpstr>
      <vt:lpstr>Презентация PowerPoint</vt:lpstr>
      <vt:lpstr>В13. Какое из зданий, представленных ниже, было построено в годы руководства страной того же государственного деятеля, при котором была создана данная скульптура? В ответе запишите цифру, под которой оно указано.</vt:lpstr>
      <vt:lpstr>Карта и вопросы В 8, В9, В 10 к данной карте</vt:lpstr>
      <vt:lpstr>Карта и вопрос В 11 к данной карте</vt:lpstr>
      <vt:lpstr>Задание части С 5</vt:lpstr>
      <vt:lpstr>Задание части С. С6.</vt:lpstr>
      <vt:lpstr>            ЕГЭ по обществознанию</vt:lpstr>
      <vt:lpstr>ЕГЭ по обществознанию в 2013 г.</vt:lpstr>
      <vt:lpstr>ЕГЭ по обществознанию 2013 г.</vt:lpstr>
      <vt:lpstr> Изменения в КИМах 2013 году. </vt:lpstr>
      <vt:lpstr>ЕГЭ по обществознанию 2013 г.</vt:lpstr>
      <vt:lpstr>ЕГЭ по обществознанию 2013 г.</vt:lpstr>
      <vt:lpstr>ЕГЭ по обществознанию 2013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по подготовке к ЕГЭ в ГБОУ «МССУОР № 1» Москомспорта в 2012-2013 учебном году </vt:lpstr>
      <vt:lpstr>Подготовка к ЕГЭ по истории и   обществознанию в 2012-2013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Надеемся, что и дальше результат будет таким же блестящим!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ЭГЭ по истории и обществознанию в 2012-2013 учебном году</dc:title>
  <cp:lastModifiedBy>Алена Малиновская</cp:lastModifiedBy>
  <cp:revision>59</cp:revision>
  <dcterms:modified xsi:type="dcterms:W3CDTF">2013-04-03T20:43:15Z</dcterms:modified>
</cp:coreProperties>
</file>