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66" d="100"/>
          <a:sy n="66" d="100"/>
        </p:scale>
        <p:origin x="-14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96D73-2F64-41F7-A4FF-640720E50DA7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89BC77-695D-4FC8-8E35-0F8D1808217A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accent1"/>
              </a:solidFill>
            </a:rPr>
            <a:t>Система работы с родителями включает</a:t>
          </a:r>
          <a:r>
            <a:rPr lang="ru-RU" sz="1000" b="1" dirty="0" smtClean="0">
              <a:solidFill>
                <a:schemeClr val="accent1"/>
              </a:solidFill>
            </a:rPr>
            <a:t>:</a:t>
          </a:r>
          <a:endParaRPr lang="ru-RU" sz="1000" dirty="0">
            <a:solidFill>
              <a:schemeClr val="accent1"/>
            </a:solidFill>
          </a:endParaRPr>
        </a:p>
      </dgm:t>
    </dgm:pt>
    <dgm:pt modelId="{7CC09D20-4E1C-43E6-98B7-901D08A5EA99}" type="parTrans" cxnId="{384078CF-4B0D-4060-B9EA-774840C9234C}">
      <dgm:prSet/>
      <dgm:spPr/>
      <dgm:t>
        <a:bodyPr/>
        <a:lstStyle/>
        <a:p>
          <a:endParaRPr lang="ru-RU"/>
        </a:p>
      </dgm:t>
    </dgm:pt>
    <dgm:pt modelId="{C5FA65D5-1E5D-4479-8582-26BBFE755607}" type="sibTrans" cxnId="{384078CF-4B0D-4060-B9EA-774840C9234C}">
      <dgm:prSet/>
      <dgm:spPr/>
      <dgm:t>
        <a:bodyPr/>
        <a:lstStyle/>
        <a:p>
          <a:endParaRPr lang="ru-RU"/>
        </a:p>
      </dgm:t>
    </dgm:pt>
    <dgm:pt modelId="{C7CA1241-C06C-45EE-ABF2-6FE7B33B9F30}">
      <dgm:prSet custT="1"/>
      <dgm:spPr/>
      <dgm:t>
        <a:bodyPr/>
        <a:lstStyle/>
        <a:p>
          <a:pPr algn="just" rtl="0"/>
          <a:r>
            <a:rPr lang="ru-RU" sz="1400" dirty="0" smtClean="0">
              <a:solidFill>
                <a:schemeClr val="accent1"/>
              </a:solidFill>
            </a:rPr>
            <a:t>Ознакомление родителей с результатами работы дошкольного учреждения на общих родительских собраниях, анализом участия родительской общественности в жизни дошкольного учреждения</a:t>
          </a:r>
          <a:r>
            <a:rPr lang="ru-RU" sz="800" dirty="0" smtClean="0">
              <a:solidFill>
                <a:schemeClr val="accent1"/>
              </a:solidFill>
            </a:rPr>
            <a:t>;</a:t>
          </a:r>
          <a:endParaRPr lang="ru-RU" sz="800" dirty="0">
            <a:solidFill>
              <a:schemeClr val="accent1"/>
            </a:solidFill>
          </a:endParaRPr>
        </a:p>
      </dgm:t>
    </dgm:pt>
    <dgm:pt modelId="{FB897622-E80E-46C8-AC5A-72C2FBB50671}" type="parTrans" cxnId="{CB022264-217C-43B5-B670-ECB86B13AFC9}">
      <dgm:prSet/>
      <dgm:spPr/>
      <dgm:t>
        <a:bodyPr/>
        <a:lstStyle/>
        <a:p>
          <a:endParaRPr lang="ru-RU"/>
        </a:p>
      </dgm:t>
    </dgm:pt>
    <dgm:pt modelId="{13C9BAFF-63C4-4F17-89BB-A7DA52A87951}" type="sibTrans" cxnId="{CB022264-217C-43B5-B670-ECB86B13AFC9}">
      <dgm:prSet/>
      <dgm:spPr/>
      <dgm:t>
        <a:bodyPr/>
        <a:lstStyle/>
        <a:p>
          <a:endParaRPr lang="ru-RU"/>
        </a:p>
      </dgm:t>
    </dgm:pt>
    <dgm:pt modelId="{2C826BE9-5C8C-47BD-BEFD-514F698054AA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accent1"/>
              </a:solidFill>
            </a:rPr>
            <a:t>Ознакомление родителей с содержанием работы дошкольного образовательного учреждения, направленной на физическое, психическое и социально-эмоциональное развитие ребенка;</a:t>
          </a:r>
          <a:endParaRPr lang="ru-RU" sz="1400" dirty="0">
            <a:solidFill>
              <a:schemeClr val="accent1"/>
            </a:solidFill>
          </a:endParaRPr>
        </a:p>
      </dgm:t>
    </dgm:pt>
    <dgm:pt modelId="{99FD5E58-8DF8-4447-9748-EE6D4B16015A}" type="parTrans" cxnId="{DC6CECC0-8406-4E2E-A6EE-878FBE846208}">
      <dgm:prSet/>
      <dgm:spPr/>
      <dgm:t>
        <a:bodyPr/>
        <a:lstStyle/>
        <a:p>
          <a:endParaRPr lang="ru-RU"/>
        </a:p>
      </dgm:t>
    </dgm:pt>
    <dgm:pt modelId="{A931EEFB-2025-4106-B64F-3B7D76FBA76B}" type="sibTrans" cxnId="{DC6CECC0-8406-4E2E-A6EE-878FBE846208}">
      <dgm:prSet/>
      <dgm:spPr/>
      <dgm:t>
        <a:bodyPr/>
        <a:lstStyle/>
        <a:p>
          <a:endParaRPr lang="ru-RU"/>
        </a:p>
      </dgm:t>
    </dgm:pt>
    <dgm:pt modelId="{30F37302-B999-4380-ADB1-99FCB4916553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accent1"/>
              </a:solidFill>
            </a:rPr>
            <a:t>Участие родителей в спортивных и культурно-массовых мероприятий, </a:t>
          </a:r>
          <a:r>
            <a:rPr lang="ru-RU" sz="1400" dirty="0" smtClean="0">
              <a:solidFill>
                <a:schemeClr val="accent1"/>
              </a:solidFill>
              <a:latin typeface="+mn-lt"/>
            </a:rPr>
            <a:t>ознакомление родителей с  конкретными приемами и методами воспитания и развития ребенка в разных видах детской деятельности на семинарах-практикумах, консультациях и открытых занятиях</a:t>
          </a:r>
          <a:r>
            <a:rPr lang="ru-RU" sz="1100" dirty="0" smtClean="0">
              <a:solidFill>
                <a:schemeClr val="accent1"/>
              </a:solidFill>
              <a:latin typeface="+mn-lt"/>
            </a:rPr>
            <a:t>.</a:t>
          </a:r>
          <a:endParaRPr lang="ru-RU" sz="2000" dirty="0">
            <a:solidFill>
              <a:schemeClr val="accent1"/>
            </a:solidFill>
            <a:latin typeface="+mn-lt"/>
          </a:endParaRPr>
        </a:p>
      </dgm:t>
    </dgm:pt>
    <dgm:pt modelId="{828ED679-E4E9-43D3-A4FC-F8E5A19EAB67}" type="parTrans" cxnId="{43E56F8C-CCBB-4A7D-A5C8-F942DD06DC25}">
      <dgm:prSet/>
      <dgm:spPr/>
      <dgm:t>
        <a:bodyPr/>
        <a:lstStyle/>
        <a:p>
          <a:endParaRPr lang="ru-RU"/>
        </a:p>
      </dgm:t>
    </dgm:pt>
    <dgm:pt modelId="{4CC57CA8-69FC-4E43-881A-662B110368F8}" type="sibTrans" cxnId="{43E56F8C-CCBB-4A7D-A5C8-F942DD06DC25}">
      <dgm:prSet/>
      <dgm:spPr/>
      <dgm:t>
        <a:bodyPr/>
        <a:lstStyle/>
        <a:p>
          <a:endParaRPr lang="ru-RU"/>
        </a:p>
      </dgm:t>
    </dgm:pt>
    <dgm:pt modelId="{14AEB5D0-F5B9-4E9E-BA27-3DCC25D6250F}" type="pres">
      <dgm:prSet presAssocID="{A2296D73-2F64-41F7-A4FF-640720E50D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FA4C6-4E5C-42DA-B4AD-4989747FDE92}" type="pres">
      <dgm:prSet presAssocID="{9A89BC77-695D-4FC8-8E35-0F8D1808217A}" presName="node" presStyleLbl="node1" presStyleIdx="0" presStyleCnt="4" custScaleX="138393" custScaleY="12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41550-9D8B-45DD-ADA6-89AC930EAA69}" type="pres">
      <dgm:prSet presAssocID="{C5FA65D5-1E5D-4479-8582-26BBFE75560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DED54D2-95A7-47D2-9190-20250BAC13F8}" type="pres">
      <dgm:prSet presAssocID="{C5FA65D5-1E5D-4479-8582-26BBFE75560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27E98D7-B962-4E68-A27A-928E3FE61EC1}" type="pres">
      <dgm:prSet presAssocID="{C7CA1241-C06C-45EE-ABF2-6FE7B33B9F30}" presName="node" presStyleLbl="node1" presStyleIdx="1" presStyleCnt="4" custScaleY="120079" custLinFactNeighborX="3147" custLinFactNeighborY="1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E27B9-1DBF-4298-B44A-1B0B4209FF5C}" type="pres">
      <dgm:prSet presAssocID="{13C9BAFF-63C4-4F17-89BB-A7DA52A8795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F3A922E-C26D-4685-B60A-8F39E57FABC6}" type="pres">
      <dgm:prSet presAssocID="{13C9BAFF-63C4-4F17-89BB-A7DA52A8795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B5F657D-3050-48E8-8CAF-31C199BF8DC8}" type="pres">
      <dgm:prSet presAssocID="{2C826BE9-5C8C-47BD-BEFD-514F698054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A9978-DB44-43A6-B61A-E8E8D74BF98F}" type="pres">
      <dgm:prSet presAssocID="{A931EEFB-2025-4106-B64F-3B7D76FBA76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572C220-7D39-45FB-A46C-98B4C66823C1}" type="pres">
      <dgm:prSet presAssocID="{A931EEFB-2025-4106-B64F-3B7D76FBA76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CC8AED6-E6A7-44C7-84F1-97E4C0F0CEBF}" type="pres">
      <dgm:prSet presAssocID="{30F37302-B999-4380-ADB1-99FCB4916553}" presName="node" presStyleLbl="node1" presStyleIdx="3" presStyleCnt="4" custScaleY="117289" custLinFactNeighborX="8749" custLinFactNeighborY="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3DCAB-73FF-415B-A7A1-4A90B0DA41A4}" type="presOf" srcId="{A931EEFB-2025-4106-B64F-3B7D76FBA76B}" destId="{7572C220-7D39-45FB-A46C-98B4C66823C1}" srcOrd="1" destOrd="0" presId="urn:microsoft.com/office/officeart/2005/8/layout/process1"/>
    <dgm:cxn modelId="{36549CF0-DA8C-460A-91A0-86469453F0AE}" type="presOf" srcId="{A931EEFB-2025-4106-B64F-3B7D76FBA76B}" destId="{2EDA9978-DB44-43A6-B61A-E8E8D74BF98F}" srcOrd="0" destOrd="0" presId="urn:microsoft.com/office/officeart/2005/8/layout/process1"/>
    <dgm:cxn modelId="{7FFDFE2D-AD8B-4275-BDD4-B984DB35B77E}" type="presOf" srcId="{13C9BAFF-63C4-4F17-89BB-A7DA52A87951}" destId="{3AFE27B9-1DBF-4298-B44A-1B0B4209FF5C}" srcOrd="0" destOrd="0" presId="urn:microsoft.com/office/officeart/2005/8/layout/process1"/>
    <dgm:cxn modelId="{CB022264-217C-43B5-B670-ECB86B13AFC9}" srcId="{A2296D73-2F64-41F7-A4FF-640720E50DA7}" destId="{C7CA1241-C06C-45EE-ABF2-6FE7B33B9F30}" srcOrd="1" destOrd="0" parTransId="{FB897622-E80E-46C8-AC5A-72C2FBB50671}" sibTransId="{13C9BAFF-63C4-4F17-89BB-A7DA52A87951}"/>
    <dgm:cxn modelId="{B678D0F7-9C45-4BFA-B75C-5EE0EAD99669}" type="presOf" srcId="{C7CA1241-C06C-45EE-ABF2-6FE7B33B9F30}" destId="{B27E98D7-B962-4E68-A27A-928E3FE61EC1}" srcOrd="0" destOrd="0" presId="urn:microsoft.com/office/officeart/2005/8/layout/process1"/>
    <dgm:cxn modelId="{5B2AB95D-BA65-4FC0-8686-FFCFCFF934F6}" type="presOf" srcId="{A2296D73-2F64-41F7-A4FF-640720E50DA7}" destId="{14AEB5D0-F5B9-4E9E-BA27-3DCC25D6250F}" srcOrd="0" destOrd="0" presId="urn:microsoft.com/office/officeart/2005/8/layout/process1"/>
    <dgm:cxn modelId="{023B86F3-7726-424B-BDEF-FD8BB8280D45}" type="presOf" srcId="{9A89BC77-695D-4FC8-8E35-0F8D1808217A}" destId="{6D7FA4C6-4E5C-42DA-B4AD-4989747FDE92}" srcOrd="0" destOrd="0" presId="urn:microsoft.com/office/officeart/2005/8/layout/process1"/>
    <dgm:cxn modelId="{07C4AA6F-CFF6-410B-B430-63545CADE2AC}" type="presOf" srcId="{30F37302-B999-4380-ADB1-99FCB4916553}" destId="{9CC8AED6-E6A7-44C7-84F1-97E4C0F0CEBF}" srcOrd="0" destOrd="0" presId="urn:microsoft.com/office/officeart/2005/8/layout/process1"/>
    <dgm:cxn modelId="{DC6CECC0-8406-4E2E-A6EE-878FBE846208}" srcId="{A2296D73-2F64-41F7-A4FF-640720E50DA7}" destId="{2C826BE9-5C8C-47BD-BEFD-514F698054AA}" srcOrd="2" destOrd="0" parTransId="{99FD5E58-8DF8-4447-9748-EE6D4B16015A}" sibTransId="{A931EEFB-2025-4106-B64F-3B7D76FBA76B}"/>
    <dgm:cxn modelId="{FCA96DA5-A358-40B6-A297-138CABA41342}" type="presOf" srcId="{C5FA65D5-1E5D-4479-8582-26BBFE755607}" destId="{3DED54D2-95A7-47D2-9190-20250BAC13F8}" srcOrd="1" destOrd="0" presId="urn:microsoft.com/office/officeart/2005/8/layout/process1"/>
    <dgm:cxn modelId="{E699BCD4-44A8-4307-8F08-D7E7E809CDF6}" type="presOf" srcId="{C5FA65D5-1E5D-4479-8582-26BBFE755607}" destId="{56B41550-9D8B-45DD-ADA6-89AC930EAA69}" srcOrd="0" destOrd="0" presId="urn:microsoft.com/office/officeart/2005/8/layout/process1"/>
    <dgm:cxn modelId="{27434CB9-CF63-4FE3-ACC9-020B317FF630}" type="presOf" srcId="{2C826BE9-5C8C-47BD-BEFD-514F698054AA}" destId="{EB5F657D-3050-48E8-8CAF-31C199BF8DC8}" srcOrd="0" destOrd="0" presId="urn:microsoft.com/office/officeart/2005/8/layout/process1"/>
    <dgm:cxn modelId="{384078CF-4B0D-4060-B9EA-774840C9234C}" srcId="{A2296D73-2F64-41F7-A4FF-640720E50DA7}" destId="{9A89BC77-695D-4FC8-8E35-0F8D1808217A}" srcOrd="0" destOrd="0" parTransId="{7CC09D20-4E1C-43E6-98B7-901D08A5EA99}" sibTransId="{C5FA65D5-1E5D-4479-8582-26BBFE755607}"/>
    <dgm:cxn modelId="{3FAAA6BE-16FD-4E85-B147-B14D1658C595}" type="presOf" srcId="{13C9BAFF-63C4-4F17-89BB-A7DA52A87951}" destId="{FF3A922E-C26D-4685-B60A-8F39E57FABC6}" srcOrd="1" destOrd="0" presId="urn:microsoft.com/office/officeart/2005/8/layout/process1"/>
    <dgm:cxn modelId="{43E56F8C-CCBB-4A7D-A5C8-F942DD06DC25}" srcId="{A2296D73-2F64-41F7-A4FF-640720E50DA7}" destId="{30F37302-B999-4380-ADB1-99FCB4916553}" srcOrd="3" destOrd="0" parTransId="{828ED679-E4E9-43D3-A4FC-F8E5A19EAB67}" sibTransId="{4CC57CA8-69FC-4E43-881A-662B110368F8}"/>
    <dgm:cxn modelId="{80BC0E49-6C1D-4816-8FE4-D2CB2B0DDF6A}" type="presParOf" srcId="{14AEB5D0-F5B9-4E9E-BA27-3DCC25D6250F}" destId="{6D7FA4C6-4E5C-42DA-B4AD-4989747FDE92}" srcOrd="0" destOrd="0" presId="urn:microsoft.com/office/officeart/2005/8/layout/process1"/>
    <dgm:cxn modelId="{125B18E6-3F6C-4D23-A37F-5D38C6B0866B}" type="presParOf" srcId="{14AEB5D0-F5B9-4E9E-BA27-3DCC25D6250F}" destId="{56B41550-9D8B-45DD-ADA6-89AC930EAA69}" srcOrd="1" destOrd="0" presId="urn:microsoft.com/office/officeart/2005/8/layout/process1"/>
    <dgm:cxn modelId="{E7CC516B-56DF-46B3-A442-9BBB22641896}" type="presParOf" srcId="{56B41550-9D8B-45DD-ADA6-89AC930EAA69}" destId="{3DED54D2-95A7-47D2-9190-20250BAC13F8}" srcOrd="0" destOrd="0" presId="urn:microsoft.com/office/officeart/2005/8/layout/process1"/>
    <dgm:cxn modelId="{6694C342-96D8-4150-A66F-3FC1E3516933}" type="presParOf" srcId="{14AEB5D0-F5B9-4E9E-BA27-3DCC25D6250F}" destId="{B27E98D7-B962-4E68-A27A-928E3FE61EC1}" srcOrd="2" destOrd="0" presId="urn:microsoft.com/office/officeart/2005/8/layout/process1"/>
    <dgm:cxn modelId="{052F319E-187B-48AB-B560-28DEF2700CEA}" type="presParOf" srcId="{14AEB5D0-F5B9-4E9E-BA27-3DCC25D6250F}" destId="{3AFE27B9-1DBF-4298-B44A-1B0B4209FF5C}" srcOrd="3" destOrd="0" presId="urn:microsoft.com/office/officeart/2005/8/layout/process1"/>
    <dgm:cxn modelId="{C70CA4CB-31A7-474D-B37B-6DC911A15072}" type="presParOf" srcId="{3AFE27B9-1DBF-4298-B44A-1B0B4209FF5C}" destId="{FF3A922E-C26D-4685-B60A-8F39E57FABC6}" srcOrd="0" destOrd="0" presId="urn:microsoft.com/office/officeart/2005/8/layout/process1"/>
    <dgm:cxn modelId="{734B4EF0-AAB9-4D13-85A7-59715B7E9430}" type="presParOf" srcId="{14AEB5D0-F5B9-4E9E-BA27-3DCC25D6250F}" destId="{EB5F657D-3050-48E8-8CAF-31C199BF8DC8}" srcOrd="4" destOrd="0" presId="urn:microsoft.com/office/officeart/2005/8/layout/process1"/>
    <dgm:cxn modelId="{335FAEE9-AEE9-48CA-B9D2-3F46FD66E203}" type="presParOf" srcId="{14AEB5D0-F5B9-4E9E-BA27-3DCC25D6250F}" destId="{2EDA9978-DB44-43A6-B61A-E8E8D74BF98F}" srcOrd="5" destOrd="0" presId="urn:microsoft.com/office/officeart/2005/8/layout/process1"/>
    <dgm:cxn modelId="{FA4E987C-C28F-4D24-B043-10A39CD9B864}" type="presParOf" srcId="{2EDA9978-DB44-43A6-B61A-E8E8D74BF98F}" destId="{7572C220-7D39-45FB-A46C-98B4C66823C1}" srcOrd="0" destOrd="0" presId="urn:microsoft.com/office/officeart/2005/8/layout/process1"/>
    <dgm:cxn modelId="{D0A5C517-695D-4935-9426-75B8E5D15AAA}" type="presParOf" srcId="{14AEB5D0-F5B9-4E9E-BA27-3DCC25D6250F}" destId="{9CC8AED6-E6A7-44C7-84F1-97E4C0F0CEB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FA4C6-4E5C-42DA-B4AD-4989747FDE92}">
      <dsp:nvSpPr>
        <dsp:cNvPr id="0" name=""/>
        <dsp:cNvSpPr/>
      </dsp:nvSpPr>
      <dsp:spPr>
        <a:xfrm>
          <a:off x="7236" y="-345874"/>
          <a:ext cx="2102309" cy="469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/>
              </a:solidFill>
            </a:rPr>
            <a:t>Система работы с родителями включает</a:t>
          </a:r>
          <a:r>
            <a:rPr lang="ru-RU" sz="1000" b="1" kern="1200" dirty="0" smtClean="0">
              <a:solidFill>
                <a:schemeClr val="accent1"/>
              </a:solidFill>
            </a:rPr>
            <a:t>:</a:t>
          </a:r>
          <a:endParaRPr lang="ru-RU" sz="1000" kern="1200" dirty="0">
            <a:solidFill>
              <a:schemeClr val="accent1"/>
            </a:solidFill>
          </a:endParaRPr>
        </a:p>
      </dsp:txBody>
      <dsp:txXfrm>
        <a:off x="68811" y="-284299"/>
        <a:ext cx="1979159" cy="4569694"/>
      </dsp:txXfrm>
    </dsp:sp>
    <dsp:sp modelId="{56B41550-9D8B-45DD-ADA6-89AC930EAA69}">
      <dsp:nvSpPr>
        <dsp:cNvPr id="0" name=""/>
        <dsp:cNvSpPr/>
      </dsp:nvSpPr>
      <dsp:spPr>
        <a:xfrm>
          <a:off x="2266234" y="1812180"/>
          <a:ext cx="332181" cy="376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266234" y="1887527"/>
        <a:ext cx="232527" cy="226039"/>
      </dsp:txXfrm>
    </dsp:sp>
    <dsp:sp modelId="{B27E98D7-B962-4E68-A27A-928E3FE61EC1}">
      <dsp:nvSpPr>
        <dsp:cNvPr id="0" name=""/>
        <dsp:cNvSpPr/>
      </dsp:nvSpPr>
      <dsp:spPr>
        <a:xfrm>
          <a:off x="2736302" y="-345874"/>
          <a:ext cx="1519086" cy="469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/>
              </a:solidFill>
            </a:rPr>
            <a:t>Ознакомление родителей с результатами работы дошкольного учреждения на общих родительских собраниях, анализом участия родительской общественности в жизни дошкольного учреждения</a:t>
          </a:r>
          <a:r>
            <a:rPr lang="ru-RU" sz="800" kern="1200" dirty="0" smtClean="0">
              <a:solidFill>
                <a:schemeClr val="accent1"/>
              </a:solidFill>
            </a:rPr>
            <a:t>;</a:t>
          </a:r>
          <a:endParaRPr lang="ru-RU" sz="800" kern="1200" dirty="0">
            <a:solidFill>
              <a:schemeClr val="accent1"/>
            </a:solidFill>
          </a:endParaRPr>
        </a:p>
      </dsp:txBody>
      <dsp:txXfrm>
        <a:off x="2780795" y="-301381"/>
        <a:ext cx="1430100" cy="4603858"/>
      </dsp:txXfrm>
    </dsp:sp>
    <dsp:sp modelId="{3AFE27B9-1DBF-4298-B44A-1B0B4209FF5C}">
      <dsp:nvSpPr>
        <dsp:cNvPr id="0" name=""/>
        <dsp:cNvSpPr/>
      </dsp:nvSpPr>
      <dsp:spPr>
        <a:xfrm>
          <a:off x="4402516" y="1812180"/>
          <a:ext cx="311911" cy="376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402516" y="1887527"/>
        <a:ext cx="218338" cy="226039"/>
      </dsp:txXfrm>
    </dsp:sp>
    <dsp:sp modelId="{EB5F657D-3050-48E8-8CAF-31C199BF8DC8}">
      <dsp:nvSpPr>
        <dsp:cNvPr id="0" name=""/>
        <dsp:cNvSpPr/>
      </dsp:nvSpPr>
      <dsp:spPr>
        <a:xfrm>
          <a:off x="4843900" y="46482"/>
          <a:ext cx="1519086" cy="3908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/>
              </a:solidFill>
            </a:rPr>
            <a:t>Ознакомление родителей с содержанием работы дошкольного образовательного учреждения, направленной на физическое, психическое и социально-эмоциональное развитие ребенка;</a:t>
          </a:r>
          <a:endParaRPr lang="ru-RU" sz="1400" kern="1200" dirty="0">
            <a:solidFill>
              <a:schemeClr val="accent1"/>
            </a:solidFill>
          </a:endParaRPr>
        </a:p>
      </dsp:txBody>
      <dsp:txXfrm>
        <a:off x="4888393" y="90975"/>
        <a:ext cx="1430100" cy="3819144"/>
      </dsp:txXfrm>
    </dsp:sp>
    <dsp:sp modelId="{2EDA9978-DB44-43A6-B61A-E8E8D74BF98F}">
      <dsp:nvSpPr>
        <dsp:cNvPr id="0" name=""/>
        <dsp:cNvSpPr/>
      </dsp:nvSpPr>
      <dsp:spPr>
        <a:xfrm>
          <a:off x="6516704" y="1812180"/>
          <a:ext cx="325881" cy="376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16704" y="1887527"/>
        <a:ext cx="228117" cy="226039"/>
      </dsp:txXfrm>
    </dsp:sp>
    <dsp:sp modelId="{9CC8AED6-E6A7-44C7-84F1-97E4C0F0CEBF}">
      <dsp:nvSpPr>
        <dsp:cNvPr id="0" name=""/>
        <dsp:cNvSpPr/>
      </dsp:nvSpPr>
      <dsp:spPr>
        <a:xfrm>
          <a:off x="6977857" y="-345874"/>
          <a:ext cx="1519086" cy="469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/>
              </a:solidFill>
            </a:rPr>
            <a:t>Участие родителей в спортивных и культурно-массовых мероприятий, </a:t>
          </a:r>
          <a:r>
            <a:rPr lang="ru-RU" sz="1400" kern="1200" dirty="0" smtClean="0">
              <a:solidFill>
                <a:schemeClr val="accent1"/>
              </a:solidFill>
              <a:latin typeface="+mn-lt"/>
            </a:rPr>
            <a:t>ознакомление родителей с  конкретными приемами и методами воспитания и развития ребенка в разных видах детской деятельности на семинарах-практикумах, консультациях и открытых занятиях</a:t>
          </a:r>
          <a:r>
            <a:rPr lang="ru-RU" sz="1100" kern="1200" dirty="0" smtClean="0">
              <a:solidFill>
                <a:schemeClr val="accent1"/>
              </a:solidFill>
              <a:latin typeface="+mn-lt"/>
            </a:rPr>
            <a:t>.</a:t>
          </a:r>
          <a:endParaRPr lang="ru-RU" sz="2000" kern="1200" dirty="0">
            <a:solidFill>
              <a:schemeClr val="accent1"/>
            </a:solidFill>
            <a:latin typeface="+mn-lt"/>
          </a:endParaRPr>
        </a:p>
      </dsp:txBody>
      <dsp:txXfrm>
        <a:off x="7022350" y="-301381"/>
        <a:ext cx="1430100" cy="4603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88E0-57BE-4303-B828-4034D233507E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7D38B-622B-4F0B-921D-34EA84425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2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042.radikal.ru/1012/74/f339da95a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1727684" y="404664"/>
            <a:ext cx="5688632" cy="410445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Краткая презентация ОП МБДОУ </a:t>
            </a:r>
            <a:br>
              <a:rPr lang="ru-RU" sz="36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«Детский сад п. Коминтерн»</a:t>
            </a:r>
            <a:r>
              <a:rPr lang="ru-RU" sz="2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Энгельсского</a:t>
            </a:r>
            <a:r>
              <a:rPr lang="ru-RU" sz="36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муниципального района Саратовской области</a:t>
            </a:r>
            <a:br>
              <a:rPr lang="ru-RU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      на 2015-2016 </a:t>
            </a:r>
            <a:r>
              <a:rPr lang="ru-RU" sz="36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учебный год</a:t>
            </a:r>
            <a:endParaRPr lang="ru-RU" sz="36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2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764704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small" dirty="0">
                <a:solidFill>
                  <a:schemeClr val="accent1"/>
                </a:solidFill>
                <a:cs typeface="Times New Roman" pitchFamily="18" charset="0"/>
              </a:rPr>
              <a:t>Парциальные программы:</a:t>
            </a:r>
            <a:br>
              <a:rPr lang="ru-RU" sz="2800" cap="small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800" cap="small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П</a:t>
            </a:r>
            <a:r>
              <a:rPr lang="ru-RU" dirty="0" smtClean="0">
                <a:solidFill>
                  <a:schemeClr val="accent1"/>
                </a:solidFill>
                <a:ea typeface="Times New Roman"/>
              </a:rPr>
              <a:t>рограммы</a:t>
            </a:r>
            <a:r>
              <a:rPr lang="ru-RU" dirty="0">
                <a:solidFill>
                  <a:schemeClr val="accent1"/>
                </a:solidFill>
                <a:ea typeface="Times New Roman"/>
              </a:rPr>
              <a:t>, углубляющие или дополняющие содержание комплексной программы </a:t>
            </a:r>
            <a:r>
              <a:rPr lang="ru-RU" dirty="0" smtClean="0">
                <a:solidFill>
                  <a:schemeClr val="accent1"/>
                </a:solidFill>
                <a:ea typeface="Times New Roman"/>
              </a:rPr>
              <a:t>одно </a:t>
            </a:r>
            <a:r>
              <a:rPr lang="ru-RU" dirty="0">
                <a:solidFill>
                  <a:schemeClr val="accent1"/>
                </a:solidFill>
                <a:ea typeface="Times New Roman"/>
              </a:rPr>
              <a:t>или несколько направлений развития ребенка дошкольного </a:t>
            </a:r>
            <a:r>
              <a:rPr lang="ru-RU" dirty="0" smtClean="0">
                <a:solidFill>
                  <a:schemeClr val="accent1"/>
                </a:solidFill>
                <a:ea typeface="Times New Roman"/>
              </a:rPr>
              <a:t>возраста.  Парциальные </a:t>
            </a:r>
            <a:r>
              <a:rPr lang="ru-RU" dirty="0">
                <a:solidFill>
                  <a:schemeClr val="accent1"/>
                </a:solidFill>
                <a:ea typeface="Times New Roman"/>
              </a:rPr>
              <a:t>программы реализуются в рамках основной образовательной деятельности дошкольного учреждения</a:t>
            </a:r>
            <a:r>
              <a:rPr lang="ru-RU" sz="2800" dirty="0" smtClean="0">
                <a:solidFill>
                  <a:schemeClr val="accent1"/>
                </a:solidFill>
                <a:ea typeface="Times New Roman"/>
              </a:rPr>
              <a:t>.</a:t>
            </a:r>
            <a:r>
              <a:rPr lang="en-US" sz="1600" dirty="0">
                <a:solidFill>
                  <a:schemeClr val="accent1"/>
                </a:solidFill>
                <a:ea typeface="Times New Roman"/>
              </a:rPr>
              <a:t/>
            </a:r>
            <a:br>
              <a:rPr lang="en-US" sz="1600" dirty="0">
                <a:solidFill>
                  <a:schemeClr val="accent1"/>
                </a:solidFill>
                <a:ea typeface="Times New Roman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80695"/>
            <a:ext cx="82089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Clr>
                <a:srgbClr val="7FD13B"/>
              </a:buClr>
              <a:buSzPct val="70000"/>
              <a:buFont typeface="Symbol"/>
              <a:buChar char=""/>
            </a:pPr>
            <a:r>
              <a:rPr lang="ru-RU" dirty="0">
                <a:solidFill>
                  <a:schemeClr val="accent1"/>
                </a:solidFill>
                <a:ea typeface="Times New Roman"/>
                <a:cs typeface="Times New Roman" panose="02020603050405020304" pitchFamily="18" charset="0"/>
              </a:rPr>
              <a:t>«Основы Безопасности Жизнедеятельности», под редакцией Р.Б. </a:t>
            </a:r>
            <a:r>
              <a:rPr lang="ru-RU" dirty="0" err="1">
                <a:solidFill>
                  <a:schemeClr val="accent1"/>
                </a:solidFill>
                <a:ea typeface="Times New Roman"/>
                <a:cs typeface="Times New Roman" panose="02020603050405020304" pitchFamily="18" charset="0"/>
              </a:rPr>
              <a:t>Стеркиной</a:t>
            </a:r>
            <a:r>
              <a:rPr lang="ru-RU" dirty="0">
                <a:solidFill>
                  <a:schemeClr val="accent1"/>
                </a:solidFill>
                <a:ea typeface="Times New Roman"/>
                <a:cs typeface="Times New Roman" panose="02020603050405020304" pitchFamily="18" charset="0"/>
              </a:rPr>
              <a:t>, О.Л. Князевой, Н.Н. Авдеевой, 2000.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7FD13B"/>
              </a:buClr>
              <a:buSzPct val="70000"/>
              <a:buFont typeface="Symbol"/>
              <a:buChar char=""/>
            </a:pPr>
            <a:r>
              <a:rPr lang="ru-RU" dirty="0">
                <a:solidFill>
                  <a:schemeClr val="accent1"/>
                </a:solidFill>
                <a:ea typeface="Times New Roman"/>
                <a:cs typeface="Times New Roman" panose="02020603050405020304" pitchFamily="18" charset="0"/>
              </a:rPr>
              <a:t>«Основы здорового образа жизни» под ред. Н.П. Павловой , </a:t>
            </a:r>
            <a:r>
              <a:rPr lang="ru-RU" dirty="0" err="1">
                <a:solidFill>
                  <a:schemeClr val="accent1"/>
                </a:solidFill>
                <a:ea typeface="Times New Roman"/>
                <a:cs typeface="Times New Roman" panose="02020603050405020304" pitchFamily="18" charset="0"/>
              </a:rPr>
              <a:t>г.Саратов</a:t>
            </a:r>
            <a:r>
              <a:rPr lang="ru-RU" dirty="0">
                <a:solidFill>
                  <a:schemeClr val="accent1"/>
                </a:solidFill>
                <a:ea typeface="Times New Roman"/>
                <a:cs typeface="Times New Roman" panose="02020603050405020304" pitchFamily="18" charset="0"/>
              </a:rPr>
              <a:t>, «Научная книга», 2009.</a:t>
            </a:r>
          </a:p>
        </p:txBody>
      </p:sp>
      <p:pic>
        <p:nvPicPr>
          <p:cNvPr id="5128" name="Picture 8" descr="http://static.wixstatic.com/media/20a106_f96a2a91743c4396b765e2a647665d16.png_srz_504_235_85_22_0.50_1.20_0.00_pn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257968"/>
            <a:ext cx="6912768" cy="24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5841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css.ffclub.ru/forum/uploads/photo-54142-1439553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085184"/>
            <a:ext cx="19681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90872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small" dirty="0">
                <a:solidFill>
                  <a:schemeClr val="accent1"/>
                </a:solidFill>
                <a:cs typeface="Times New Roman" pitchFamily="18" charset="0"/>
              </a:rPr>
              <a:t>Организация режима пребывания детей в ДОУ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9652" y="1827053"/>
            <a:ext cx="640542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352425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Режим дня для разных возрастных групп в холодный и тёплый периоды года установлен в соответствии с функциональными возможностями ребёнка, его возрастом и состоянием здоровья. </a:t>
            </a:r>
          </a:p>
          <a:p>
            <a:pPr marL="273050" lvl="0" indent="352425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Режим работы ДОУ: 12 часов: с 7.00 до 19.00 при пятидневной рабочей неделе с четырёхразовым питанием.</a:t>
            </a:r>
          </a:p>
          <a:p>
            <a:pPr marL="273050" lvl="0" indent="352425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Учебный год в детском саду начинается 1 сентября и заканчивается 31 мая. </a:t>
            </a:r>
          </a:p>
          <a:p>
            <a:pPr marL="273050" lvl="0" indent="352425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летние месяцы проводится оздоровительная работа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0918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accent1"/>
                </a:solidFill>
                <a:cs typeface="Times New Roman" pitchFamily="18" charset="0"/>
              </a:rPr>
              <a:t>В </a:t>
            </a:r>
            <a:r>
              <a:rPr lang="ru-RU" sz="2000" b="1" cap="small" dirty="0" err="1">
                <a:solidFill>
                  <a:schemeClr val="accent1"/>
                </a:solidFill>
                <a:cs typeface="Times New Roman" pitchFamily="18" charset="0"/>
              </a:rPr>
              <a:t>воспитательно</a:t>
            </a:r>
            <a:r>
              <a:rPr lang="ru-RU" sz="2000" b="1" cap="small" dirty="0">
                <a:solidFill>
                  <a:schemeClr val="accent1"/>
                </a:solidFill>
                <a:cs typeface="Times New Roman" pitchFamily="18" charset="0"/>
              </a:rPr>
              <a:t>-образовательном процессе используются современные </a:t>
            </a:r>
            <a:r>
              <a:rPr lang="ru-RU" sz="2000" b="1" cap="small" dirty="0" smtClean="0">
                <a:solidFill>
                  <a:schemeClr val="accent1"/>
                </a:solidFill>
                <a:cs typeface="Times New Roman" pitchFamily="18" charset="0"/>
              </a:rPr>
              <a:t>технологии: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42493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</a:rPr>
              <a:t>Технологии, характеризующие отношение взрослых к ребенку: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Личностно-ориентированная (в центр образовательной системы ставится личность ребенка, обеспечение комфортных, бесконфликтных и безопасных условий ее развития, реализация ее природных потенциалов);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Гуманно-личностная технология (своей гуманистической сущностью исповедует идеи всестороннего уважения и любви к ребенку, оптимистическую веру в его творческие силы);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Технология сотрудничества (реализует демократизм, равенство, партнерство в отношениях педагога и ребенка); </a:t>
            </a:r>
          </a:p>
        </p:txBody>
      </p:sp>
      <p:pic>
        <p:nvPicPr>
          <p:cNvPr id="7170" name="Picture 2" descr="http://img15.hostingpics.net/pics/127945az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732988"/>
            <a:ext cx="3312369" cy="200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5689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2</a:t>
            </a:r>
            <a:r>
              <a:rPr lang="ru-RU" b="1" i="1" dirty="0">
                <a:solidFill>
                  <a:schemeClr val="accent1"/>
                </a:solidFill>
                <a:cs typeface="Times New Roman" pitchFamily="18" charset="0"/>
              </a:rPr>
              <a:t>. Педагогические технологии образовательного процесса: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Проектная деятельность </a:t>
            </a:r>
            <a:endParaRPr lang="ru-RU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269875" lvl="0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Проектная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деятельность выступает уникальным средством поддержания инициативы конкретного ребенка, семьи, коллектива педагогов детского коллектива, а так же объединяет участников образовательного процесса и социальных </a:t>
            </a:r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партнеров;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9675"/>
            <a:ext cx="856895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Технология экспериментирования и проживания </a:t>
            </a:r>
            <a:endParaRPr lang="ru-RU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269875" lvl="0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Заключается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развитии познавательной деятельности ребенка, освоении детьми различных форм приобретения опыта, помогающая ребенку получить знания об окружающем мире и о себе);</a:t>
            </a:r>
          </a:p>
          <a:p>
            <a:pPr marL="269875" lvl="0" indent="182563" algn="just">
              <a:spcBef>
                <a:spcPts val="600"/>
              </a:spcBef>
              <a:buClr>
                <a:srgbClr val="7FD13B"/>
              </a:buClr>
              <a:buSzPct val="70000"/>
              <a:buFont typeface="Wingdings" pitchFamily="2" charset="2"/>
              <a:buChar char="v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Организационно-средовые. </a:t>
            </a:r>
            <a:endParaRPr lang="ru-RU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269875" lvl="0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dirty="0" smtClean="0">
                <a:solidFill>
                  <a:schemeClr val="accent1"/>
                </a:solidFill>
                <a:cs typeface="Times New Roman" pitchFamily="18" charset="0"/>
              </a:rPr>
              <a:t>Развивающая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среда, необходимая для реализации задач Программы, служит интересам и потребностям ребенка, способствует его развитию и эмоциональному благополучию.</a:t>
            </a:r>
          </a:p>
          <a:p>
            <a:endParaRPr lang="en-US" dirty="0"/>
          </a:p>
        </p:txBody>
      </p:sp>
      <p:pic>
        <p:nvPicPr>
          <p:cNvPr id="8194" name="Picture 2" descr="http://www.fotki.ykt.ru/albums/userpics/15752/losy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013176"/>
            <a:ext cx="24482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accent1"/>
                </a:solidFill>
                <a:cs typeface="Times New Roman" pitchFamily="18" charset="0"/>
              </a:rPr>
              <a:t>взаимодействия педагогического коллектива</a:t>
            </a:r>
            <a:br>
              <a:rPr lang="ru-RU" sz="2000" b="1" cap="small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sz="2000" b="1" cap="small" dirty="0">
                <a:solidFill>
                  <a:schemeClr val="accent1"/>
                </a:solidFill>
                <a:cs typeface="Times New Roman" pitchFamily="18" charset="0"/>
              </a:rPr>
              <a:t> с семьями воспитанников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849694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 algn="just">
              <a:spcBef>
                <a:spcPts val="600"/>
              </a:spcBef>
              <a:buClr>
                <a:srgbClr val="7FD13B"/>
              </a:buClr>
              <a:buSzPct val="70000"/>
            </a:pP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Целью взаимодействия с родителями мы считаем возрождение традиций семейного воспитания и вовлечение семьи в образовательный процесс.</a:t>
            </a:r>
          </a:p>
          <a:p>
            <a:pPr marL="273050" lvl="0" indent="179388" algn="just">
              <a:spcBef>
                <a:spcPts val="600"/>
              </a:spcBef>
              <a:buClr>
                <a:srgbClr val="7FD13B"/>
              </a:buClr>
              <a:buSzPct val="70000"/>
              <a:buNone/>
            </a:pP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Задачи, направленные на реализацию цели: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-формирование 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психолого- педагогических знаний </a:t>
            </a: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родителей;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приобщение 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родителей к участию в жизни дошкольного учреждения;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-оказание 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помощи семьям воспитанников в развитии, воспитании </a:t>
            </a: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и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обучении 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детей;</a:t>
            </a:r>
          </a:p>
          <a:p>
            <a:pPr lvl="1" indent="-274320" algn="just">
              <a:buClr>
                <a:srgbClr val="7FD13B"/>
              </a:buClr>
              <a:buSzPct val="80000"/>
            </a:pPr>
            <a:r>
              <a:rPr lang="ru-RU" b="1" dirty="0" smtClean="0">
                <a:solidFill>
                  <a:schemeClr val="accent1"/>
                </a:solidFill>
                <a:cs typeface="Times New Roman" pitchFamily="18" charset="0"/>
              </a:rPr>
              <a:t>-изучение 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>и пропаганда лучшего семейного опыта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http://img1.liveinternet.ru/images/attach/c/7/94/352/94352953_FFG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8083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64047116"/>
              </p:ext>
            </p:extLst>
          </p:nvPr>
        </p:nvGraphicFramePr>
        <p:xfrm>
          <a:off x="251520" y="1412776"/>
          <a:ext cx="8496944" cy="400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visionperm.com/img/i3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18002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dizain-fotoc.ucoz.ru/_ph/2/2/157317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264428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Пожаловать  в МБДОУ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«Детский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Коминтерн»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6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andia.ru/text/79/372/images/image001_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3" y="2204864"/>
            <a:ext cx="8784976" cy="345638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fontAlgn="base"/>
            <a:r>
              <a:rPr lang="ru-RU" sz="2000" b="1" i="1" dirty="0">
                <a:solidFill>
                  <a:schemeClr val="accent1"/>
                </a:solidFill>
                <a:latin typeface="Arial Black" pitchFamily="34" charset="0"/>
              </a:rPr>
              <a:t>"Детский сад </a:t>
            </a:r>
            <a:r>
              <a:rPr lang="ru-RU" sz="2000" b="1" i="1" dirty="0" err="1">
                <a:solidFill>
                  <a:schemeClr val="accent1"/>
                </a:solidFill>
                <a:latin typeface="Arial Black" pitchFamily="34" charset="0"/>
              </a:rPr>
              <a:t>п.Коминтерн</a:t>
            </a:r>
            <a:r>
              <a:rPr lang="ru-RU" sz="2000" b="1" i="1" dirty="0">
                <a:solidFill>
                  <a:schemeClr val="accent1"/>
                </a:solidFill>
                <a:latin typeface="Arial Black" pitchFamily="34" charset="0"/>
              </a:rPr>
              <a:t>"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i="1" dirty="0" err="1">
                <a:solidFill>
                  <a:schemeClr val="accent1"/>
                </a:solidFill>
                <a:latin typeface="Arial Black" pitchFamily="34" charset="0"/>
              </a:rPr>
              <a:t>Энгельсского</a:t>
            </a:r>
            <a:r>
              <a:rPr lang="ru-RU" sz="2000" b="1" i="1" dirty="0">
                <a:solidFill>
                  <a:schemeClr val="accent1"/>
                </a:solidFill>
                <a:latin typeface="Arial Black" pitchFamily="34" charset="0"/>
              </a:rPr>
              <a:t> муниципального района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Arial Black" pitchFamily="34" charset="0"/>
              </a:rPr>
              <a:t>Саратовской области.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Муниципальное бюджетное дошкольное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образовательное </a:t>
            </a:r>
            <a:r>
              <a:rPr lang="ru-RU" sz="2000" b="1" dirty="0" err="1">
                <a:solidFill>
                  <a:schemeClr val="accent1"/>
                </a:solidFill>
                <a:latin typeface="Arial Black" pitchFamily="34" charset="0"/>
              </a:rPr>
              <a:t>учреждение"Детский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 сад </a:t>
            </a:r>
            <a:r>
              <a:rPr lang="ru-RU" sz="2000" b="1" dirty="0" err="1">
                <a:solidFill>
                  <a:schemeClr val="accent1"/>
                </a:solidFill>
                <a:latin typeface="Arial Black" pitchFamily="34" charset="0"/>
              </a:rPr>
              <a:t>п.Коминтерн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"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     </a:t>
            </a:r>
            <a:r>
              <a:rPr lang="ru-RU" sz="2000" b="1" dirty="0" smtClean="0">
                <a:solidFill>
                  <a:schemeClr val="accent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 err="1" smtClean="0">
                <a:solidFill>
                  <a:schemeClr val="accent1"/>
                </a:solidFill>
                <a:latin typeface="Arial Black" pitchFamily="34" charset="0"/>
              </a:rPr>
              <a:t>Энгельсского</a:t>
            </a:r>
            <a:r>
              <a:rPr lang="ru-RU" sz="2000" b="1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муниципального района Саратовской области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Расположено по адресу: 413144 РФ, Саратовская область,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   </a:t>
            </a:r>
            <a:r>
              <a:rPr lang="ru-RU" sz="2000" b="1" dirty="0" err="1">
                <a:solidFill>
                  <a:schemeClr val="accent1"/>
                </a:solidFill>
                <a:latin typeface="Arial Black" pitchFamily="34" charset="0"/>
              </a:rPr>
              <a:t>Энгельсский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 район </a:t>
            </a:r>
            <a:r>
              <a:rPr lang="ru-RU" sz="2000" b="1" dirty="0" err="1">
                <a:solidFill>
                  <a:schemeClr val="accent1"/>
                </a:solidFill>
                <a:latin typeface="Arial Black" pitchFamily="34" charset="0"/>
              </a:rPr>
              <a:t>п.Коминтерн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 Black" pitchFamily="34" charset="0"/>
              </a:rPr>
              <a:t>ул.Коммунистическая</a:t>
            </a: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 д.1.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Тел.8 (8543)77-70-62</a:t>
            </a:r>
            <a:b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Arial Black" pitchFamily="34" charset="0"/>
              </a:rPr>
              <a:t>       Здание введено в эксплуатацию </a:t>
            </a:r>
            <a:r>
              <a:rPr lang="ru-RU" sz="2400" b="1" dirty="0">
                <a:solidFill>
                  <a:schemeClr val="accent1"/>
                </a:solidFill>
                <a:latin typeface="Arial Black" pitchFamily="34" charset="0"/>
              </a:rPr>
              <a:t>1973г.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accent1"/>
                </a:solidFill>
                <a:latin typeface="+mn-lt"/>
              </a:rPr>
            </a:br>
            <a:endParaRPr lang="ru-RU" sz="5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7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374441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/>
                </a:solidFill>
                <a:latin typeface="+mn-lt"/>
              </a:rPr>
              <a:t>Содержание образовательного процесса МБДОУ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</a:rPr>
              <a:t>п.Коминтерн</a:t>
            </a:r>
            <a:r>
              <a:rPr lang="ru-RU" sz="2800" b="1" dirty="0">
                <a:solidFill>
                  <a:schemeClr val="accent1"/>
                </a:solidFill>
                <a:latin typeface="+mn-lt"/>
              </a:rPr>
              <a:t> выстроено в соответствии с «Примерной основной </a:t>
            </a:r>
            <a:r>
              <a:rPr lang="ru-RU" sz="2800" b="1" dirty="0" smtClean="0">
                <a:solidFill>
                  <a:schemeClr val="accent1"/>
                </a:solidFill>
                <a:latin typeface="+mn-lt"/>
              </a:rPr>
              <a:t>общеобразовательной программой </a:t>
            </a:r>
            <a:r>
              <a:rPr lang="ru-RU" sz="2800" b="1" dirty="0">
                <a:solidFill>
                  <a:schemeClr val="accent1"/>
                </a:solidFill>
                <a:latin typeface="+mn-lt"/>
              </a:rPr>
              <a:t>дошкольного образования «От рождения до школы» под редакцией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</a:rPr>
              <a:t>Н.Е.Вераксы</a:t>
            </a:r>
            <a:r>
              <a:rPr lang="ru-RU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</a:rPr>
              <a:t>Т.С.Комаровой</a:t>
            </a:r>
            <a:r>
              <a:rPr lang="ru-RU" sz="2800" b="1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accent1"/>
                </a:solidFill>
                <a:latin typeface="+mn-lt"/>
              </a:rPr>
              <a:t>М.А.Васильевой</a:t>
            </a:r>
            <a:r>
              <a:rPr lang="ru-RU" sz="2800" b="1" dirty="0">
                <a:solidFill>
                  <a:schemeClr val="accent1"/>
                </a:solidFill>
                <a:latin typeface="+mn-lt"/>
              </a:rPr>
              <a:t>. – 2-е изд., исп. и доп.-М.: </a:t>
            </a:r>
            <a:r>
              <a:rPr lang="ru-RU" sz="2800" b="1" dirty="0" smtClean="0">
                <a:solidFill>
                  <a:schemeClr val="accent1"/>
                </a:solidFill>
                <a:latin typeface="+mn-lt"/>
              </a:rPr>
              <a:t>МОЗАИКА-СИНТЕЗ 2014г.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266" name="Picture 2" descr="https://im2-tub-ru.yandex.net/i?id=ca18f078a37467644923fe12bde4949c&amp;n=33&amp;h=190&amp;w=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51845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detsad-kitty.ru/uploads/posts/2011-03/1301042012_y_f9c5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163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1052736"/>
            <a:ext cx="3960440" cy="36004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  <a:latin typeface="+mn-lt"/>
              </a:rPr>
              <a:t>Ведущие цели Программы —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  <a:endParaRPr lang="ru-RU" sz="2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6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05800" cy="53285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+mn-lt"/>
              </a:rPr>
              <a:t>При разработке Программы учитывались следующие нормативные документы:</a:t>
            </a:r>
            <a:br>
              <a:rPr lang="ru-RU" sz="2000" b="1" dirty="0">
                <a:solidFill>
                  <a:schemeClr val="accent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ru-RU" sz="1600" b="1" u="sng" dirty="0">
                <a:solidFill>
                  <a:schemeClr val="accent1"/>
                </a:solidFill>
                <a:latin typeface="+mn-lt"/>
              </a:rPr>
              <a:t>Федеральный закон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«Об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образовании в РФ» от 29 декабря 2012 г. №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273-ФЗ</a:t>
            </a:r>
            <a:br>
              <a:rPr lang="ru-RU" sz="1600" b="1" dirty="0">
                <a:solidFill>
                  <a:schemeClr val="accent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ru-RU" sz="1600" b="1" u="sng" dirty="0">
                <a:solidFill>
                  <a:schemeClr val="accent1"/>
                </a:solidFill>
                <a:latin typeface="+mn-lt"/>
              </a:rPr>
              <a:t>Приказ 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Министерства образования и науки РФ от 17 октября 2013 г. № 1155 «Об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утверждении федерального государственного образовательного стандарта дошкольного образования» (Зарегистрировано в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Минюсте РФ 14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ноября 2013 г. № 30384)</a:t>
            </a:r>
            <a:br>
              <a:rPr lang="ru-RU" sz="1600" b="1" dirty="0">
                <a:solidFill>
                  <a:schemeClr val="accent1"/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-</a:t>
            </a:r>
            <a:r>
              <a:rPr lang="ru-RU" sz="1600" b="1" u="sng" dirty="0" smtClean="0">
                <a:solidFill>
                  <a:schemeClr val="accent1"/>
                </a:solidFill>
                <a:latin typeface="+mn-lt"/>
              </a:rPr>
              <a:t>Постановление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Главного государственного санитарного врача Российской Федерации от 15 мая 2013 г. №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26 г. Москва от «Об утверждении СанПиН 2.4.1.3049-13 «Санитарно- эпидемиологические требования к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устройству, содержанию и организации режима работы дошкольных образовательных организаций» (Зарегистрировано в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Минюсте России 29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мая 2013 г. №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28564)</a:t>
            </a:r>
            <a:br>
              <a:rPr lang="ru-RU" sz="1600" b="1" dirty="0">
                <a:solidFill>
                  <a:schemeClr val="accent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ru-RU" sz="1600" b="1" u="sng" dirty="0" smtClean="0">
                <a:solidFill>
                  <a:schemeClr val="accent1"/>
                </a:solidFill>
                <a:latin typeface="+mn-lt"/>
              </a:rPr>
              <a:t>Постановление 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Правительства Российской Федерации от 5 августа 2013 г.  № 662 «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Об осуществлении мониторинга системы образования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»</a:t>
            </a:r>
            <a:br>
              <a:rPr lang="ru-RU" sz="1600" b="1" dirty="0">
                <a:solidFill>
                  <a:schemeClr val="accent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ru-RU" sz="1600" b="1" u="sng" dirty="0" smtClean="0">
                <a:solidFill>
                  <a:schemeClr val="accent1"/>
                </a:solidFill>
                <a:latin typeface="+mn-lt"/>
              </a:rPr>
              <a:t>Приказ </a:t>
            </a:r>
            <a:r>
              <a:rPr lang="ru-RU" sz="1600" b="1" u="sng" dirty="0">
                <a:solidFill>
                  <a:schemeClr val="accent1"/>
                </a:solidFill>
                <a:latin typeface="+mn-lt"/>
              </a:rPr>
              <a:t>Министерства 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образования и науки РФ от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30 августа 2013 г. № 1014 «Об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утверждении Порядка организации и осуществления образовательной деятельности по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основным общеобразовательным программам – образовательным программам дошкольного образования» (Зарегистрировано в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Минюсте России 26.09.2013 № 30038)</a:t>
            </a:r>
            <a:br>
              <a:rPr lang="ru-RU" sz="1600" b="1" dirty="0">
                <a:solidFill>
                  <a:schemeClr val="accent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ru-RU" sz="1600" b="1" u="sng" dirty="0" smtClean="0">
                <a:solidFill>
                  <a:schemeClr val="accent1"/>
                </a:solidFill>
                <a:latin typeface="+mn-lt"/>
              </a:rPr>
              <a:t>Приказ 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Министерства образования и науки РФ от 14 июня 2013 г. № 462 г.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Москва «Об утверждении Порядка проведения </a:t>
            </a:r>
            <a:r>
              <a:rPr lang="ru-RU" sz="1600" b="1" dirty="0" err="1">
                <a:solidFill>
                  <a:schemeClr val="accent1"/>
                </a:solidFill>
                <a:latin typeface="+mn-lt"/>
              </a:rPr>
              <a:t>самообследования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 образовательной организацией» (Зарегистрирован в Минюсте РФ 27 июня 2013 г. № 28908)</a:t>
            </a:r>
            <a:br>
              <a:rPr lang="ru-RU" sz="1600" b="1" dirty="0">
                <a:solidFill>
                  <a:schemeClr val="accent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ru-RU" sz="1600" b="1" u="sng" dirty="0" err="1" smtClean="0">
                <a:solidFill>
                  <a:schemeClr val="accent1"/>
                </a:solidFill>
                <a:latin typeface="+mn-lt"/>
              </a:rPr>
              <a:t>Устав</a:t>
            </a:r>
            <a:r>
              <a:rPr lang="ru-RU" sz="1600" b="1" dirty="0" err="1" smtClean="0">
                <a:solidFill>
                  <a:schemeClr val="accent1"/>
                </a:solidFill>
                <a:latin typeface="+mn-lt"/>
              </a:rPr>
              <a:t>МБДОУ</a:t>
            </a:r>
            <a:r>
              <a:rPr lang="ru-RU" sz="16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«Детский сад п. Коминтерн»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+mn-lt"/>
              </a:rPr>
            </a:b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6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305800" cy="49685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Цель реализации Программы:</a:t>
            </a:r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 обеспечение развития личности детей дошкольного возраста в различных видах общения и деятельности с учётом их возрастных, индивидуальных, </a:t>
            </a:r>
            <a:br>
              <a:rPr lang="ru-RU" sz="36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психологических </a:t>
            </a:r>
            <a:br>
              <a:rPr lang="ru-RU" sz="36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и физиологических </a:t>
            </a:r>
            <a:br>
              <a:rPr lang="ru-RU" sz="3600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особенностей.</a:t>
            </a:r>
            <a:br>
              <a:rPr lang="ru-RU" sz="3600" dirty="0" smtClean="0">
                <a:solidFill>
                  <a:schemeClr val="accent1"/>
                </a:solidFill>
                <a:latin typeface="+mn-lt"/>
              </a:rPr>
            </a:br>
            <a:endParaRPr lang="ru-RU" sz="3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098" name="Picture 2" descr="http://cs625325.vk.me/v625325412/2dbd8/ZgUFa2PzG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923927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+mn-lt"/>
              </a:rPr>
              <a:t>Возрастные особенности воспитанников ДОУ</a:t>
            </a:r>
            <a:endParaRPr lang="ru-RU" sz="3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13338"/>
            <a:ext cx="8064896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Образовательная программа МБДОУ «Детский сад </a:t>
            </a:r>
            <a:r>
              <a:rPr lang="ru-RU" dirty="0" err="1">
                <a:solidFill>
                  <a:schemeClr val="accent1"/>
                </a:solidFill>
              </a:rPr>
              <a:t>П.Коминтерн</a:t>
            </a:r>
            <a:r>
              <a:rPr lang="ru-RU" dirty="0">
                <a:solidFill>
                  <a:schemeClr val="accent1"/>
                </a:solidFill>
              </a:rPr>
              <a:t>» учитывает возрастные и индивидуальные особенности контингента детей, воспитывающихся в образовательном учреждении. 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Всего </a:t>
            </a:r>
            <a:r>
              <a:rPr lang="ru-RU" dirty="0">
                <a:solidFill>
                  <a:schemeClr val="accent1"/>
                </a:solidFill>
              </a:rPr>
              <a:t>в МБДОУ воспитывается   98 детей. В учреждении функционирует 4 группы. Из них 4 группы общеразвивающей направленности: 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от </a:t>
            </a:r>
            <a:r>
              <a:rPr lang="ru-RU" dirty="0">
                <a:solidFill>
                  <a:schemeClr val="accent1"/>
                </a:solidFill>
              </a:rPr>
              <a:t>1,5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до 3-х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1 группа, 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 от </a:t>
            </a:r>
            <a:r>
              <a:rPr lang="ru-RU" dirty="0">
                <a:solidFill>
                  <a:schemeClr val="accent1"/>
                </a:solidFill>
              </a:rPr>
              <a:t>3-х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до 4-х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1 группа,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 от </a:t>
            </a:r>
            <a:r>
              <a:rPr lang="ru-RU" dirty="0">
                <a:solidFill>
                  <a:schemeClr val="accent1"/>
                </a:solidFill>
              </a:rPr>
              <a:t>4-х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до 5-и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1 группа, 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  от </a:t>
            </a:r>
            <a:r>
              <a:rPr lang="ru-RU" dirty="0">
                <a:solidFill>
                  <a:schemeClr val="accent1"/>
                </a:solidFill>
              </a:rPr>
              <a:t>5-и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до 6-и </a:t>
            </a:r>
            <a:r>
              <a:rPr lang="ru-RU" dirty="0" smtClean="0">
                <a:solidFill>
                  <a:schemeClr val="accent1"/>
                </a:solidFill>
              </a:rPr>
              <a:t>лет  </a:t>
            </a:r>
            <a:r>
              <a:rPr lang="ru-RU" dirty="0">
                <a:solidFill>
                  <a:schemeClr val="accent1"/>
                </a:solidFill>
              </a:rPr>
              <a:t>1 группа.</a:t>
            </a:r>
          </a:p>
        </p:txBody>
      </p:sp>
      <p:pic>
        <p:nvPicPr>
          <p:cNvPr id="2050" name="Picture 2" descr="http://xn--80aajzhsz.xn--24-8kcua9afli8d.xn--p1ai/_data/i/upload/2015/03/22/20150322074700-733f8165-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65104"/>
            <a:ext cx="28322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cap="small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5400" i="1" cap="small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cap="small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sz="5400" cap="small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cap="small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sz="5400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543" y="1916832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обеспечение условий для развития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здоровьесберегающей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образовательной среды дошкольного образовательного учреждения, способствующей сохранению и укреплению физического и психического здоровья детей, в том числе и их эмоционального благополучия;</a:t>
            </a:r>
          </a:p>
          <a:p>
            <a:pPr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 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 через внедрение в образовательный процесс современных педагогических технологий;</a:t>
            </a:r>
          </a:p>
        </p:txBody>
      </p:sp>
    </p:spTree>
    <p:extLst>
      <p:ext uri="{BB962C8B-B14F-4D97-AF65-F5344CB8AC3E}">
        <p14:creationId xmlns:p14="http://schemas.microsoft.com/office/powerpoint/2010/main" val="202670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520837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spcBef>
                <a:spcPts val="600"/>
              </a:spcBef>
              <a:buClr>
                <a:srgbClr val="7FD13B"/>
              </a:buClr>
              <a:buSzPct val="70000"/>
              <a:buFont typeface="Wingdings"/>
              <a:buChar char=""/>
            </a:pP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  <p:pic>
        <p:nvPicPr>
          <p:cNvPr id="3076" name="Picture 4" descr="http://i60.beon.ru/70/5/1830570/96/77293596/predmet_losyash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52928"/>
            <a:ext cx="1968153" cy="15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449</TotalTime>
  <Words>894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Краткая презентация ОП МБДОУ  «Детский сад п. Коминтерн» Энгельсского муниципального района Саратовской области        на 2015-2016 учебный год</vt:lpstr>
      <vt:lpstr>"Детский сад п.Коминтерн" Энгельсского муниципального района Саратовской области. Муниципальное бюджетное дошкольное образовательное учреждение"Детский сад п.Коминтерн"       Энгельсского муниципального района Саратовской области Расположено по адресу: 413144 РФ, Саратовская область,    Энгельсский район п.Коминтерн ул.Коммунистическая д.1. Тел.8 (8543)77-70-62        Здание введено в эксплуатацию 1973г. </vt:lpstr>
      <vt:lpstr>Содержание образовательного процесса МБДОУ п.Коминтерн выстроено в соответствии с «Примерной основной общеобразовательной программой дошкольного образования «От рождения до школы» под редакцией Н.Е.Вераксы, Т.С.Комаровой, М.А.Васильевой. – 2-е изд., исп. и доп.-М.: МОЗАИКА-СИНТЕЗ 2014г.</vt:lpstr>
      <vt:lpstr>Ведущие цели Программы —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vt:lpstr>
      <vt:lpstr>При разработке Программы учитывались следующие нормативные документы: -Федеральный закон «Об образовании в РФ» от 29 декабря 2012 г. № 273-ФЗ -Приказ Министерства образования и науки РФ от 17 октября 2013 г. № 1155 «Об утверждении федерального государственного образовательного стандарта дошкольного образования» (Зарегистрировано в Минюсте РФ 14 ноября 2013 г. № 30384) -Постановление Главного государственного санитарного врача Российской Федерации от 15 мая 2013 г. № 26 г. Москва от «Об утверждении СанПиН 2.4.1.3049-13 «Санитарно- эпидемиологические требования к устройству, содержанию и организации режима работы дошкольных образовательных организаций» (Зарегистрировано в Минюсте России 29 мая 2013 г. № 28564) -Постановление Правительства Российской Федерации от 5 августа 2013 г.  № 662 «Об осуществлении мониторинга системы образования» -Приказ Министерства образования и науки РФ от 30 августа 2013 г. № 1014 «Об утверждении Порядка организации и осуществления образовательной деятельности по основным общеобразовательным программам – образовательным программам дошкольного образования» (Зарегистрировано в Минюсте России 26.09.2013 № 30038) -Приказ Министерства образования и науки РФ от 14 июня 2013 г. № 462 г. Москва «Об утверждении Порядка проведения самообследования образовательной организацией» (Зарегистрирован в Минюсте РФ 27 июня 2013 г. № 28908) -УставМБДОУ «Детский сад п. Коминтерн» </vt:lpstr>
      <vt:lpstr>Цель реализации Программы: обеспечение развития личности детей дошкольного возраста в различных видах общения и деятельности с учётом их возрастных, индивидуальных,  психологических  и физиологических  особенностей. </vt:lpstr>
      <vt:lpstr>Возрастные особенности воспитанников ДОУ</vt:lpstr>
      <vt:lpstr>Задачи реализации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Качкалов</dc:creator>
  <cp:lastModifiedBy>admin</cp:lastModifiedBy>
  <cp:revision>42</cp:revision>
  <dcterms:created xsi:type="dcterms:W3CDTF">2015-10-09T13:03:17Z</dcterms:created>
  <dcterms:modified xsi:type="dcterms:W3CDTF">2016-01-02T11:47:13Z</dcterms:modified>
</cp:coreProperties>
</file>