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sldIdLst>
    <p:sldId id="327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266" r:id="rId14"/>
    <p:sldId id="267" r:id="rId15"/>
    <p:sldId id="301" r:id="rId16"/>
    <p:sldId id="300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24" r:id="rId26"/>
    <p:sldId id="325" r:id="rId27"/>
    <p:sldId id="326" r:id="rId28"/>
    <p:sldId id="322" r:id="rId29"/>
    <p:sldId id="323" r:id="rId30"/>
    <p:sldId id="328" r:id="rId31"/>
    <p:sldId id="329" r:id="rId32"/>
    <p:sldId id="310" r:id="rId33"/>
    <p:sldId id="262" r:id="rId3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3A04"/>
    <a:srgbClr val="10861E"/>
    <a:srgbClr val="0DA334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3C6F4-2C4A-44E0-A572-18C9D158096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49A8F-52A5-4829-B8E8-3C2AF41D23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F5476-BA22-4A46-B0A9-FAC783FA55E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08904-E005-41CA-BBD5-7CA95CD3A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E1F63-B57C-4900-A7EF-DC13F14D9502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4A2CD-A343-4E46-968B-E9628C4EFB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468313" y="1773238"/>
            <a:ext cx="8280400" cy="4751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467544" y="1700213"/>
            <a:ext cx="8280920" cy="48244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05281-B816-422D-963A-DF344EA3488A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31DDE-88CC-49A4-BB01-CCE12A0871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EDB66-B610-462A-B8B8-FF20B8FC8312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7B705-C597-42E0-B7BA-7DEF09632C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FBFB9-961D-4FDF-892F-4627A799BC6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45AB2-8210-4845-B298-DD34E8EC14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26C5C-0342-4481-80B1-22D6700DACC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6EC1D-CD9C-4907-96EA-89241D2DC2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A0CCD-0A4B-442C-B0A5-1F9217D5A2F5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70DF-3829-4F87-BF08-84466F95D7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C6FEC-374A-4220-8491-70B794121B0D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F9432-A389-4E60-8873-BE79E0EB46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94501-C3F6-425B-960D-D855A12B17C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EA98D-F96E-4906-821C-5037B31BCA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F7BB-663C-40BC-B015-89F0AF3214C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13128-9746-4F14-B27E-72AC197D65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monitore.ru/uploads/catalog/nature/skruchenniy_v_trubochku_1440.jpg"/>
          <p:cNvPicPr>
            <a:picLocks noChangeAspect="1" noChangeArrowheads="1"/>
          </p:cNvPicPr>
          <p:nvPr/>
        </p:nvPicPr>
        <p:blipFill>
          <a:blip r:embed="rId15" cstate="email">
            <a:lum bright="16000" contras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214282" y="142852"/>
            <a:ext cx="8715436" cy="642942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673CE69E-9557-4069-AE62-1BEB6BD9FAFF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1BE83FEE-0B22-4976-A9A7-78B018E621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3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pic>
        <p:nvPicPr>
          <p:cNvPr id="1035" name="Picture 8" descr="http://img-fotki.yandex.ru/get/9514/16969765.17a/0_7bea3_c1350d65_orig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im5-tub-ru.yandex.net/i?id=450761947-18-72&amp;n=21" TargetMode="External"/><Relationship Id="rId13" Type="http://schemas.openxmlformats.org/officeDocument/2006/relationships/hyperlink" Target="http://im3-tub-ru.yandex.net/i?id=99176805-24-72&amp;n=21" TargetMode="External"/><Relationship Id="rId18" Type="http://schemas.openxmlformats.org/officeDocument/2006/relationships/hyperlink" Target="http://galinky.ucoz.ru/_pu/0/46012558.jpg" TargetMode="External"/><Relationship Id="rId3" Type="http://schemas.openxmlformats.org/officeDocument/2006/relationships/hyperlink" Target="http://slavclub.ru/zagadki/zagadkileto/1503-zagadki-pro-siren.html" TargetMode="External"/><Relationship Id="rId21" Type="http://schemas.openxmlformats.org/officeDocument/2006/relationships/hyperlink" Target="http://sad.flw.com.ua/components/com_virtuemart/shop_image/product/_________________4f86a403a76ea.jpg" TargetMode="External"/><Relationship Id="rId7" Type="http://schemas.openxmlformats.org/officeDocument/2006/relationships/hyperlink" Target="http://slavclub.ru/zagadki/zagadkileto/1494-zagadki-pro-malinu.html" TargetMode="External"/><Relationship Id="rId12" Type="http://schemas.openxmlformats.org/officeDocument/2006/relationships/hyperlink" Target="http://cs7004.vk.me/c7008/v7008230/2eac2/YmRr7sv2SM0.jpg" TargetMode="External"/><Relationship Id="rId17" Type="http://schemas.openxmlformats.org/officeDocument/2006/relationships/hyperlink" Target="http://s.picsfab.com/static/contents/images/4/f/d/1baee597cbd98c80fb7f0aace0c0c.jpg" TargetMode="External"/><Relationship Id="rId25" Type="http://schemas.openxmlformats.org/officeDocument/2006/relationships/hyperlink" Target="http://4.bp.blogspot.com/-aWE5lEWbjoE/VDbRHk0dbdI/AAAAAAAAEBo/xps4KAWesfc/s1600/%D0%B4%D0%BE%D0%BC+%D0%B7%D0%B0%D0%B4%D0%B0%D0%BD%D0%B8%D0%B5.png%22,tid:%22OIP.M4fcf1899206a7bfac071c6507459bbd6o0" TargetMode="External"/><Relationship Id="rId2" Type="http://schemas.openxmlformats.org/officeDocument/2006/relationships/hyperlink" Target="http://www.zagadki.org/riddles/plants/2" TargetMode="External"/><Relationship Id="rId16" Type="http://schemas.openxmlformats.org/officeDocument/2006/relationships/hyperlink" Target="http://img-fotki.yandex.ru/get/5600/tatyana2q8-medvedeva.142/0_54844_9d667a9_XL.jpg" TargetMode="External"/><Relationship Id="rId20" Type="http://schemas.openxmlformats.org/officeDocument/2006/relationships/hyperlink" Target="http://handlinks.ru/images/morfeoshow/____________-5594/big/05.jpg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prozagadki.ru/zagadki-pro-prirodu/zagadki-pro-jagody/page/4/" TargetMode="External"/><Relationship Id="rId11" Type="http://schemas.openxmlformats.org/officeDocument/2006/relationships/hyperlink" Target="http://www.sadspb.ru/Asyst_test/published/publicdata/WWWSADSPBRUSHOPTEST/attachments/SC/products_pictures/%D0%A1orylus_avellana_enl.jpg" TargetMode="External"/><Relationship Id="rId24" Type="http://schemas.openxmlformats.org/officeDocument/2006/relationships/hyperlink" Target="http://sovetclub.ru/tim/e84adb6598a59a6857fa3909f59e81b0/starii-kust.jpg" TargetMode="External"/><Relationship Id="rId5" Type="http://schemas.openxmlformats.org/officeDocument/2006/relationships/hyperlink" Target="http://vsemzagadki.narod.ru/zagadki/zagadkipro/zagadki_pro_smorodinu.html" TargetMode="External"/><Relationship Id="rId15" Type="http://schemas.openxmlformats.org/officeDocument/2006/relationships/hyperlink" Target="http://img0.liveinternet.ru/images/attach/c/8/104/966/104966918_large_Boyaruyshnik.jpg" TargetMode="External"/><Relationship Id="rId23" Type="http://schemas.openxmlformats.org/officeDocument/2006/relationships/hyperlink" Target="http://www.palacegarden.ro/files/images/produse/354.jpeg" TargetMode="External"/><Relationship Id="rId10" Type="http://schemas.openxmlformats.org/officeDocument/2006/relationships/hyperlink" Target="http://im3-tub-ru.yandex.net/i?id=296383804-22-72&amp;n=21" TargetMode="External"/><Relationship Id="rId19" Type="http://schemas.openxmlformats.org/officeDocument/2006/relationships/hyperlink" Target="http://www.infoorel.ru/forum/user_foto/438b6750aa23f5699c07701942c6458a.jpeg" TargetMode="External"/><Relationship Id="rId4" Type="http://schemas.openxmlformats.org/officeDocument/2006/relationships/hyperlink" Target="http://www.prozagadki.ru/287-zagadki-pro-kryzhovnik-dlja-detejj.html" TargetMode="External"/><Relationship Id="rId9" Type="http://schemas.openxmlformats.org/officeDocument/2006/relationships/hyperlink" Target="http://img0.liveinternet.ru/images/attach/c/8/101/561/101561368_large_75928170_5.jpg" TargetMode="External"/><Relationship Id="rId14" Type="http://schemas.openxmlformats.org/officeDocument/2006/relationships/hyperlink" Target="http://art1000.ru/upload/iblock/2db/d0b88d14-b4b3-11e2-9371-000e2e6bab92_837d62fa-b55c-11e2-9371-000e2e6bab92.jpeg" TargetMode="External"/><Relationship Id="rId22" Type="http://schemas.openxmlformats.org/officeDocument/2006/relationships/hyperlink" Target="http://netkinozal.ru/userfiles/image/catalog/z1337144963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Дикорастущие и культурные кустарники</a:t>
            </a:r>
            <a:br>
              <a:rPr lang="ru-RU" b="1" dirty="0" smtClean="0"/>
            </a:br>
            <a:r>
              <a:rPr lang="ru-RU" b="1" dirty="0" smtClean="0"/>
              <a:t>природоведение 5 класс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143380"/>
            <a:ext cx="6400800" cy="1752600"/>
          </a:xfrm>
        </p:spPr>
        <p:txBody>
          <a:bodyPr/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Скворцова Татьяна Александровна, 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учитель биологии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000100" y="642918"/>
            <a:ext cx="741613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Краснобаковская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специальная (коррекционная) школа-интернат VIII вида»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Нижегородская область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.п. Красные Баки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Группа 71"/>
          <p:cNvGrpSpPr>
            <a:grpSpLocks/>
          </p:cNvGrpSpPr>
          <p:nvPr/>
        </p:nvGrpSpPr>
        <p:grpSpPr bwMode="auto">
          <a:xfrm>
            <a:off x="2000250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8001000" y="5786438"/>
            <a:ext cx="642938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>
            <a:off x="3429000" y="5357813"/>
            <a:ext cx="484188" cy="357187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00034" y="500042"/>
            <a:ext cx="2857520" cy="40719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органа растения, который состоит из лепестков. На его месте в дальнейшем появляется плод с семенами.</a:t>
            </a:r>
          </a:p>
        </p:txBody>
      </p:sp>
      <p:sp>
        <p:nvSpPr>
          <p:cNvPr id="12296" name="TextBox 75"/>
          <p:cNvSpPr txBox="1">
            <a:spLocks noChangeArrowheads="1"/>
          </p:cNvSpPr>
          <p:nvPr/>
        </p:nvSpPr>
        <p:spPr bwMode="auto">
          <a:xfrm>
            <a:off x="6357938" y="13954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2297" name="TextBox 76"/>
          <p:cNvSpPr txBox="1">
            <a:spLocks noChangeArrowheads="1"/>
          </p:cNvSpPr>
          <p:nvPr/>
        </p:nvSpPr>
        <p:spPr bwMode="auto">
          <a:xfrm>
            <a:off x="6800850" y="13954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2298" name="TextBox 77"/>
          <p:cNvSpPr txBox="1">
            <a:spLocks noChangeArrowheads="1"/>
          </p:cNvSpPr>
          <p:nvPr/>
        </p:nvSpPr>
        <p:spPr bwMode="auto">
          <a:xfrm>
            <a:off x="7358063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2299" name="TextBox 78"/>
          <p:cNvSpPr txBox="1">
            <a:spLocks noChangeArrowheads="1"/>
          </p:cNvSpPr>
          <p:nvPr/>
        </p:nvSpPr>
        <p:spPr bwMode="auto">
          <a:xfrm>
            <a:off x="7786688" y="13954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2300" name="TextBox 79"/>
          <p:cNvSpPr txBox="1">
            <a:spLocks noChangeArrowheads="1"/>
          </p:cNvSpPr>
          <p:nvPr/>
        </p:nvSpPr>
        <p:spPr bwMode="auto">
          <a:xfrm>
            <a:off x="3929063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2301" name="TextBox 80"/>
          <p:cNvSpPr txBox="1">
            <a:spLocks noChangeArrowheads="1"/>
          </p:cNvSpPr>
          <p:nvPr/>
        </p:nvSpPr>
        <p:spPr bwMode="auto">
          <a:xfrm>
            <a:off x="4429125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2302" name="TextBox 81"/>
          <p:cNvSpPr txBox="1">
            <a:spLocks noChangeArrowheads="1"/>
          </p:cNvSpPr>
          <p:nvPr/>
        </p:nvSpPr>
        <p:spPr bwMode="auto">
          <a:xfrm>
            <a:off x="4872038" y="1895475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2303" name="TextBox 82"/>
          <p:cNvSpPr txBox="1">
            <a:spLocks noChangeArrowheads="1"/>
          </p:cNvSpPr>
          <p:nvPr/>
        </p:nvSpPr>
        <p:spPr bwMode="auto">
          <a:xfrm>
            <a:off x="5895975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2304" name="TextBox 83"/>
          <p:cNvSpPr txBox="1">
            <a:spLocks noChangeArrowheads="1"/>
          </p:cNvSpPr>
          <p:nvPr/>
        </p:nvSpPr>
        <p:spPr bwMode="auto">
          <a:xfrm>
            <a:off x="6357938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2305" name="TextBox 84"/>
          <p:cNvSpPr txBox="1">
            <a:spLocks noChangeArrowheads="1"/>
          </p:cNvSpPr>
          <p:nvPr/>
        </p:nvSpPr>
        <p:spPr bwMode="auto">
          <a:xfrm>
            <a:off x="6858000" y="1895475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2306" name="TextBox 85"/>
          <p:cNvSpPr txBox="1">
            <a:spLocks noChangeArrowheads="1"/>
          </p:cNvSpPr>
          <p:nvPr/>
        </p:nvSpPr>
        <p:spPr bwMode="auto">
          <a:xfrm>
            <a:off x="7286625" y="18954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2307" name="TextBox 86"/>
          <p:cNvSpPr txBox="1">
            <a:spLocks noChangeArrowheads="1"/>
          </p:cNvSpPr>
          <p:nvPr/>
        </p:nvSpPr>
        <p:spPr bwMode="auto">
          <a:xfrm>
            <a:off x="7799388" y="1895475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12308" name="TextBox 87"/>
          <p:cNvSpPr txBox="1">
            <a:spLocks noChangeArrowheads="1"/>
          </p:cNvSpPr>
          <p:nvPr/>
        </p:nvSpPr>
        <p:spPr bwMode="auto">
          <a:xfrm>
            <a:off x="5397500" y="1895475"/>
            <a:ext cx="38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2309" name="TextBox 88"/>
          <p:cNvSpPr txBox="1">
            <a:spLocks noChangeArrowheads="1"/>
          </p:cNvSpPr>
          <p:nvPr/>
        </p:nvSpPr>
        <p:spPr bwMode="auto">
          <a:xfrm>
            <a:off x="8324850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2310" name="TextBox 89"/>
          <p:cNvSpPr txBox="1">
            <a:spLocks noChangeArrowheads="1"/>
          </p:cNvSpPr>
          <p:nvPr/>
        </p:nvSpPr>
        <p:spPr bwMode="auto">
          <a:xfrm>
            <a:off x="6357938" y="2357438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2311" name="TextBox 90"/>
          <p:cNvSpPr txBox="1">
            <a:spLocks noChangeArrowheads="1"/>
          </p:cNvSpPr>
          <p:nvPr/>
        </p:nvSpPr>
        <p:spPr bwMode="auto">
          <a:xfrm>
            <a:off x="6858000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2312" name="TextBox 91"/>
          <p:cNvSpPr txBox="1">
            <a:spLocks noChangeArrowheads="1"/>
          </p:cNvSpPr>
          <p:nvPr/>
        </p:nvSpPr>
        <p:spPr bwMode="auto">
          <a:xfrm>
            <a:off x="7324725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2313" name="TextBox 92"/>
          <p:cNvSpPr txBox="1">
            <a:spLocks noChangeArrowheads="1"/>
          </p:cNvSpPr>
          <p:nvPr/>
        </p:nvSpPr>
        <p:spPr bwMode="auto">
          <a:xfrm>
            <a:off x="7786688" y="235743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314" name="TextBox 93"/>
          <p:cNvSpPr txBox="1">
            <a:spLocks noChangeArrowheads="1"/>
          </p:cNvSpPr>
          <p:nvPr/>
        </p:nvSpPr>
        <p:spPr bwMode="auto">
          <a:xfrm>
            <a:off x="8286750" y="2357438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2315" name="TextBox 94"/>
          <p:cNvSpPr txBox="1">
            <a:spLocks noChangeArrowheads="1"/>
          </p:cNvSpPr>
          <p:nvPr/>
        </p:nvSpPr>
        <p:spPr bwMode="auto">
          <a:xfrm>
            <a:off x="4857750" y="2857500"/>
            <a:ext cx="414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2316" name="TextBox 95"/>
          <p:cNvSpPr txBox="1">
            <a:spLocks noChangeArrowheads="1"/>
          </p:cNvSpPr>
          <p:nvPr/>
        </p:nvSpPr>
        <p:spPr bwMode="auto">
          <a:xfrm>
            <a:off x="5357813" y="285750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2317" name="TextBox 96"/>
          <p:cNvSpPr txBox="1">
            <a:spLocks noChangeArrowheads="1"/>
          </p:cNvSpPr>
          <p:nvPr/>
        </p:nvSpPr>
        <p:spPr bwMode="auto">
          <a:xfrm>
            <a:off x="5857875" y="28575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2318" name="TextBox 97"/>
          <p:cNvSpPr txBox="1">
            <a:spLocks noChangeArrowheads="1"/>
          </p:cNvSpPr>
          <p:nvPr/>
        </p:nvSpPr>
        <p:spPr bwMode="auto">
          <a:xfrm>
            <a:off x="6357938" y="2857500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2319" name="TextBox 98"/>
          <p:cNvSpPr txBox="1">
            <a:spLocks noChangeArrowheads="1"/>
          </p:cNvSpPr>
          <p:nvPr/>
        </p:nvSpPr>
        <p:spPr bwMode="auto">
          <a:xfrm>
            <a:off x="4429125" y="332422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2320" name="TextBox 99"/>
          <p:cNvSpPr txBox="1">
            <a:spLocks noChangeArrowheads="1"/>
          </p:cNvSpPr>
          <p:nvPr/>
        </p:nvSpPr>
        <p:spPr bwMode="auto">
          <a:xfrm>
            <a:off x="485775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321" name="TextBox 100"/>
          <p:cNvSpPr txBox="1">
            <a:spLocks noChangeArrowheads="1"/>
          </p:cNvSpPr>
          <p:nvPr/>
        </p:nvSpPr>
        <p:spPr bwMode="auto">
          <a:xfrm>
            <a:off x="5357813" y="332422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2322" name="TextBox 101"/>
          <p:cNvSpPr txBox="1">
            <a:spLocks noChangeArrowheads="1"/>
          </p:cNvSpPr>
          <p:nvPr/>
        </p:nvSpPr>
        <p:spPr bwMode="auto">
          <a:xfrm>
            <a:off x="5857875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2323" name="TextBox 102"/>
          <p:cNvSpPr txBox="1">
            <a:spLocks noChangeArrowheads="1"/>
          </p:cNvSpPr>
          <p:nvPr/>
        </p:nvSpPr>
        <p:spPr bwMode="auto">
          <a:xfrm>
            <a:off x="636270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2324" name="TextBox 103"/>
          <p:cNvSpPr txBox="1">
            <a:spLocks noChangeArrowheads="1"/>
          </p:cNvSpPr>
          <p:nvPr/>
        </p:nvSpPr>
        <p:spPr bwMode="auto">
          <a:xfrm>
            <a:off x="5378450" y="3824288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2325" name="TextBox 104"/>
          <p:cNvSpPr txBox="1">
            <a:spLocks noChangeArrowheads="1"/>
          </p:cNvSpPr>
          <p:nvPr/>
        </p:nvSpPr>
        <p:spPr bwMode="auto">
          <a:xfrm>
            <a:off x="5862638" y="382428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326" name="TextBox 105"/>
          <p:cNvSpPr txBox="1">
            <a:spLocks noChangeArrowheads="1"/>
          </p:cNvSpPr>
          <p:nvPr/>
        </p:nvSpPr>
        <p:spPr bwMode="auto">
          <a:xfrm>
            <a:off x="6357938" y="3824288"/>
            <a:ext cx="371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2327" name="TextBox 106"/>
          <p:cNvSpPr txBox="1">
            <a:spLocks noChangeArrowheads="1"/>
          </p:cNvSpPr>
          <p:nvPr/>
        </p:nvSpPr>
        <p:spPr bwMode="auto">
          <a:xfrm>
            <a:off x="6858000" y="382428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2328" name="TextBox 107"/>
          <p:cNvSpPr txBox="1">
            <a:spLocks noChangeArrowheads="1"/>
          </p:cNvSpPr>
          <p:nvPr/>
        </p:nvSpPr>
        <p:spPr bwMode="auto">
          <a:xfrm>
            <a:off x="7286625" y="3824288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2329" name="TextBox 108"/>
          <p:cNvSpPr txBox="1">
            <a:spLocks noChangeArrowheads="1"/>
          </p:cNvSpPr>
          <p:nvPr/>
        </p:nvSpPr>
        <p:spPr bwMode="auto">
          <a:xfrm>
            <a:off x="7826375" y="3824288"/>
            <a:ext cx="388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2330" name="TextBox 109"/>
          <p:cNvSpPr txBox="1">
            <a:spLocks noChangeArrowheads="1"/>
          </p:cNvSpPr>
          <p:nvPr/>
        </p:nvSpPr>
        <p:spPr bwMode="auto">
          <a:xfrm>
            <a:off x="4429125" y="432435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2331" name="TextBox 110"/>
          <p:cNvSpPr txBox="1">
            <a:spLocks noChangeArrowheads="1"/>
          </p:cNvSpPr>
          <p:nvPr/>
        </p:nvSpPr>
        <p:spPr bwMode="auto">
          <a:xfrm>
            <a:off x="4897438" y="4324350"/>
            <a:ext cx="388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12332" name="TextBox 111"/>
          <p:cNvSpPr txBox="1">
            <a:spLocks noChangeArrowheads="1"/>
          </p:cNvSpPr>
          <p:nvPr/>
        </p:nvSpPr>
        <p:spPr bwMode="auto">
          <a:xfrm>
            <a:off x="5357813" y="4324350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2333" name="TextBox 112"/>
          <p:cNvSpPr txBox="1">
            <a:spLocks noChangeArrowheads="1"/>
          </p:cNvSpPr>
          <p:nvPr/>
        </p:nvSpPr>
        <p:spPr bwMode="auto">
          <a:xfrm>
            <a:off x="5857875" y="432435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334" name="TextBox 113"/>
          <p:cNvSpPr txBox="1">
            <a:spLocks noChangeArrowheads="1"/>
          </p:cNvSpPr>
          <p:nvPr/>
        </p:nvSpPr>
        <p:spPr bwMode="auto">
          <a:xfrm>
            <a:off x="6362700" y="432435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2335" name="TextBox 114"/>
          <p:cNvSpPr txBox="1">
            <a:spLocks noChangeArrowheads="1"/>
          </p:cNvSpPr>
          <p:nvPr/>
        </p:nvSpPr>
        <p:spPr bwMode="auto">
          <a:xfrm>
            <a:off x="6807200" y="432435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2336" name="TextBox 115"/>
          <p:cNvSpPr txBox="1">
            <a:spLocks noChangeArrowheads="1"/>
          </p:cNvSpPr>
          <p:nvPr/>
        </p:nvSpPr>
        <p:spPr bwMode="auto">
          <a:xfrm>
            <a:off x="2500313" y="4786313"/>
            <a:ext cx="414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2337" name="TextBox 116"/>
          <p:cNvSpPr txBox="1">
            <a:spLocks noChangeArrowheads="1"/>
          </p:cNvSpPr>
          <p:nvPr/>
        </p:nvSpPr>
        <p:spPr bwMode="auto">
          <a:xfrm>
            <a:off x="2928938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2338" name="TextBox 117"/>
          <p:cNvSpPr txBox="1">
            <a:spLocks noChangeArrowheads="1"/>
          </p:cNvSpPr>
          <p:nvPr/>
        </p:nvSpPr>
        <p:spPr bwMode="auto">
          <a:xfrm>
            <a:off x="3429000" y="4786313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2339" name="TextBox 118"/>
          <p:cNvSpPr txBox="1">
            <a:spLocks noChangeArrowheads="1"/>
          </p:cNvSpPr>
          <p:nvPr/>
        </p:nvSpPr>
        <p:spPr bwMode="auto">
          <a:xfrm>
            <a:off x="3929063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2340" name="TextBox 119"/>
          <p:cNvSpPr txBox="1">
            <a:spLocks noChangeArrowheads="1"/>
          </p:cNvSpPr>
          <p:nvPr/>
        </p:nvSpPr>
        <p:spPr bwMode="auto">
          <a:xfrm>
            <a:off x="4429125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2341" name="TextBox 120"/>
          <p:cNvSpPr txBox="1">
            <a:spLocks noChangeArrowheads="1"/>
          </p:cNvSpPr>
          <p:nvPr/>
        </p:nvSpPr>
        <p:spPr bwMode="auto">
          <a:xfrm>
            <a:off x="4929188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2342" name="TextBox 121"/>
          <p:cNvSpPr txBox="1">
            <a:spLocks noChangeArrowheads="1"/>
          </p:cNvSpPr>
          <p:nvPr/>
        </p:nvSpPr>
        <p:spPr bwMode="auto">
          <a:xfrm>
            <a:off x="5357813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2343" name="TextBox 122"/>
          <p:cNvSpPr txBox="1">
            <a:spLocks noChangeArrowheads="1"/>
          </p:cNvSpPr>
          <p:nvPr/>
        </p:nvSpPr>
        <p:spPr bwMode="auto">
          <a:xfrm>
            <a:off x="5857875" y="4786313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2344" name="TextBox 123"/>
          <p:cNvSpPr txBox="1">
            <a:spLocks noChangeArrowheads="1"/>
          </p:cNvSpPr>
          <p:nvPr/>
        </p:nvSpPr>
        <p:spPr bwMode="auto">
          <a:xfrm>
            <a:off x="6362700" y="4786313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2345" name="TextBox 124"/>
          <p:cNvSpPr txBox="1">
            <a:spLocks noChangeArrowheads="1"/>
          </p:cNvSpPr>
          <p:nvPr/>
        </p:nvSpPr>
        <p:spPr bwMode="auto">
          <a:xfrm>
            <a:off x="6862763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12346" name="TextBox 125"/>
          <p:cNvSpPr txBox="1">
            <a:spLocks noChangeArrowheads="1"/>
          </p:cNvSpPr>
          <p:nvPr/>
        </p:nvSpPr>
        <p:spPr bwMode="auto">
          <a:xfrm>
            <a:off x="7307263" y="47863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2347" name="TextBox 126"/>
          <p:cNvSpPr txBox="1">
            <a:spLocks noChangeArrowheads="1"/>
          </p:cNvSpPr>
          <p:nvPr/>
        </p:nvSpPr>
        <p:spPr bwMode="auto">
          <a:xfrm>
            <a:off x="3929063" y="5286375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12348" name="TextBox 127"/>
          <p:cNvSpPr txBox="1">
            <a:spLocks noChangeArrowheads="1"/>
          </p:cNvSpPr>
          <p:nvPr/>
        </p:nvSpPr>
        <p:spPr bwMode="auto">
          <a:xfrm>
            <a:off x="4429125" y="52863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2349" name="TextBox 128"/>
          <p:cNvSpPr txBox="1">
            <a:spLocks noChangeArrowheads="1"/>
          </p:cNvSpPr>
          <p:nvPr/>
        </p:nvSpPr>
        <p:spPr bwMode="auto">
          <a:xfrm>
            <a:off x="4929188" y="52863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2350" name="TextBox 129"/>
          <p:cNvSpPr txBox="1">
            <a:spLocks noChangeArrowheads="1"/>
          </p:cNvSpPr>
          <p:nvPr/>
        </p:nvSpPr>
        <p:spPr bwMode="auto">
          <a:xfrm>
            <a:off x="5357813" y="52863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2351" name="TextBox 130"/>
          <p:cNvSpPr txBox="1">
            <a:spLocks noChangeArrowheads="1"/>
          </p:cNvSpPr>
          <p:nvPr/>
        </p:nvSpPr>
        <p:spPr bwMode="auto">
          <a:xfrm>
            <a:off x="5857875" y="52863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352" name="TextBox 131"/>
          <p:cNvSpPr txBox="1">
            <a:spLocks noChangeArrowheads="1"/>
          </p:cNvSpPr>
          <p:nvPr/>
        </p:nvSpPr>
        <p:spPr bwMode="auto">
          <a:xfrm>
            <a:off x="6357938" y="52863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33" name="Табличка 132"/>
          <p:cNvSpPr/>
          <p:nvPr/>
        </p:nvSpPr>
        <p:spPr>
          <a:xfrm>
            <a:off x="1500166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12347" grpId="0"/>
      <p:bldP spid="12348" grpId="0"/>
      <p:bldP spid="12349" grpId="0"/>
      <p:bldP spid="12350" grpId="0"/>
      <p:bldP spid="12351" grpId="0"/>
      <p:bldP spid="123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71"/>
          <p:cNvGrpSpPr>
            <a:grpSpLocks/>
          </p:cNvGrpSpPr>
          <p:nvPr/>
        </p:nvGrpSpPr>
        <p:grpSpPr bwMode="auto">
          <a:xfrm>
            <a:off x="2000250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8001000" y="5786438"/>
            <a:ext cx="642938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>
            <a:off x="1000125" y="5786438"/>
            <a:ext cx="484188" cy="357187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00034" y="500042"/>
            <a:ext cx="2857520" cy="40719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растений, которые растут самостоятельно без ухода за ними человеком.</a:t>
            </a:r>
          </a:p>
        </p:txBody>
      </p:sp>
      <p:sp>
        <p:nvSpPr>
          <p:cNvPr id="13320" name="TextBox 75"/>
          <p:cNvSpPr txBox="1">
            <a:spLocks noChangeArrowheads="1"/>
          </p:cNvSpPr>
          <p:nvPr/>
        </p:nvSpPr>
        <p:spPr bwMode="auto">
          <a:xfrm>
            <a:off x="6357938" y="13954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3321" name="TextBox 76"/>
          <p:cNvSpPr txBox="1">
            <a:spLocks noChangeArrowheads="1"/>
          </p:cNvSpPr>
          <p:nvPr/>
        </p:nvSpPr>
        <p:spPr bwMode="auto">
          <a:xfrm>
            <a:off x="6800850" y="13954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3322" name="TextBox 77"/>
          <p:cNvSpPr txBox="1">
            <a:spLocks noChangeArrowheads="1"/>
          </p:cNvSpPr>
          <p:nvPr/>
        </p:nvSpPr>
        <p:spPr bwMode="auto">
          <a:xfrm>
            <a:off x="7358063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3323" name="TextBox 78"/>
          <p:cNvSpPr txBox="1">
            <a:spLocks noChangeArrowheads="1"/>
          </p:cNvSpPr>
          <p:nvPr/>
        </p:nvSpPr>
        <p:spPr bwMode="auto">
          <a:xfrm>
            <a:off x="7786688" y="13954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3324" name="TextBox 79"/>
          <p:cNvSpPr txBox="1">
            <a:spLocks noChangeArrowheads="1"/>
          </p:cNvSpPr>
          <p:nvPr/>
        </p:nvSpPr>
        <p:spPr bwMode="auto">
          <a:xfrm>
            <a:off x="3929063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3325" name="TextBox 80"/>
          <p:cNvSpPr txBox="1">
            <a:spLocks noChangeArrowheads="1"/>
          </p:cNvSpPr>
          <p:nvPr/>
        </p:nvSpPr>
        <p:spPr bwMode="auto">
          <a:xfrm>
            <a:off x="4429125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3326" name="TextBox 81"/>
          <p:cNvSpPr txBox="1">
            <a:spLocks noChangeArrowheads="1"/>
          </p:cNvSpPr>
          <p:nvPr/>
        </p:nvSpPr>
        <p:spPr bwMode="auto">
          <a:xfrm>
            <a:off x="4872038" y="1895475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3327" name="TextBox 82"/>
          <p:cNvSpPr txBox="1">
            <a:spLocks noChangeArrowheads="1"/>
          </p:cNvSpPr>
          <p:nvPr/>
        </p:nvSpPr>
        <p:spPr bwMode="auto">
          <a:xfrm>
            <a:off x="5895975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3328" name="TextBox 83"/>
          <p:cNvSpPr txBox="1">
            <a:spLocks noChangeArrowheads="1"/>
          </p:cNvSpPr>
          <p:nvPr/>
        </p:nvSpPr>
        <p:spPr bwMode="auto">
          <a:xfrm>
            <a:off x="6357938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3329" name="TextBox 84"/>
          <p:cNvSpPr txBox="1">
            <a:spLocks noChangeArrowheads="1"/>
          </p:cNvSpPr>
          <p:nvPr/>
        </p:nvSpPr>
        <p:spPr bwMode="auto">
          <a:xfrm>
            <a:off x="6858000" y="1895475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3330" name="TextBox 85"/>
          <p:cNvSpPr txBox="1">
            <a:spLocks noChangeArrowheads="1"/>
          </p:cNvSpPr>
          <p:nvPr/>
        </p:nvSpPr>
        <p:spPr bwMode="auto">
          <a:xfrm>
            <a:off x="7286625" y="18954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3331" name="TextBox 86"/>
          <p:cNvSpPr txBox="1">
            <a:spLocks noChangeArrowheads="1"/>
          </p:cNvSpPr>
          <p:nvPr/>
        </p:nvSpPr>
        <p:spPr bwMode="auto">
          <a:xfrm>
            <a:off x="7799388" y="1895475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13332" name="TextBox 87"/>
          <p:cNvSpPr txBox="1">
            <a:spLocks noChangeArrowheads="1"/>
          </p:cNvSpPr>
          <p:nvPr/>
        </p:nvSpPr>
        <p:spPr bwMode="auto">
          <a:xfrm>
            <a:off x="5397500" y="1895475"/>
            <a:ext cx="38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3333" name="TextBox 88"/>
          <p:cNvSpPr txBox="1">
            <a:spLocks noChangeArrowheads="1"/>
          </p:cNvSpPr>
          <p:nvPr/>
        </p:nvSpPr>
        <p:spPr bwMode="auto">
          <a:xfrm>
            <a:off x="8324850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3334" name="TextBox 89"/>
          <p:cNvSpPr txBox="1">
            <a:spLocks noChangeArrowheads="1"/>
          </p:cNvSpPr>
          <p:nvPr/>
        </p:nvSpPr>
        <p:spPr bwMode="auto">
          <a:xfrm>
            <a:off x="6357938" y="2357438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3335" name="TextBox 90"/>
          <p:cNvSpPr txBox="1">
            <a:spLocks noChangeArrowheads="1"/>
          </p:cNvSpPr>
          <p:nvPr/>
        </p:nvSpPr>
        <p:spPr bwMode="auto">
          <a:xfrm>
            <a:off x="6858000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3336" name="TextBox 91"/>
          <p:cNvSpPr txBox="1">
            <a:spLocks noChangeArrowheads="1"/>
          </p:cNvSpPr>
          <p:nvPr/>
        </p:nvSpPr>
        <p:spPr bwMode="auto">
          <a:xfrm>
            <a:off x="7324725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3337" name="TextBox 92"/>
          <p:cNvSpPr txBox="1">
            <a:spLocks noChangeArrowheads="1"/>
          </p:cNvSpPr>
          <p:nvPr/>
        </p:nvSpPr>
        <p:spPr bwMode="auto">
          <a:xfrm>
            <a:off x="7786688" y="235743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3338" name="TextBox 93"/>
          <p:cNvSpPr txBox="1">
            <a:spLocks noChangeArrowheads="1"/>
          </p:cNvSpPr>
          <p:nvPr/>
        </p:nvSpPr>
        <p:spPr bwMode="auto">
          <a:xfrm>
            <a:off x="8286750" y="2357438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3339" name="TextBox 94"/>
          <p:cNvSpPr txBox="1">
            <a:spLocks noChangeArrowheads="1"/>
          </p:cNvSpPr>
          <p:nvPr/>
        </p:nvSpPr>
        <p:spPr bwMode="auto">
          <a:xfrm>
            <a:off x="4857750" y="2857500"/>
            <a:ext cx="414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3340" name="TextBox 95"/>
          <p:cNvSpPr txBox="1">
            <a:spLocks noChangeArrowheads="1"/>
          </p:cNvSpPr>
          <p:nvPr/>
        </p:nvSpPr>
        <p:spPr bwMode="auto">
          <a:xfrm>
            <a:off x="5357813" y="285750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341" name="TextBox 96"/>
          <p:cNvSpPr txBox="1">
            <a:spLocks noChangeArrowheads="1"/>
          </p:cNvSpPr>
          <p:nvPr/>
        </p:nvSpPr>
        <p:spPr bwMode="auto">
          <a:xfrm>
            <a:off x="5857875" y="28575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3342" name="TextBox 97"/>
          <p:cNvSpPr txBox="1">
            <a:spLocks noChangeArrowheads="1"/>
          </p:cNvSpPr>
          <p:nvPr/>
        </p:nvSpPr>
        <p:spPr bwMode="auto">
          <a:xfrm>
            <a:off x="6357938" y="2857500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3343" name="TextBox 98"/>
          <p:cNvSpPr txBox="1">
            <a:spLocks noChangeArrowheads="1"/>
          </p:cNvSpPr>
          <p:nvPr/>
        </p:nvSpPr>
        <p:spPr bwMode="auto">
          <a:xfrm>
            <a:off x="4429125" y="332422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3344" name="TextBox 99"/>
          <p:cNvSpPr txBox="1">
            <a:spLocks noChangeArrowheads="1"/>
          </p:cNvSpPr>
          <p:nvPr/>
        </p:nvSpPr>
        <p:spPr bwMode="auto">
          <a:xfrm>
            <a:off x="485775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3345" name="TextBox 100"/>
          <p:cNvSpPr txBox="1">
            <a:spLocks noChangeArrowheads="1"/>
          </p:cNvSpPr>
          <p:nvPr/>
        </p:nvSpPr>
        <p:spPr bwMode="auto">
          <a:xfrm>
            <a:off x="5357813" y="332422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3346" name="TextBox 101"/>
          <p:cNvSpPr txBox="1">
            <a:spLocks noChangeArrowheads="1"/>
          </p:cNvSpPr>
          <p:nvPr/>
        </p:nvSpPr>
        <p:spPr bwMode="auto">
          <a:xfrm>
            <a:off x="5857875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3347" name="TextBox 102"/>
          <p:cNvSpPr txBox="1">
            <a:spLocks noChangeArrowheads="1"/>
          </p:cNvSpPr>
          <p:nvPr/>
        </p:nvSpPr>
        <p:spPr bwMode="auto">
          <a:xfrm>
            <a:off x="636270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3348" name="TextBox 103"/>
          <p:cNvSpPr txBox="1">
            <a:spLocks noChangeArrowheads="1"/>
          </p:cNvSpPr>
          <p:nvPr/>
        </p:nvSpPr>
        <p:spPr bwMode="auto">
          <a:xfrm>
            <a:off x="5378450" y="3824288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3349" name="TextBox 104"/>
          <p:cNvSpPr txBox="1">
            <a:spLocks noChangeArrowheads="1"/>
          </p:cNvSpPr>
          <p:nvPr/>
        </p:nvSpPr>
        <p:spPr bwMode="auto">
          <a:xfrm>
            <a:off x="5862638" y="382428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3350" name="TextBox 105"/>
          <p:cNvSpPr txBox="1">
            <a:spLocks noChangeArrowheads="1"/>
          </p:cNvSpPr>
          <p:nvPr/>
        </p:nvSpPr>
        <p:spPr bwMode="auto">
          <a:xfrm>
            <a:off x="6357938" y="3824288"/>
            <a:ext cx="371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3351" name="TextBox 106"/>
          <p:cNvSpPr txBox="1">
            <a:spLocks noChangeArrowheads="1"/>
          </p:cNvSpPr>
          <p:nvPr/>
        </p:nvSpPr>
        <p:spPr bwMode="auto">
          <a:xfrm>
            <a:off x="6858000" y="382428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3352" name="TextBox 107"/>
          <p:cNvSpPr txBox="1">
            <a:spLocks noChangeArrowheads="1"/>
          </p:cNvSpPr>
          <p:nvPr/>
        </p:nvSpPr>
        <p:spPr bwMode="auto">
          <a:xfrm>
            <a:off x="7286625" y="3824288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3353" name="TextBox 108"/>
          <p:cNvSpPr txBox="1">
            <a:spLocks noChangeArrowheads="1"/>
          </p:cNvSpPr>
          <p:nvPr/>
        </p:nvSpPr>
        <p:spPr bwMode="auto">
          <a:xfrm>
            <a:off x="7826375" y="3824288"/>
            <a:ext cx="388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3354" name="TextBox 109"/>
          <p:cNvSpPr txBox="1">
            <a:spLocks noChangeArrowheads="1"/>
          </p:cNvSpPr>
          <p:nvPr/>
        </p:nvSpPr>
        <p:spPr bwMode="auto">
          <a:xfrm>
            <a:off x="4429125" y="432435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3355" name="TextBox 110"/>
          <p:cNvSpPr txBox="1">
            <a:spLocks noChangeArrowheads="1"/>
          </p:cNvSpPr>
          <p:nvPr/>
        </p:nvSpPr>
        <p:spPr bwMode="auto">
          <a:xfrm>
            <a:off x="4897438" y="4324350"/>
            <a:ext cx="388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13356" name="TextBox 111"/>
          <p:cNvSpPr txBox="1">
            <a:spLocks noChangeArrowheads="1"/>
          </p:cNvSpPr>
          <p:nvPr/>
        </p:nvSpPr>
        <p:spPr bwMode="auto">
          <a:xfrm>
            <a:off x="5357813" y="4324350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3357" name="TextBox 112"/>
          <p:cNvSpPr txBox="1">
            <a:spLocks noChangeArrowheads="1"/>
          </p:cNvSpPr>
          <p:nvPr/>
        </p:nvSpPr>
        <p:spPr bwMode="auto">
          <a:xfrm>
            <a:off x="5857875" y="432435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3358" name="TextBox 113"/>
          <p:cNvSpPr txBox="1">
            <a:spLocks noChangeArrowheads="1"/>
          </p:cNvSpPr>
          <p:nvPr/>
        </p:nvSpPr>
        <p:spPr bwMode="auto">
          <a:xfrm>
            <a:off x="6362700" y="432435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3359" name="TextBox 114"/>
          <p:cNvSpPr txBox="1">
            <a:spLocks noChangeArrowheads="1"/>
          </p:cNvSpPr>
          <p:nvPr/>
        </p:nvSpPr>
        <p:spPr bwMode="auto">
          <a:xfrm>
            <a:off x="6807200" y="432435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3360" name="TextBox 115"/>
          <p:cNvSpPr txBox="1">
            <a:spLocks noChangeArrowheads="1"/>
          </p:cNvSpPr>
          <p:nvPr/>
        </p:nvSpPr>
        <p:spPr bwMode="auto">
          <a:xfrm>
            <a:off x="2500313" y="4786313"/>
            <a:ext cx="414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3361" name="TextBox 116"/>
          <p:cNvSpPr txBox="1">
            <a:spLocks noChangeArrowheads="1"/>
          </p:cNvSpPr>
          <p:nvPr/>
        </p:nvSpPr>
        <p:spPr bwMode="auto">
          <a:xfrm>
            <a:off x="2928938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362" name="TextBox 117"/>
          <p:cNvSpPr txBox="1">
            <a:spLocks noChangeArrowheads="1"/>
          </p:cNvSpPr>
          <p:nvPr/>
        </p:nvSpPr>
        <p:spPr bwMode="auto">
          <a:xfrm>
            <a:off x="3429000" y="4786313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3363" name="TextBox 118"/>
          <p:cNvSpPr txBox="1">
            <a:spLocks noChangeArrowheads="1"/>
          </p:cNvSpPr>
          <p:nvPr/>
        </p:nvSpPr>
        <p:spPr bwMode="auto">
          <a:xfrm>
            <a:off x="3929063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3364" name="TextBox 119"/>
          <p:cNvSpPr txBox="1">
            <a:spLocks noChangeArrowheads="1"/>
          </p:cNvSpPr>
          <p:nvPr/>
        </p:nvSpPr>
        <p:spPr bwMode="auto">
          <a:xfrm>
            <a:off x="4429125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3365" name="TextBox 120"/>
          <p:cNvSpPr txBox="1">
            <a:spLocks noChangeArrowheads="1"/>
          </p:cNvSpPr>
          <p:nvPr/>
        </p:nvSpPr>
        <p:spPr bwMode="auto">
          <a:xfrm>
            <a:off x="4929188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3366" name="TextBox 121"/>
          <p:cNvSpPr txBox="1">
            <a:spLocks noChangeArrowheads="1"/>
          </p:cNvSpPr>
          <p:nvPr/>
        </p:nvSpPr>
        <p:spPr bwMode="auto">
          <a:xfrm>
            <a:off x="5357813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3367" name="TextBox 122"/>
          <p:cNvSpPr txBox="1">
            <a:spLocks noChangeArrowheads="1"/>
          </p:cNvSpPr>
          <p:nvPr/>
        </p:nvSpPr>
        <p:spPr bwMode="auto">
          <a:xfrm>
            <a:off x="5857875" y="4786313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3368" name="TextBox 123"/>
          <p:cNvSpPr txBox="1">
            <a:spLocks noChangeArrowheads="1"/>
          </p:cNvSpPr>
          <p:nvPr/>
        </p:nvSpPr>
        <p:spPr bwMode="auto">
          <a:xfrm>
            <a:off x="6362700" y="4786313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369" name="TextBox 124"/>
          <p:cNvSpPr txBox="1">
            <a:spLocks noChangeArrowheads="1"/>
          </p:cNvSpPr>
          <p:nvPr/>
        </p:nvSpPr>
        <p:spPr bwMode="auto">
          <a:xfrm>
            <a:off x="6862763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13370" name="TextBox 125"/>
          <p:cNvSpPr txBox="1">
            <a:spLocks noChangeArrowheads="1"/>
          </p:cNvSpPr>
          <p:nvPr/>
        </p:nvSpPr>
        <p:spPr bwMode="auto">
          <a:xfrm>
            <a:off x="7307263" y="47863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3371" name="TextBox 126"/>
          <p:cNvSpPr txBox="1">
            <a:spLocks noChangeArrowheads="1"/>
          </p:cNvSpPr>
          <p:nvPr/>
        </p:nvSpPr>
        <p:spPr bwMode="auto">
          <a:xfrm>
            <a:off x="3929063" y="5286375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13372" name="TextBox 127"/>
          <p:cNvSpPr txBox="1">
            <a:spLocks noChangeArrowheads="1"/>
          </p:cNvSpPr>
          <p:nvPr/>
        </p:nvSpPr>
        <p:spPr bwMode="auto">
          <a:xfrm>
            <a:off x="4429125" y="52863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3373" name="TextBox 128"/>
          <p:cNvSpPr txBox="1">
            <a:spLocks noChangeArrowheads="1"/>
          </p:cNvSpPr>
          <p:nvPr/>
        </p:nvSpPr>
        <p:spPr bwMode="auto">
          <a:xfrm>
            <a:off x="4929188" y="52863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3374" name="TextBox 129"/>
          <p:cNvSpPr txBox="1">
            <a:spLocks noChangeArrowheads="1"/>
          </p:cNvSpPr>
          <p:nvPr/>
        </p:nvSpPr>
        <p:spPr bwMode="auto">
          <a:xfrm>
            <a:off x="5357813" y="52863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3375" name="TextBox 130"/>
          <p:cNvSpPr txBox="1">
            <a:spLocks noChangeArrowheads="1"/>
          </p:cNvSpPr>
          <p:nvPr/>
        </p:nvSpPr>
        <p:spPr bwMode="auto">
          <a:xfrm>
            <a:off x="5857875" y="52863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3376" name="TextBox 131"/>
          <p:cNvSpPr txBox="1">
            <a:spLocks noChangeArrowheads="1"/>
          </p:cNvSpPr>
          <p:nvPr/>
        </p:nvSpPr>
        <p:spPr bwMode="auto">
          <a:xfrm>
            <a:off x="6357938" y="52863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3377" name="TextBox 133"/>
          <p:cNvSpPr txBox="1">
            <a:spLocks noChangeArrowheads="1"/>
          </p:cNvSpPr>
          <p:nvPr/>
        </p:nvSpPr>
        <p:spPr bwMode="auto">
          <a:xfrm>
            <a:off x="2005013" y="578643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378" name="TextBox 134"/>
          <p:cNvSpPr txBox="1">
            <a:spLocks noChangeArrowheads="1"/>
          </p:cNvSpPr>
          <p:nvPr/>
        </p:nvSpPr>
        <p:spPr bwMode="auto">
          <a:xfrm>
            <a:off x="2500313" y="5753100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3379" name="TextBox 135"/>
          <p:cNvSpPr txBox="1">
            <a:spLocks noChangeArrowheads="1"/>
          </p:cNvSpPr>
          <p:nvPr/>
        </p:nvSpPr>
        <p:spPr bwMode="auto">
          <a:xfrm>
            <a:off x="2928938" y="575310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3380" name="TextBox 136"/>
          <p:cNvSpPr txBox="1">
            <a:spLocks noChangeArrowheads="1"/>
          </p:cNvSpPr>
          <p:nvPr/>
        </p:nvSpPr>
        <p:spPr bwMode="auto">
          <a:xfrm>
            <a:off x="3429000" y="5753100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3381" name="TextBox 137"/>
          <p:cNvSpPr txBox="1">
            <a:spLocks noChangeArrowheads="1"/>
          </p:cNvSpPr>
          <p:nvPr/>
        </p:nvSpPr>
        <p:spPr bwMode="auto">
          <a:xfrm>
            <a:off x="3878263" y="5753100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3382" name="TextBox 138"/>
          <p:cNvSpPr txBox="1">
            <a:spLocks noChangeArrowheads="1"/>
          </p:cNvSpPr>
          <p:nvPr/>
        </p:nvSpPr>
        <p:spPr bwMode="auto">
          <a:xfrm>
            <a:off x="4357688" y="5753100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3383" name="TextBox 139"/>
          <p:cNvSpPr txBox="1">
            <a:spLocks noChangeArrowheads="1"/>
          </p:cNvSpPr>
          <p:nvPr/>
        </p:nvSpPr>
        <p:spPr bwMode="auto">
          <a:xfrm>
            <a:off x="4857750" y="5753100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3384" name="TextBox 140"/>
          <p:cNvSpPr txBox="1">
            <a:spLocks noChangeArrowheads="1"/>
          </p:cNvSpPr>
          <p:nvPr/>
        </p:nvSpPr>
        <p:spPr bwMode="auto">
          <a:xfrm>
            <a:off x="5357813" y="5753100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3385" name="TextBox 141"/>
          <p:cNvSpPr txBox="1">
            <a:spLocks noChangeArrowheads="1"/>
          </p:cNvSpPr>
          <p:nvPr/>
        </p:nvSpPr>
        <p:spPr bwMode="auto">
          <a:xfrm>
            <a:off x="5786438" y="5753100"/>
            <a:ext cx="522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</a:t>
            </a:r>
          </a:p>
        </p:txBody>
      </p:sp>
      <p:sp>
        <p:nvSpPr>
          <p:cNvPr id="13386" name="TextBox 142"/>
          <p:cNvSpPr txBox="1">
            <a:spLocks noChangeArrowheads="1"/>
          </p:cNvSpPr>
          <p:nvPr/>
        </p:nvSpPr>
        <p:spPr bwMode="auto">
          <a:xfrm>
            <a:off x="6362700" y="575310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45" name="Табличка 144"/>
          <p:cNvSpPr/>
          <p:nvPr/>
        </p:nvSpPr>
        <p:spPr>
          <a:xfrm>
            <a:off x="1500166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90" name="TextBox 145"/>
          <p:cNvSpPr txBox="1">
            <a:spLocks noChangeArrowheads="1"/>
          </p:cNvSpPr>
          <p:nvPr/>
        </p:nvSpPr>
        <p:spPr bwMode="auto">
          <a:xfrm>
            <a:off x="6858000" y="5786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3391" name="TextBox 132"/>
          <p:cNvSpPr txBox="1">
            <a:spLocks noChangeArrowheads="1"/>
          </p:cNvSpPr>
          <p:nvPr/>
        </p:nvSpPr>
        <p:spPr bwMode="auto">
          <a:xfrm>
            <a:off x="1500188" y="5753100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13377" grpId="0"/>
      <p:bldP spid="13378" grpId="0"/>
      <p:bldP spid="13379" grpId="0"/>
      <p:bldP spid="13380" grpId="0"/>
      <p:bldP spid="13381" grpId="0"/>
      <p:bldP spid="13382" grpId="0"/>
      <p:bldP spid="13383" grpId="0"/>
      <p:bldP spid="13384" grpId="0"/>
      <p:bldP spid="13385" grpId="0"/>
      <p:bldP spid="13386" grpId="0"/>
      <p:bldP spid="13390" grpId="0"/>
      <p:bldP spid="133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Группа 71"/>
          <p:cNvGrpSpPr>
            <a:grpSpLocks/>
          </p:cNvGrpSpPr>
          <p:nvPr/>
        </p:nvGrpSpPr>
        <p:grpSpPr bwMode="auto">
          <a:xfrm>
            <a:off x="928688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7786688" y="5786438"/>
            <a:ext cx="642937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 rot="5400000">
            <a:off x="5222875" y="492125"/>
            <a:ext cx="484188" cy="357188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320" name="TextBox 75"/>
          <p:cNvSpPr txBox="1">
            <a:spLocks noChangeArrowheads="1"/>
          </p:cNvSpPr>
          <p:nvPr/>
        </p:nvSpPr>
        <p:spPr bwMode="auto">
          <a:xfrm>
            <a:off x="5286375" y="1395413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4342" name="TextBox 76"/>
          <p:cNvSpPr txBox="1">
            <a:spLocks noChangeArrowheads="1"/>
          </p:cNvSpPr>
          <p:nvPr/>
        </p:nvSpPr>
        <p:spPr bwMode="auto">
          <a:xfrm>
            <a:off x="5729288" y="1395413"/>
            <a:ext cx="414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4343" name="TextBox 77"/>
          <p:cNvSpPr txBox="1">
            <a:spLocks noChangeArrowheads="1"/>
          </p:cNvSpPr>
          <p:nvPr/>
        </p:nvSpPr>
        <p:spPr bwMode="auto">
          <a:xfrm>
            <a:off x="6286500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4344" name="TextBox 78"/>
          <p:cNvSpPr txBox="1">
            <a:spLocks noChangeArrowheads="1"/>
          </p:cNvSpPr>
          <p:nvPr/>
        </p:nvSpPr>
        <p:spPr bwMode="auto">
          <a:xfrm>
            <a:off x="6715125" y="1395413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4345" name="TextBox 79"/>
          <p:cNvSpPr txBox="1">
            <a:spLocks noChangeArrowheads="1"/>
          </p:cNvSpPr>
          <p:nvPr/>
        </p:nvSpPr>
        <p:spPr bwMode="auto">
          <a:xfrm>
            <a:off x="2857500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4346" name="TextBox 80"/>
          <p:cNvSpPr txBox="1">
            <a:spLocks noChangeArrowheads="1"/>
          </p:cNvSpPr>
          <p:nvPr/>
        </p:nvSpPr>
        <p:spPr bwMode="auto">
          <a:xfrm>
            <a:off x="3357563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4347" name="TextBox 81"/>
          <p:cNvSpPr txBox="1">
            <a:spLocks noChangeArrowheads="1"/>
          </p:cNvSpPr>
          <p:nvPr/>
        </p:nvSpPr>
        <p:spPr bwMode="auto">
          <a:xfrm>
            <a:off x="3800475" y="1895475"/>
            <a:ext cx="414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4348" name="TextBox 82"/>
          <p:cNvSpPr txBox="1">
            <a:spLocks noChangeArrowheads="1"/>
          </p:cNvSpPr>
          <p:nvPr/>
        </p:nvSpPr>
        <p:spPr bwMode="auto">
          <a:xfrm>
            <a:off x="4824413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3328" name="TextBox 83"/>
          <p:cNvSpPr txBox="1">
            <a:spLocks noChangeArrowheads="1"/>
          </p:cNvSpPr>
          <p:nvPr/>
        </p:nvSpPr>
        <p:spPr bwMode="auto">
          <a:xfrm>
            <a:off x="5286375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4350" name="TextBox 84"/>
          <p:cNvSpPr txBox="1">
            <a:spLocks noChangeArrowheads="1"/>
          </p:cNvSpPr>
          <p:nvPr/>
        </p:nvSpPr>
        <p:spPr bwMode="auto">
          <a:xfrm>
            <a:off x="5786438" y="1895475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4351" name="TextBox 85"/>
          <p:cNvSpPr txBox="1">
            <a:spLocks noChangeArrowheads="1"/>
          </p:cNvSpPr>
          <p:nvPr/>
        </p:nvSpPr>
        <p:spPr bwMode="auto">
          <a:xfrm>
            <a:off x="6215063" y="1895475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4352" name="TextBox 86"/>
          <p:cNvSpPr txBox="1">
            <a:spLocks noChangeArrowheads="1"/>
          </p:cNvSpPr>
          <p:nvPr/>
        </p:nvSpPr>
        <p:spPr bwMode="auto">
          <a:xfrm>
            <a:off x="6727825" y="1895475"/>
            <a:ext cx="4873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14353" name="TextBox 87"/>
          <p:cNvSpPr txBox="1">
            <a:spLocks noChangeArrowheads="1"/>
          </p:cNvSpPr>
          <p:nvPr/>
        </p:nvSpPr>
        <p:spPr bwMode="auto">
          <a:xfrm>
            <a:off x="4325938" y="1895475"/>
            <a:ext cx="388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4354" name="TextBox 88"/>
          <p:cNvSpPr txBox="1">
            <a:spLocks noChangeArrowheads="1"/>
          </p:cNvSpPr>
          <p:nvPr/>
        </p:nvSpPr>
        <p:spPr bwMode="auto">
          <a:xfrm>
            <a:off x="7253288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3334" name="TextBox 89"/>
          <p:cNvSpPr txBox="1">
            <a:spLocks noChangeArrowheads="1"/>
          </p:cNvSpPr>
          <p:nvPr/>
        </p:nvSpPr>
        <p:spPr bwMode="auto">
          <a:xfrm>
            <a:off x="5286375" y="2357438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4356" name="TextBox 90"/>
          <p:cNvSpPr txBox="1">
            <a:spLocks noChangeArrowheads="1"/>
          </p:cNvSpPr>
          <p:nvPr/>
        </p:nvSpPr>
        <p:spPr bwMode="auto">
          <a:xfrm>
            <a:off x="5786438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4357" name="TextBox 91"/>
          <p:cNvSpPr txBox="1">
            <a:spLocks noChangeArrowheads="1"/>
          </p:cNvSpPr>
          <p:nvPr/>
        </p:nvSpPr>
        <p:spPr bwMode="auto">
          <a:xfrm>
            <a:off x="6253163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4358" name="TextBox 92"/>
          <p:cNvSpPr txBox="1">
            <a:spLocks noChangeArrowheads="1"/>
          </p:cNvSpPr>
          <p:nvPr/>
        </p:nvSpPr>
        <p:spPr bwMode="auto">
          <a:xfrm>
            <a:off x="6715125" y="2357438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4359" name="TextBox 93"/>
          <p:cNvSpPr txBox="1">
            <a:spLocks noChangeArrowheads="1"/>
          </p:cNvSpPr>
          <p:nvPr/>
        </p:nvSpPr>
        <p:spPr bwMode="auto">
          <a:xfrm>
            <a:off x="7215188" y="2357438"/>
            <a:ext cx="414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4360" name="TextBox 94"/>
          <p:cNvSpPr txBox="1">
            <a:spLocks noChangeArrowheads="1"/>
          </p:cNvSpPr>
          <p:nvPr/>
        </p:nvSpPr>
        <p:spPr bwMode="auto">
          <a:xfrm>
            <a:off x="3786188" y="2857500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4361" name="TextBox 95"/>
          <p:cNvSpPr txBox="1">
            <a:spLocks noChangeArrowheads="1"/>
          </p:cNvSpPr>
          <p:nvPr/>
        </p:nvSpPr>
        <p:spPr bwMode="auto">
          <a:xfrm>
            <a:off x="4286250" y="285750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4362" name="TextBox 96"/>
          <p:cNvSpPr txBox="1">
            <a:spLocks noChangeArrowheads="1"/>
          </p:cNvSpPr>
          <p:nvPr/>
        </p:nvSpPr>
        <p:spPr bwMode="auto">
          <a:xfrm>
            <a:off x="4786313" y="2857500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3342" name="TextBox 97"/>
          <p:cNvSpPr txBox="1">
            <a:spLocks noChangeArrowheads="1"/>
          </p:cNvSpPr>
          <p:nvPr/>
        </p:nvSpPr>
        <p:spPr bwMode="auto">
          <a:xfrm>
            <a:off x="5286375" y="2857500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4364" name="TextBox 98"/>
          <p:cNvSpPr txBox="1">
            <a:spLocks noChangeArrowheads="1"/>
          </p:cNvSpPr>
          <p:nvPr/>
        </p:nvSpPr>
        <p:spPr bwMode="auto">
          <a:xfrm>
            <a:off x="3357563" y="332422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4365" name="TextBox 99"/>
          <p:cNvSpPr txBox="1">
            <a:spLocks noChangeArrowheads="1"/>
          </p:cNvSpPr>
          <p:nvPr/>
        </p:nvSpPr>
        <p:spPr bwMode="auto">
          <a:xfrm>
            <a:off x="3786188" y="3324225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4366" name="TextBox 100"/>
          <p:cNvSpPr txBox="1">
            <a:spLocks noChangeArrowheads="1"/>
          </p:cNvSpPr>
          <p:nvPr/>
        </p:nvSpPr>
        <p:spPr bwMode="auto">
          <a:xfrm>
            <a:off x="4286250" y="332422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4367" name="TextBox 101"/>
          <p:cNvSpPr txBox="1">
            <a:spLocks noChangeArrowheads="1"/>
          </p:cNvSpPr>
          <p:nvPr/>
        </p:nvSpPr>
        <p:spPr bwMode="auto">
          <a:xfrm>
            <a:off x="4786313" y="3324225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3347" name="TextBox 102"/>
          <p:cNvSpPr txBox="1">
            <a:spLocks noChangeArrowheads="1"/>
          </p:cNvSpPr>
          <p:nvPr/>
        </p:nvSpPr>
        <p:spPr bwMode="auto">
          <a:xfrm>
            <a:off x="5291138" y="3324225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4369" name="TextBox 103"/>
          <p:cNvSpPr txBox="1">
            <a:spLocks noChangeArrowheads="1"/>
          </p:cNvSpPr>
          <p:nvPr/>
        </p:nvSpPr>
        <p:spPr bwMode="auto">
          <a:xfrm>
            <a:off x="4306888" y="3824288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4370" name="TextBox 104"/>
          <p:cNvSpPr txBox="1">
            <a:spLocks noChangeArrowheads="1"/>
          </p:cNvSpPr>
          <p:nvPr/>
        </p:nvSpPr>
        <p:spPr bwMode="auto">
          <a:xfrm>
            <a:off x="4791075" y="3824288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3350" name="TextBox 105"/>
          <p:cNvSpPr txBox="1">
            <a:spLocks noChangeArrowheads="1"/>
          </p:cNvSpPr>
          <p:nvPr/>
        </p:nvSpPr>
        <p:spPr bwMode="auto">
          <a:xfrm>
            <a:off x="5286375" y="3824288"/>
            <a:ext cx="371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4372" name="TextBox 106"/>
          <p:cNvSpPr txBox="1">
            <a:spLocks noChangeArrowheads="1"/>
          </p:cNvSpPr>
          <p:nvPr/>
        </p:nvSpPr>
        <p:spPr bwMode="auto">
          <a:xfrm>
            <a:off x="5786438" y="382428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373" name="TextBox 107"/>
          <p:cNvSpPr txBox="1">
            <a:spLocks noChangeArrowheads="1"/>
          </p:cNvSpPr>
          <p:nvPr/>
        </p:nvSpPr>
        <p:spPr bwMode="auto">
          <a:xfrm>
            <a:off x="6215063" y="382428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4374" name="TextBox 108"/>
          <p:cNvSpPr txBox="1">
            <a:spLocks noChangeArrowheads="1"/>
          </p:cNvSpPr>
          <p:nvPr/>
        </p:nvSpPr>
        <p:spPr bwMode="auto">
          <a:xfrm>
            <a:off x="6754813" y="3824288"/>
            <a:ext cx="388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4375" name="TextBox 109"/>
          <p:cNvSpPr txBox="1">
            <a:spLocks noChangeArrowheads="1"/>
          </p:cNvSpPr>
          <p:nvPr/>
        </p:nvSpPr>
        <p:spPr bwMode="auto">
          <a:xfrm>
            <a:off x="3357563" y="4324350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4376" name="TextBox 110"/>
          <p:cNvSpPr txBox="1">
            <a:spLocks noChangeArrowheads="1"/>
          </p:cNvSpPr>
          <p:nvPr/>
        </p:nvSpPr>
        <p:spPr bwMode="auto">
          <a:xfrm>
            <a:off x="3825875" y="4324350"/>
            <a:ext cx="38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14377" name="TextBox 111"/>
          <p:cNvSpPr txBox="1">
            <a:spLocks noChangeArrowheads="1"/>
          </p:cNvSpPr>
          <p:nvPr/>
        </p:nvSpPr>
        <p:spPr bwMode="auto">
          <a:xfrm>
            <a:off x="4286250" y="4324350"/>
            <a:ext cx="414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4378" name="TextBox 112"/>
          <p:cNvSpPr txBox="1">
            <a:spLocks noChangeArrowheads="1"/>
          </p:cNvSpPr>
          <p:nvPr/>
        </p:nvSpPr>
        <p:spPr bwMode="auto">
          <a:xfrm>
            <a:off x="4786313" y="432435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3358" name="TextBox 113"/>
          <p:cNvSpPr txBox="1">
            <a:spLocks noChangeArrowheads="1"/>
          </p:cNvSpPr>
          <p:nvPr/>
        </p:nvSpPr>
        <p:spPr bwMode="auto">
          <a:xfrm>
            <a:off x="5291138" y="432435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4380" name="TextBox 114"/>
          <p:cNvSpPr txBox="1">
            <a:spLocks noChangeArrowheads="1"/>
          </p:cNvSpPr>
          <p:nvPr/>
        </p:nvSpPr>
        <p:spPr bwMode="auto">
          <a:xfrm>
            <a:off x="5735638" y="4324350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4381" name="TextBox 115"/>
          <p:cNvSpPr txBox="1">
            <a:spLocks noChangeArrowheads="1"/>
          </p:cNvSpPr>
          <p:nvPr/>
        </p:nvSpPr>
        <p:spPr bwMode="auto">
          <a:xfrm>
            <a:off x="1428750" y="47863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4382" name="TextBox 116"/>
          <p:cNvSpPr txBox="1">
            <a:spLocks noChangeArrowheads="1"/>
          </p:cNvSpPr>
          <p:nvPr/>
        </p:nvSpPr>
        <p:spPr bwMode="auto">
          <a:xfrm>
            <a:off x="1857375" y="4786313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4383" name="TextBox 117"/>
          <p:cNvSpPr txBox="1">
            <a:spLocks noChangeArrowheads="1"/>
          </p:cNvSpPr>
          <p:nvPr/>
        </p:nvSpPr>
        <p:spPr bwMode="auto">
          <a:xfrm>
            <a:off x="2357438" y="47863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4384" name="TextBox 118"/>
          <p:cNvSpPr txBox="1">
            <a:spLocks noChangeArrowheads="1"/>
          </p:cNvSpPr>
          <p:nvPr/>
        </p:nvSpPr>
        <p:spPr bwMode="auto">
          <a:xfrm>
            <a:off x="2857500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4385" name="TextBox 119"/>
          <p:cNvSpPr txBox="1">
            <a:spLocks noChangeArrowheads="1"/>
          </p:cNvSpPr>
          <p:nvPr/>
        </p:nvSpPr>
        <p:spPr bwMode="auto">
          <a:xfrm>
            <a:off x="3357563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4386" name="TextBox 120"/>
          <p:cNvSpPr txBox="1">
            <a:spLocks noChangeArrowheads="1"/>
          </p:cNvSpPr>
          <p:nvPr/>
        </p:nvSpPr>
        <p:spPr bwMode="auto">
          <a:xfrm>
            <a:off x="3857625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387" name="TextBox 121"/>
          <p:cNvSpPr txBox="1">
            <a:spLocks noChangeArrowheads="1"/>
          </p:cNvSpPr>
          <p:nvPr/>
        </p:nvSpPr>
        <p:spPr bwMode="auto">
          <a:xfrm>
            <a:off x="4286250" y="4786313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4388" name="TextBox 122"/>
          <p:cNvSpPr txBox="1">
            <a:spLocks noChangeArrowheads="1"/>
          </p:cNvSpPr>
          <p:nvPr/>
        </p:nvSpPr>
        <p:spPr bwMode="auto">
          <a:xfrm>
            <a:off x="4786313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3368" name="TextBox 123"/>
          <p:cNvSpPr txBox="1">
            <a:spLocks noChangeArrowheads="1"/>
          </p:cNvSpPr>
          <p:nvPr/>
        </p:nvSpPr>
        <p:spPr bwMode="auto">
          <a:xfrm>
            <a:off x="5291138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4390" name="TextBox 124"/>
          <p:cNvSpPr txBox="1">
            <a:spLocks noChangeArrowheads="1"/>
          </p:cNvSpPr>
          <p:nvPr/>
        </p:nvSpPr>
        <p:spPr bwMode="auto">
          <a:xfrm>
            <a:off x="5791200" y="4786313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14391" name="TextBox 125"/>
          <p:cNvSpPr txBox="1">
            <a:spLocks noChangeArrowheads="1"/>
          </p:cNvSpPr>
          <p:nvPr/>
        </p:nvSpPr>
        <p:spPr bwMode="auto">
          <a:xfrm>
            <a:off x="6235700" y="4786313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4392" name="TextBox 126"/>
          <p:cNvSpPr txBox="1">
            <a:spLocks noChangeArrowheads="1"/>
          </p:cNvSpPr>
          <p:nvPr/>
        </p:nvSpPr>
        <p:spPr bwMode="auto">
          <a:xfrm>
            <a:off x="2857500" y="52863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14393" name="TextBox 127"/>
          <p:cNvSpPr txBox="1">
            <a:spLocks noChangeArrowheads="1"/>
          </p:cNvSpPr>
          <p:nvPr/>
        </p:nvSpPr>
        <p:spPr bwMode="auto">
          <a:xfrm>
            <a:off x="3357563" y="52863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4394" name="TextBox 128"/>
          <p:cNvSpPr txBox="1">
            <a:spLocks noChangeArrowheads="1"/>
          </p:cNvSpPr>
          <p:nvPr/>
        </p:nvSpPr>
        <p:spPr bwMode="auto">
          <a:xfrm>
            <a:off x="3857625" y="52863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395" name="TextBox 129"/>
          <p:cNvSpPr txBox="1">
            <a:spLocks noChangeArrowheads="1"/>
          </p:cNvSpPr>
          <p:nvPr/>
        </p:nvSpPr>
        <p:spPr bwMode="auto">
          <a:xfrm>
            <a:off x="4286250" y="52863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4396" name="TextBox 130"/>
          <p:cNvSpPr txBox="1">
            <a:spLocks noChangeArrowheads="1"/>
          </p:cNvSpPr>
          <p:nvPr/>
        </p:nvSpPr>
        <p:spPr bwMode="auto">
          <a:xfrm>
            <a:off x="4786313" y="5286375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3376" name="TextBox 131"/>
          <p:cNvSpPr txBox="1">
            <a:spLocks noChangeArrowheads="1"/>
          </p:cNvSpPr>
          <p:nvPr/>
        </p:nvSpPr>
        <p:spPr bwMode="auto">
          <a:xfrm>
            <a:off x="5286375" y="52863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4398" name="TextBox 133"/>
          <p:cNvSpPr txBox="1">
            <a:spLocks noChangeArrowheads="1"/>
          </p:cNvSpPr>
          <p:nvPr/>
        </p:nvSpPr>
        <p:spPr bwMode="auto">
          <a:xfrm>
            <a:off x="933450" y="5786438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4399" name="TextBox 134"/>
          <p:cNvSpPr txBox="1">
            <a:spLocks noChangeArrowheads="1"/>
          </p:cNvSpPr>
          <p:nvPr/>
        </p:nvSpPr>
        <p:spPr bwMode="auto">
          <a:xfrm>
            <a:off x="1428750" y="57531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4400" name="TextBox 135"/>
          <p:cNvSpPr txBox="1">
            <a:spLocks noChangeArrowheads="1"/>
          </p:cNvSpPr>
          <p:nvPr/>
        </p:nvSpPr>
        <p:spPr bwMode="auto">
          <a:xfrm>
            <a:off x="1857375" y="575310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4401" name="TextBox 136"/>
          <p:cNvSpPr txBox="1">
            <a:spLocks noChangeArrowheads="1"/>
          </p:cNvSpPr>
          <p:nvPr/>
        </p:nvSpPr>
        <p:spPr bwMode="auto">
          <a:xfrm>
            <a:off x="2357438" y="5753100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4402" name="TextBox 137"/>
          <p:cNvSpPr txBox="1">
            <a:spLocks noChangeArrowheads="1"/>
          </p:cNvSpPr>
          <p:nvPr/>
        </p:nvSpPr>
        <p:spPr bwMode="auto">
          <a:xfrm>
            <a:off x="2806700" y="57531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4403" name="TextBox 138"/>
          <p:cNvSpPr txBox="1">
            <a:spLocks noChangeArrowheads="1"/>
          </p:cNvSpPr>
          <p:nvPr/>
        </p:nvSpPr>
        <p:spPr bwMode="auto">
          <a:xfrm>
            <a:off x="3286125" y="57531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4404" name="TextBox 139"/>
          <p:cNvSpPr txBox="1">
            <a:spLocks noChangeArrowheads="1"/>
          </p:cNvSpPr>
          <p:nvPr/>
        </p:nvSpPr>
        <p:spPr bwMode="auto">
          <a:xfrm>
            <a:off x="3786188" y="5753100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4405" name="TextBox 140"/>
          <p:cNvSpPr txBox="1">
            <a:spLocks noChangeArrowheads="1"/>
          </p:cNvSpPr>
          <p:nvPr/>
        </p:nvSpPr>
        <p:spPr bwMode="auto">
          <a:xfrm>
            <a:off x="4286250" y="57531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4406" name="TextBox 141"/>
          <p:cNvSpPr txBox="1">
            <a:spLocks noChangeArrowheads="1"/>
          </p:cNvSpPr>
          <p:nvPr/>
        </p:nvSpPr>
        <p:spPr bwMode="auto">
          <a:xfrm>
            <a:off x="4714875" y="5753100"/>
            <a:ext cx="522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</a:t>
            </a:r>
          </a:p>
        </p:txBody>
      </p:sp>
      <p:sp>
        <p:nvSpPr>
          <p:cNvPr id="13386" name="TextBox 142"/>
          <p:cNvSpPr txBox="1">
            <a:spLocks noChangeArrowheads="1"/>
          </p:cNvSpPr>
          <p:nvPr/>
        </p:nvSpPr>
        <p:spPr bwMode="auto">
          <a:xfrm>
            <a:off x="5291138" y="575310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45" name="Табличка 144"/>
          <p:cNvSpPr/>
          <p:nvPr/>
        </p:nvSpPr>
        <p:spPr>
          <a:xfrm>
            <a:off x="428571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411" name="TextBox 145"/>
          <p:cNvSpPr txBox="1">
            <a:spLocks noChangeArrowheads="1"/>
          </p:cNvSpPr>
          <p:nvPr/>
        </p:nvSpPr>
        <p:spPr bwMode="auto">
          <a:xfrm>
            <a:off x="5786438" y="5786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412" name="TextBox 132"/>
          <p:cNvSpPr txBox="1">
            <a:spLocks noChangeArrowheads="1"/>
          </p:cNvSpPr>
          <p:nvPr/>
        </p:nvSpPr>
        <p:spPr bwMode="auto">
          <a:xfrm>
            <a:off x="428625" y="57531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133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3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13320" grpId="0"/>
      <p:bldP spid="13328" grpId="0"/>
      <p:bldP spid="13334" grpId="0"/>
      <p:bldP spid="13342" grpId="0"/>
      <p:bldP spid="13347" grpId="0"/>
      <p:bldP spid="13350" grpId="0"/>
      <p:bldP spid="13358" grpId="0"/>
      <p:bldP spid="13368" grpId="0"/>
      <p:bldP spid="13376" grpId="0"/>
      <p:bldP spid="133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3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6000" b="1" smtClean="0">
                <a:solidFill>
                  <a:srgbClr val="10861E"/>
                </a:solidFill>
              </a:rPr>
              <a:t>Дикорастущие и культурные кустарники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10861E"/>
                </a:solidFill>
              </a:rPr>
              <a:t>Задачи: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10861E"/>
                </a:solidFill>
              </a:rPr>
              <a:t>Продолжать формировать знания о растительном мире планеты Земля.</a:t>
            </a:r>
          </a:p>
          <a:p>
            <a:pPr eaLnBrk="1" hangingPunct="1"/>
            <a:r>
              <a:rPr lang="ru-RU" altLang="ru-RU" b="1" dirty="0" smtClean="0">
                <a:solidFill>
                  <a:srgbClr val="10861E"/>
                </a:solidFill>
              </a:rPr>
              <a:t>Познакомиться с представителями дикорастущих и культурных кустарников.</a:t>
            </a:r>
          </a:p>
          <a:p>
            <a:pPr eaLnBrk="1" hangingPunct="1"/>
            <a:r>
              <a:rPr lang="ru-RU" altLang="ru-RU" b="1" dirty="0" smtClean="0">
                <a:solidFill>
                  <a:srgbClr val="10861E"/>
                </a:solidFill>
              </a:rPr>
              <a:t>Выяснить их значение.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857620" y="214290"/>
            <a:ext cx="4829175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10861E"/>
                </a:solidFill>
              </a:rPr>
              <a:t>Кустарник</a:t>
            </a:r>
          </a:p>
        </p:txBody>
      </p:sp>
      <p:pic>
        <p:nvPicPr>
          <p:cNvPr id="18435" name="Picture 5" descr="http://img-fotki.yandex.ru/get/5600/tatyana2q8-medvedeva.142/0_54844_9d667a9_XL.jpg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214282" y="714356"/>
            <a:ext cx="3780306" cy="4999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000496" y="1500174"/>
            <a:ext cx="4123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Кустарники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деревьев.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221455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кустарников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стволов.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2895897"/>
            <a:ext cx="2163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твёрдые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3538839"/>
            <a:ext cx="2697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Покрыты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корой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4169639"/>
            <a:ext cx="50006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Стволы не такие т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олстые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как у деревьев.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786182" y="5110475"/>
            <a:ext cx="53805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Кустарники –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многолетние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растения.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337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428625" y="857250"/>
            <a:ext cx="3357563" cy="224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Очень густо он растет, 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Незаметно он цветет, 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А когда проходит лето, 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Мы едим его конфеты, 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Не в бумажке, а в скорлупке – 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Берегите, детки, зубки! </a:t>
            </a: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5857875" y="714375"/>
            <a:ext cx="3071813" cy="19383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Благоухает и манит, 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Цветами нежными дарит, 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Протянешь руку за плетень - 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И в ней окажется … </a:t>
            </a:r>
          </a:p>
        </p:txBody>
      </p:sp>
      <p:sp>
        <p:nvSpPr>
          <p:cNvPr id="15364" name="Прямоугольник 5"/>
          <p:cNvSpPr>
            <a:spLocks noChangeArrowheads="1"/>
          </p:cNvSpPr>
          <p:nvPr/>
        </p:nvSpPr>
        <p:spPr bwMode="auto">
          <a:xfrm>
            <a:off x="3286125" y="2071688"/>
            <a:ext cx="2428875" cy="19383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Низок да колюч,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Сладок да пахуч,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Ягоды сорвешь –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Всю руку обдерешь.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5365" name="Прямоугольник 6"/>
          <p:cNvSpPr>
            <a:spLocks noChangeArrowheads="1"/>
          </p:cNvSpPr>
          <p:nvPr/>
        </p:nvSpPr>
        <p:spPr bwMode="auto">
          <a:xfrm>
            <a:off x="500063" y="3500438"/>
            <a:ext cx="2571750" cy="22463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Я бываю розоватой,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Белой, красной, черной.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И с куста меня ребята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Летом рвут проворно.</a:t>
            </a:r>
          </a:p>
        </p:txBody>
      </p:sp>
      <p:sp>
        <p:nvSpPr>
          <p:cNvPr id="15366" name="Прямоугольник 7"/>
          <p:cNvSpPr>
            <a:spLocks noChangeArrowheads="1"/>
          </p:cNvSpPr>
          <p:nvPr/>
        </p:nvSpPr>
        <p:spPr bwMode="auto">
          <a:xfrm>
            <a:off x="3143250" y="4214813"/>
            <a:ext cx="2857500" cy="22463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Кисть ягоды прекрасная, 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 Жёлтая иль красная, 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 Я достать её боюсь - 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 О шипы уколюсь. 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 Но уважаю с детства 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 Сердечное средство.</a:t>
            </a:r>
          </a:p>
        </p:txBody>
      </p:sp>
      <p:sp>
        <p:nvSpPr>
          <p:cNvPr id="15367" name="Прямоугольник 8"/>
          <p:cNvSpPr>
            <a:spLocks noChangeArrowheads="1"/>
          </p:cNvSpPr>
          <p:nvPr/>
        </p:nvSpPr>
        <p:spPr bwMode="auto">
          <a:xfrm>
            <a:off x="6072188" y="3286125"/>
            <a:ext cx="2714625" cy="224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Бусы красные висят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Из кустов на нас глядят, 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Очень любят бусы эти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Дети, птицы и медведи</a:t>
            </a:r>
          </a:p>
        </p:txBody>
      </p:sp>
      <p:pic>
        <p:nvPicPr>
          <p:cNvPr id="2" name="Picture 2" descr="http://im5-tub-ru.yandex.net/i?id=450761947-18-72&amp;n=21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6000760" y="3357562"/>
            <a:ext cx="2643188" cy="2125662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4" descr="http://im3-tub-ru.yandex.net/i?id=296383804-22-72&amp;n=21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500034" y="1000108"/>
            <a:ext cx="2803525" cy="2071687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6" descr="http://im0-tub-ru.yandex.net/i?id=162791271-25-72&amp;n=21"/>
          <p:cNvPicPr>
            <a:picLocks noChangeAspect="1" noChangeArrowheads="1"/>
          </p:cNvPicPr>
          <p:nvPr/>
        </p:nvPicPr>
        <p:blipFill>
          <a:blip r:embed="rId4">
            <a:lum bright="20000"/>
          </a:blip>
          <a:srcRect/>
          <a:stretch>
            <a:fillRect/>
          </a:stretch>
        </p:blipFill>
        <p:spPr bwMode="auto">
          <a:xfrm>
            <a:off x="3357554" y="2071678"/>
            <a:ext cx="2428875" cy="2000250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704" name="Picture 8" descr="http://im7-tub-ru.yandex.net/i?id=147367793-40-72&amp;n=21"/>
          <p:cNvPicPr>
            <a:picLocks noChangeAspect="1" noChangeArrowheads="1"/>
          </p:cNvPicPr>
          <p:nvPr/>
        </p:nvPicPr>
        <p:blipFill>
          <a:blip r:embed="rId5">
            <a:lum bright="20000"/>
          </a:blip>
          <a:srcRect/>
          <a:stretch>
            <a:fillRect/>
          </a:stretch>
        </p:blipFill>
        <p:spPr bwMode="auto">
          <a:xfrm>
            <a:off x="5929322" y="642918"/>
            <a:ext cx="2643188" cy="1982788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706" name="Picture 10" descr="http://im3-tub-ru.yandex.net/i?id=99176805-24-72&amp;n=21"/>
          <p:cNvPicPr>
            <a:picLocks noChangeAspect="1" noChangeArrowheads="1"/>
          </p:cNvPicPr>
          <p:nvPr/>
        </p:nvPicPr>
        <p:blipFill>
          <a:blip r:embed="rId6">
            <a:lum bright="20000"/>
          </a:blip>
          <a:srcRect/>
          <a:stretch>
            <a:fillRect/>
          </a:stretch>
        </p:blipFill>
        <p:spPr bwMode="auto">
          <a:xfrm>
            <a:off x="428596" y="3571876"/>
            <a:ext cx="2643187" cy="2071702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710" name="Picture 14" descr="http://im3-tub-ru.yandex.net/i?id=53717867-68-72&amp;n=21"/>
          <p:cNvPicPr>
            <a:picLocks noChangeAspect="1" noChangeArrowheads="1"/>
          </p:cNvPicPr>
          <p:nvPr/>
        </p:nvPicPr>
        <p:blipFill>
          <a:blip r:embed="rId7">
            <a:lum bright="20000"/>
          </a:blip>
          <a:srcRect/>
          <a:stretch>
            <a:fillRect/>
          </a:stretch>
        </p:blipFill>
        <p:spPr bwMode="auto">
          <a:xfrm>
            <a:off x="3143240" y="4286256"/>
            <a:ext cx="2778125" cy="2071687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b="1" smtClean="0">
                <a:solidFill>
                  <a:srgbClr val="10861E"/>
                </a:solidFill>
              </a:rPr>
              <a:t>Орешник</a:t>
            </a:r>
            <a:r>
              <a:rPr lang="ru-RU" altLang="ru-RU" smtClean="0"/>
              <a:t> </a:t>
            </a:r>
          </a:p>
        </p:txBody>
      </p:sp>
      <p:pic>
        <p:nvPicPr>
          <p:cNvPr id="33796" name="Picture 2" descr="http://www.sadspb.ru/Asyst_test/published/publicdata/WWWSADSPBRUSHOPTEST/attachments/SC/products_pictures/%D0%A1orylus_avellana_enl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2786050" y="1357298"/>
            <a:ext cx="3857625" cy="5014912"/>
          </a:xfrm>
          <a:prstGeom prst="roundRect">
            <a:avLst>
              <a:gd name="adj" fmla="val 16667"/>
            </a:avLst>
          </a:prstGeom>
          <a:ln w="28575">
            <a:solidFill>
              <a:srgbClr val="0DA334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http://im3-tub-ru.yandex.net/i?id=296383804-22-72&amp;n=21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1643042" y="1357298"/>
            <a:ext cx="1643063" cy="1214438"/>
          </a:xfrm>
          <a:prstGeom prst="roundRect">
            <a:avLst>
              <a:gd name="adj" fmla="val 16667"/>
            </a:avLst>
          </a:prstGeom>
          <a:ln w="28575">
            <a:solidFill>
              <a:srgbClr val="0DA334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600" b="1" smtClean="0">
                <a:solidFill>
                  <a:srgbClr val="10861E"/>
                </a:solidFill>
              </a:rPr>
              <a:t>Малина </a:t>
            </a:r>
          </a:p>
        </p:txBody>
      </p:sp>
      <p:pic>
        <p:nvPicPr>
          <p:cNvPr id="34820" name="Picture 2" descr="http://img0.liveinternet.ru/images/attach/c/8/101/561/101561368_large_75928170_5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2422143" y="1571612"/>
            <a:ext cx="4221559" cy="4705350"/>
          </a:xfrm>
          <a:prstGeom prst="roundRect">
            <a:avLst>
              <a:gd name="adj" fmla="val 16667"/>
            </a:avLst>
          </a:prstGeom>
          <a:ln w="28575">
            <a:solidFill>
              <a:srgbClr val="0DA334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600" b="1" smtClean="0">
                <a:solidFill>
                  <a:srgbClr val="10861E"/>
                </a:solidFill>
              </a:rPr>
              <a:t>Боярышник </a:t>
            </a:r>
          </a:p>
        </p:txBody>
      </p:sp>
      <p:pic>
        <p:nvPicPr>
          <p:cNvPr id="28674" name="Picture 2" descr="http://img0.liveinternet.ru/images/attach/c/8/104/966/104966918_large_Boyaruyshn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6477008" cy="4857757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Группа 71"/>
          <p:cNvGrpSpPr>
            <a:grpSpLocks/>
          </p:cNvGrpSpPr>
          <p:nvPr/>
        </p:nvGrpSpPr>
        <p:grpSpPr bwMode="auto">
          <a:xfrm>
            <a:off x="2000250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8001000" y="5786438"/>
            <a:ext cx="642938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>
            <a:off x="5715000" y="1428750"/>
            <a:ext cx="484188" cy="357188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00034" y="500042"/>
            <a:ext cx="3071834" cy="42148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 дерева, с красивыми лапчатыми листьями, которые осенью окрашиваются в оранжево-жёлтые цвета. Является  украшением лиственного леса. </a:t>
            </a:r>
          </a:p>
        </p:txBody>
      </p:sp>
      <p:sp>
        <p:nvSpPr>
          <p:cNvPr id="4104" name="TextBox 75"/>
          <p:cNvSpPr txBox="1">
            <a:spLocks noChangeArrowheads="1"/>
          </p:cNvSpPr>
          <p:nvPr/>
        </p:nvSpPr>
        <p:spPr bwMode="auto">
          <a:xfrm>
            <a:off x="6357938" y="13954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4105" name="TextBox 76"/>
          <p:cNvSpPr txBox="1">
            <a:spLocks noChangeArrowheads="1"/>
          </p:cNvSpPr>
          <p:nvPr/>
        </p:nvSpPr>
        <p:spPr bwMode="auto">
          <a:xfrm>
            <a:off x="6800850" y="13954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4106" name="TextBox 77"/>
          <p:cNvSpPr txBox="1">
            <a:spLocks noChangeArrowheads="1"/>
          </p:cNvSpPr>
          <p:nvPr/>
        </p:nvSpPr>
        <p:spPr bwMode="auto">
          <a:xfrm>
            <a:off x="7358063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4107" name="TextBox 78"/>
          <p:cNvSpPr txBox="1">
            <a:spLocks noChangeArrowheads="1"/>
          </p:cNvSpPr>
          <p:nvPr/>
        </p:nvSpPr>
        <p:spPr bwMode="auto">
          <a:xfrm>
            <a:off x="7786688" y="13954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80" name="Табличка 79"/>
          <p:cNvSpPr/>
          <p:nvPr/>
        </p:nvSpPr>
        <p:spPr>
          <a:xfrm>
            <a:off x="1500166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4104" grpId="0"/>
      <p:bldP spid="4105" grpId="0"/>
      <p:bldP spid="4106" grpId="0"/>
      <p:bldP spid="410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600" b="1" smtClean="0">
                <a:solidFill>
                  <a:srgbClr val="10861E"/>
                </a:solidFill>
              </a:rPr>
              <a:t>Сирень </a:t>
            </a:r>
          </a:p>
        </p:txBody>
      </p:sp>
      <p:pic>
        <p:nvPicPr>
          <p:cNvPr id="27650" name="Picture 2" descr="http://cs7004.vk.me/c7008/v7008230/2eac2/YmRr7sv2SM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50"/>
            <a:ext cx="6930852" cy="4624394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600" b="1" smtClean="0">
                <a:solidFill>
                  <a:srgbClr val="10861E"/>
                </a:solidFill>
              </a:rPr>
              <a:t>Жасмин </a:t>
            </a:r>
          </a:p>
        </p:txBody>
      </p:sp>
      <p:pic>
        <p:nvPicPr>
          <p:cNvPr id="37892" name="Picture 2" descr="http://s.picsfab.com/static/contents/images/4/f/d/1baee597cbd98c80fb7f0aace0c0c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2214546" y="1571612"/>
            <a:ext cx="4738708" cy="4714875"/>
          </a:xfrm>
          <a:prstGeom prst="roundRect">
            <a:avLst>
              <a:gd name="adj" fmla="val 16667"/>
            </a:avLst>
          </a:prstGeom>
          <a:ln w="28575">
            <a:solidFill>
              <a:srgbClr val="0DA334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600" b="1" smtClean="0">
                <a:solidFill>
                  <a:srgbClr val="10861E"/>
                </a:solidFill>
              </a:rPr>
              <a:t>Смородина</a:t>
            </a:r>
            <a:r>
              <a:rPr lang="ru-RU" altLang="ru-RU" smtClean="0"/>
              <a:t> </a:t>
            </a:r>
          </a:p>
        </p:txBody>
      </p:sp>
      <p:pic>
        <p:nvPicPr>
          <p:cNvPr id="38916" name="Picture 2" descr="http://art1000.ru/upload/iblock/2db/d0b88d14-b4b3-11e2-9371-000e2e6bab92_837d62fa-b55c-11e2-9371-000e2e6bab92.jpe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2428860" y="1714488"/>
            <a:ext cx="3800475" cy="4514850"/>
          </a:xfrm>
          <a:prstGeom prst="roundRect">
            <a:avLst>
              <a:gd name="adj" fmla="val 16667"/>
            </a:avLst>
          </a:prstGeom>
          <a:ln>
            <a:solidFill>
              <a:srgbClr val="0DA334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600" b="1" smtClean="0">
                <a:solidFill>
                  <a:srgbClr val="10861E"/>
                </a:solidFill>
              </a:rPr>
              <a:t>Крыжовник </a:t>
            </a:r>
          </a:p>
        </p:txBody>
      </p:sp>
      <p:pic>
        <p:nvPicPr>
          <p:cNvPr id="24578" name="Picture 2" descr="http://sovetclub.ru/tim/e84adb6598a59a6857fa3909f59e81b0/starii-ku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6477000" cy="4305301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543925" cy="1143000"/>
          </a:xfrm>
        </p:spPr>
        <p:txBody>
          <a:bodyPr/>
          <a:lstStyle/>
          <a:p>
            <a:pPr eaLnBrk="1" hangingPunct="1">
              <a:tabLst>
                <a:tab pos="2505075" algn="l"/>
              </a:tabLst>
            </a:pPr>
            <a:r>
              <a:rPr lang="ru-RU" altLang="ru-RU" sz="4000" b="1" smtClean="0">
                <a:solidFill>
                  <a:srgbClr val="10861E"/>
                </a:solidFill>
              </a:rPr>
              <a:t>Какие ещё кустарники ты знаешь?</a:t>
            </a:r>
          </a:p>
        </p:txBody>
      </p:sp>
      <p:pic>
        <p:nvPicPr>
          <p:cNvPr id="58370" name="Picture 2" descr="http://galinky.ucoz.ru/_pu/0/46012558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1714480" y="1221287"/>
            <a:ext cx="6286544" cy="5301739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sad.flw.com.ua/components/com_virtuemart/shop_image/product/_________________4f86a403a76ea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1142976" y="612696"/>
            <a:ext cx="6929486" cy="5888117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handlinks.ru/images/morfeoshow/____________-5594/big/05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1571604" y="492757"/>
            <a:ext cx="6286521" cy="6003293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infoorel.ru/forum%2Fuser_foto%2F438b6750aa23f5699c07701942c6458a.jpe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928662" y="1053587"/>
            <a:ext cx="7196163" cy="5398013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://www.palacegarden.ro/files/images/produse/354.jpe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714348" y="1391296"/>
            <a:ext cx="7715304" cy="5123791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netkinozal.ru/userfiles/image/catalog/z1337144963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1714480" y="728643"/>
            <a:ext cx="5715020" cy="5715020"/>
          </a:xfrm>
          <a:prstGeom prst="roundRect">
            <a:avLst>
              <a:gd name="adj" fmla="val 16667"/>
            </a:avLst>
          </a:prstGeom>
          <a:ln w="28575">
            <a:solidFill>
              <a:srgbClr val="10861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Группа 71"/>
          <p:cNvGrpSpPr>
            <a:grpSpLocks/>
          </p:cNvGrpSpPr>
          <p:nvPr/>
        </p:nvGrpSpPr>
        <p:grpSpPr bwMode="auto">
          <a:xfrm>
            <a:off x="2000250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8001000" y="5786438"/>
            <a:ext cx="642938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>
            <a:off x="3429000" y="1928813"/>
            <a:ext cx="484188" cy="357187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00034" y="500042"/>
            <a:ext cx="2857520" cy="40719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 растений, которых человек специально высаживает и ухаживает за ними: поливает, пропалывает</a:t>
            </a:r>
          </a:p>
        </p:txBody>
      </p:sp>
      <p:sp>
        <p:nvSpPr>
          <p:cNvPr id="5128" name="TextBox 75"/>
          <p:cNvSpPr txBox="1">
            <a:spLocks noChangeArrowheads="1"/>
          </p:cNvSpPr>
          <p:nvPr/>
        </p:nvSpPr>
        <p:spPr bwMode="auto">
          <a:xfrm>
            <a:off x="6357938" y="13954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5129" name="TextBox 76"/>
          <p:cNvSpPr txBox="1">
            <a:spLocks noChangeArrowheads="1"/>
          </p:cNvSpPr>
          <p:nvPr/>
        </p:nvSpPr>
        <p:spPr bwMode="auto">
          <a:xfrm>
            <a:off x="6800850" y="13954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5130" name="TextBox 77"/>
          <p:cNvSpPr txBox="1">
            <a:spLocks noChangeArrowheads="1"/>
          </p:cNvSpPr>
          <p:nvPr/>
        </p:nvSpPr>
        <p:spPr bwMode="auto">
          <a:xfrm>
            <a:off x="7358063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5131" name="TextBox 78"/>
          <p:cNvSpPr txBox="1">
            <a:spLocks noChangeArrowheads="1"/>
          </p:cNvSpPr>
          <p:nvPr/>
        </p:nvSpPr>
        <p:spPr bwMode="auto">
          <a:xfrm>
            <a:off x="7786688" y="13954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5132" name="TextBox 79"/>
          <p:cNvSpPr txBox="1">
            <a:spLocks noChangeArrowheads="1"/>
          </p:cNvSpPr>
          <p:nvPr/>
        </p:nvSpPr>
        <p:spPr bwMode="auto">
          <a:xfrm>
            <a:off x="3929063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5133" name="TextBox 80"/>
          <p:cNvSpPr txBox="1">
            <a:spLocks noChangeArrowheads="1"/>
          </p:cNvSpPr>
          <p:nvPr/>
        </p:nvSpPr>
        <p:spPr bwMode="auto">
          <a:xfrm>
            <a:off x="4429125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5134" name="TextBox 81"/>
          <p:cNvSpPr txBox="1">
            <a:spLocks noChangeArrowheads="1"/>
          </p:cNvSpPr>
          <p:nvPr/>
        </p:nvSpPr>
        <p:spPr bwMode="auto">
          <a:xfrm>
            <a:off x="4872038" y="1895475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5135" name="TextBox 82"/>
          <p:cNvSpPr txBox="1">
            <a:spLocks noChangeArrowheads="1"/>
          </p:cNvSpPr>
          <p:nvPr/>
        </p:nvSpPr>
        <p:spPr bwMode="auto">
          <a:xfrm>
            <a:off x="5895975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5136" name="TextBox 83"/>
          <p:cNvSpPr txBox="1">
            <a:spLocks noChangeArrowheads="1"/>
          </p:cNvSpPr>
          <p:nvPr/>
        </p:nvSpPr>
        <p:spPr bwMode="auto">
          <a:xfrm>
            <a:off x="6357938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5137" name="TextBox 84"/>
          <p:cNvSpPr txBox="1">
            <a:spLocks noChangeArrowheads="1"/>
          </p:cNvSpPr>
          <p:nvPr/>
        </p:nvSpPr>
        <p:spPr bwMode="auto">
          <a:xfrm>
            <a:off x="6858000" y="1895475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5138" name="TextBox 85"/>
          <p:cNvSpPr txBox="1">
            <a:spLocks noChangeArrowheads="1"/>
          </p:cNvSpPr>
          <p:nvPr/>
        </p:nvSpPr>
        <p:spPr bwMode="auto">
          <a:xfrm>
            <a:off x="7286625" y="18954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5139" name="TextBox 86"/>
          <p:cNvSpPr txBox="1">
            <a:spLocks noChangeArrowheads="1"/>
          </p:cNvSpPr>
          <p:nvPr/>
        </p:nvSpPr>
        <p:spPr bwMode="auto">
          <a:xfrm>
            <a:off x="7799388" y="1895475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5140" name="TextBox 87"/>
          <p:cNvSpPr txBox="1">
            <a:spLocks noChangeArrowheads="1"/>
          </p:cNvSpPr>
          <p:nvPr/>
        </p:nvSpPr>
        <p:spPr bwMode="auto">
          <a:xfrm>
            <a:off x="5397500" y="1895475"/>
            <a:ext cx="38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5141" name="TextBox 88"/>
          <p:cNvSpPr txBox="1">
            <a:spLocks noChangeArrowheads="1"/>
          </p:cNvSpPr>
          <p:nvPr/>
        </p:nvSpPr>
        <p:spPr bwMode="auto">
          <a:xfrm>
            <a:off x="8324850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90" name="Табличка 89"/>
          <p:cNvSpPr/>
          <p:nvPr/>
        </p:nvSpPr>
        <p:spPr>
          <a:xfrm>
            <a:off x="1500166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5132" grpId="0"/>
      <p:bldP spid="5133" grpId="0"/>
      <p:bldP spid="5134" grpId="0"/>
      <p:bldP spid="5135" grpId="0"/>
      <p:bldP spid="5136" grpId="0"/>
      <p:bldP spid="5137" grpId="0"/>
      <p:bldP spid="5138" grpId="0"/>
      <p:bldP spid="5139" grpId="0"/>
      <p:bldP spid="5140" grpId="0"/>
      <p:bldP spid="51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700" b="1" dirty="0" smtClean="0"/>
              <a:t>Прочитай предложения, найди ошибку и подчеркни её.</a:t>
            </a:r>
          </a:p>
          <a:p>
            <a:pPr lvl="0">
              <a:buNone/>
            </a:pPr>
            <a:r>
              <a:rPr lang="en-US" sz="2700" b="1" dirty="0" smtClean="0"/>
              <a:t>1</a:t>
            </a:r>
            <a:r>
              <a:rPr lang="ru-RU" sz="2700" b="1" dirty="0" smtClean="0"/>
              <a:t>. Кустарники </a:t>
            </a:r>
            <a:r>
              <a:rPr lang="ru-RU" sz="2700" b="1" u="sng" dirty="0" smtClean="0"/>
              <a:t>высокие</a:t>
            </a:r>
            <a:r>
              <a:rPr lang="ru-RU" sz="2700" b="1" dirty="0" smtClean="0"/>
              <a:t> растения с </a:t>
            </a:r>
            <a:r>
              <a:rPr lang="ru-RU" sz="2700" b="1" u="sng" dirty="0" smtClean="0"/>
              <a:t>мягким</a:t>
            </a:r>
            <a:r>
              <a:rPr lang="ru-RU" sz="2700" b="1" dirty="0" smtClean="0"/>
              <a:t> и </a:t>
            </a:r>
            <a:r>
              <a:rPr lang="ru-RU" sz="2700" b="1" u="sng" dirty="0" smtClean="0"/>
              <a:t>сочным </a:t>
            </a:r>
            <a:r>
              <a:rPr lang="ru-RU" sz="2700" b="1" dirty="0" smtClean="0"/>
              <a:t>стеблем.</a:t>
            </a:r>
          </a:p>
          <a:p>
            <a:pPr lvl="0">
              <a:buNone/>
            </a:pPr>
            <a:r>
              <a:rPr lang="ru-RU" sz="2700" b="1" dirty="0" smtClean="0"/>
              <a:t>2. У орешника созревают </a:t>
            </a:r>
            <a:r>
              <a:rPr lang="ru-RU" sz="2700" b="1" u="sng" dirty="0" smtClean="0"/>
              <a:t>красные сочные ягоды</a:t>
            </a:r>
            <a:r>
              <a:rPr lang="ru-RU" sz="2700" b="1" dirty="0" smtClean="0"/>
              <a:t>.</a:t>
            </a:r>
          </a:p>
          <a:p>
            <a:pPr lvl="0">
              <a:buNone/>
            </a:pPr>
            <a:r>
              <a:rPr lang="ru-RU" sz="2700" b="1" dirty="0" smtClean="0"/>
              <a:t>3. Дикорастущая малина растёт в </a:t>
            </a:r>
            <a:r>
              <a:rPr lang="ru-RU" sz="2700" b="1" u="sng" dirty="0" smtClean="0"/>
              <a:t>садах и огородах</a:t>
            </a:r>
            <a:r>
              <a:rPr lang="ru-RU" sz="2700" b="1" dirty="0" smtClean="0"/>
              <a:t>.</a:t>
            </a:r>
          </a:p>
          <a:p>
            <a:pPr lvl="0">
              <a:buNone/>
            </a:pPr>
            <a:r>
              <a:rPr lang="ru-RU" sz="2700" b="1" dirty="0" smtClean="0"/>
              <a:t>4. Сирень высаживают в садах и парках, у неё </a:t>
            </a:r>
            <a:r>
              <a:rPr lang="ru-RU" sz="2700" b="1" u="sng" dirty="0" smtClean="0"/>
              <a:t>крупные белые </a:t>
            </a:r>
            <a:r>
              <a:rPr lang="ru-RU" sz="2700" b="1" dirty="0" smtClean="0"/>
              <a:t>цветы.</a:t>
            </a:r>
          </a:p>
          <a:p>
            <a:pPr lvl="0">
              <a:buNone/>
            </a:pPr>
            <a:r>
              <a:rPr lang="ru-RU" sz="2700" b="1" dirty="0" smtClean="0"/>
              <a:t>5. У </a:t>
            </a:r>
            <a:r>
              <a:rPr lang="ru-RU" sz="2700" b="1" u="sng" dirty="0" smtClean="0"/>
              <a:t>смородины</a:t>
            </a:r>
            <a:r>
              <a:rPr lang="ru-RU" sz="2700" b="1" dirty="0" smtClean="0"/>
              <a:t> на ветвях кроме листьев, имеются колючки, которые затрудняют сбор ягод.</a:t>
            </a:r>
          </a:p>
          <a:p>
            <a:pPr lvl="0">
              <a:buNone/>
            </a:pPr>
            <a:r>
              <a:rPr lang="ru-RU" sz="2700" b="1" dirty="0" smtClean="0"/>
              <a:t>6. Ягоды черной смородины употребляют </a:t>
            </a:r>
            <a:r>
              <a:rPr lang="ru-RU" sz="2700" b="1" u="sng" dirty="0" smtClean="0"/>
              <a:t>только</a:t>
            </a:r>
            <a:r>
              <a:rPr lang="ru-RU" sz="2700" b="1" dirty="0" smtClean="0"/>
              <a:t> в свежем виде.</a:t>
            </a:r>
          </a:p>
          <a:p>
            <a:endParaRPr lang="ru-RU" sz="27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0364" y="857232"/>
            <a:ext cx="2713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923A04"/>
                </a:solidFill>
                <a:latin typeface="Times New Roman" pitchFamily="18" charset="0"/>
                <a:cs typeface="Times New Roman" pitchFamily="18" charset="0"/>
              </a:rPr>
              <a:t>Кустарники</a:t>
            </a:r>
            <a:endParaRPr lang="ru-RU" sz="3600" b="1" dirty="0">
              <a:solidFill>
                <a:srgbClr val="923A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785926"/>
            <a:ext cx="77867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Культурные, дикорастущие, декоративные, полезные, лекарственные.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57158" y="3786190"/>
            <a:ext cx="84328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Кустарники приносят пользу человеку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украшают их жизнь.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5286388"/>
            <a:ext cx="21868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Растение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48129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4.bp.blogspot.com/-aWE5lEWbjoE/VDbRHk0dbdI/AAAAAAAAEBo/xps4KAWesfc/s1600/%D0%B4%D0%BE%D0%BC%2B%D0%B7%D0%B0%D0%B4%D0%B0%D0%BD%D0%B8%D0%B5.png%22,tid:%22OIP.M4fcf1899206a7bfac071c6507459bbd6o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714348" y="785794"/>
            <a:ext cx="7848600" cy="18383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3214686"/>
            <a:ext cx="867109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Прочитать стр. 64-67, </a:t>
            </a:r>
          </a:p>
          <a:p>
            <a:pPr algn="ctr" eaLnBrk="1" hangingPunct="1"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Написать рассказ </a:t>
            </a:r>
          </a:p>
          <a:p>
            <a:pPr algn="ctr" eaLnBrk="1" hangingPunct="1"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«Кустарник возле моего дома»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Используемые иллюстрации:</a:t>
            </a:r>
          </a:p>
        </p:txBody>
      </p:sp>
      <p:sp>
        <p:nvSpPr>
          <p:cNvPr id="33795" name="Содержимое 4"/>
          <p:cNvSpPr>
            <a:spLocks noGrp="1"/>
          </p:cNvSpPr>
          <p:nvPr>
            <p:ph sz="quarter" idx="13"/>
          </p:nvPr>
        </p:nvSpPr>
        <p:spPr>
          <a:xfrm>
            <a:off x="468313" y="1700213"/>
            <a:ext cx="8280400" cy="4824412"/>
          </a:xfrm>
        </p:spPr>
        <p:txBody>
          <a:bodyPr/>
          <a:lstStyle/>
          <a:p>
            <a:pPr eaLnBrk="1" hangingPunct="1"/>
            <a:r>
              <a:rPr lang="ru-RU" altLang="ru-RU" sz="1200" dirty="0" smtClean="0"/>
              <a:t>Загадки </a:t>
            </a:r>
            <a:r>
              <a:rPr lang="en-US" altLang="ru-RU" sz="1200" dirty="0" smtClean="0"/>
              <a:t> </a:t>
            </a:r>
            <a:r>
              <a:rPr lang="en-US" altLang="ru-RU" sz="1200" dirty="0" smtClean="0">
                <a:hlinkClick r:id="rId2"/>
              </a:rPr>
              <a:t>1</a:t>
            </a:r>
            <a:r>
              <a:rPr lang="ru-RU" altLang="ru-RU" sz="1200" dirty="0" smtClean="0"/>
              <a:t>, </a:t>
            </a:r>
            <a:r>
              <a:rPr lang="en-US" altLang="ru-RU" sz="1200" dirty="0" smtClean="0">
                <a:hlinkClick r:id="rId3"/>
              </a:rPr>
              <a:t>2</a:t>
            </a:r>
            <a:r>
              <a:rPr lang="ru-RU" altLang="ru-RU" sz="1200" dirty="0" smtClean="0"/>
              <a:t>,</a:t>
            </a:r>
            <a:r>
              <a:rPr lang="ru-RU" altLang="ru-RU" sz="1200" dirty="0" smtClean="0">
                <a:hlinkClick r:id="rId4"/>
              </a:rPr>
              <a:t> </a:t>
            </a:r>
            <a:r>
              <a:rPr lang="en-US" altLang="ru-RU" sz="1200" dirty="0" smtClean="0">
                <a:hlinkClick r:id="rId4"/>
              </a:rPr>
              <a:t>3</a:t>
            </a:r>
            <a:r>
              <a:rPr lang="ru-RU" altLang="ru-RU" sz="1200" dirty="0" smtClean="0"/>
              <a:t>,</a:t>
            </a:r>
            <a:r>
              <a:rPr lang="en-US" altLang="ru-RU" sz="1200" dirty="0" smtClean="0"/>
              <a:t> </a:t>
            </a:r>
            <a:r>
              <a:rPr lang="en-US" altLang="ru-RU" sz="1200" dirty="0" smtClean="0">
                <a:hlinkClick r:id="rId5"/>
              </a:rPr>
              <a:t>4</a:t>
            </a:r>
            <a:r>
              <a:rPr lang="ru-RU" altLang="ru-RU" sz="1200" dirty="0" smtClean="0"/>
              <a:t>, </a:t>
            </a:r>
            <a:r>
              <a:rPr lang="en-US" altLang="ru-RU" sz="1200" dirty="0" smtClean="0">
                <a:hlinkClick r:id="rId6"/>
              </a:rPr>
              <a:t>5</a:t>
            </a:r>
            <a:r>
              <a:rPr lang="ru-RU" altLang="ru-RU" sz="1200" dirty="0" smtClean="0"/>
              <a:t>,</a:t>
            </a:r>
            <a:r>
              <a:rPr lang="ru-RU" altLang="ru-RU" sz="1200" dirty="0" smtClean="0">
                <a:hlinkClick r:id="rId7"/>
              </a:rPr>
              <a:t> </a:t>
            </a:r>
            <a:r>
              <a:rPr lang="en-US" altLang="ru-RU" sz="1200" dirty="0" smtClean="0">
                <a:hlinkClick r:id="rId7"/>
              </a:rPr>
              <a:t>6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/>
              <a:t>Малина </a:t>
            </a:r>
            <a:r>
              <a:rPr lang="en-US" altLang="ru-RU" sz="1200" dirty="0" smtClean="0"/>
              <a:t> </a:t>
            </a:r>
            <a:r>
              <a:rPr lang="en-US" altLang="ru-RU" sz="1200" dirty="0" smtClean="0">
                <a:hlinkClick r:id="rId8"/>
              </a:rPr>
              <a:t>1</a:t>
            </a:r>
            <a:r>
              <a:rPr lang="ru-RU" altLang="ru-RU" sz="1200" dirty="0" smtClean="0"/>
              <a:t>, </a:t>
            </a:r>
            <a:r>
              <a:rPr lang="en-US" altLang="ru-RU" sz="1200" dirty="0" smtClean="0">
                <a:hlinkClick r:id="rId9"/>
              </a:rPr>
              <a:t>2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/>
              <a:t>Орешник </a:t>
            </a:r>
            <a:r>
              <a:rPr lang="en-US" altLang="ru-RU" sz="1200" dirty="0" smtClean="0"/>
              <a:t> </a:t>
            </a:r>
            <a:r>
              <a:rPr lang="en-US" altLang="ru-RU" sz="1200" dirty="0" smtClean="0">
                <a:hlinkClick r:id="rId10"/>
              </a:rPr>
              <a:t>1</a:t>
            </a:r>
            <a:r>
              <a:rPr lang="ru-RU" altLang="ru-RU" sz="1200" dirty="0" smtClean="0"/>
              <a:t>, </a:t>
            </a:r>
            <a:r>
              <a:rPr lang="en-US" altLang="ru-RU" sz="1200" dirty="0" smtClean="0">
                <a:hlinkClick r:id="rId11"/>
              </a:rPr>
              <a:t>2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>
                <a:hlinkClick r:id="rId12"/>
              </a:rPr>
              <a:t>Сирень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/>
              <a:t>Смородина </a:t>
            </a:r>
            <a:r>
              <a:rPr lang="en-US" altLang="ru-RU" sz="1200" dirty="0" smtClean="0">
                <a:hlinkClick r:id="rId13"/>
              </a:rPr>
              <a:t>1</a:t>
            </a:r>
            <a:r>
              <a:rPr lang="ru-RU" altLang="ru-RU" sz="1200" dirty="0" smtClean="0"/>
              <a:t>, </a:t>
            </a:r>
            <a:r>
              <a:rPr lang="en-US" altLang="ru-RU" sz="1200" dirty="0" smtClean="0">
                <a:hlinkClick r:id="rId14"/>
              </a:rPr>
              <a:t>2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>
                <a:hlinkClick r:id="rId15"/>
              </a:rPr>
              <a:t>Боярышник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>
                <a:hlinkClick r:id="rId16"/>
              </a:rPr>
              <a:t>Кустарник</a:t>
            </a:r>
            <a:r>
              <a:rPr lang="ru-RU" altLang="ru-RU" sz="1200" dirty="0" smtClean="0"/>
              <a:t> </a:t>
            </a:r>
          </a:p>
          <a:p>
            <a:pPr eaLnBrk="1" hangingPunct="1"/>
            <a:r>
              <a:rPr lang="ru-RU" altLang="ru-RU" sz="1200" dirty="0" smtClean="0">
                <a:hlinkClick r:id="rId17"/>
              </a:rPr>
              <a:t>Жасмин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>
                <a:hlinkClick r:id="rId18"/>
              </a:rPr>
              <a:t>Шиповник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>
                <a:hlinkClick r:id="rId19"/>
              </a:rPr>
              <a:t>Роза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>
                <a:hlinkClick r:id="rId20"/>
              </a:rPr>
              <a:t>Акация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>
                <a:hlinkClick r:id="rId21"/>
              </a:rPr>
              <a:t>Калина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>
                <a:hlinkClick r:id="rId22"/>
              </a:rPr>
              <a:t>Барбарис</a:t>
            </a:r>
            <a:endParaRPr lang="ru-RU" altLang="ru-RU" sz="1200" dirty="0" smtClean="0"/>
          </a:p>
          <a:p>
            <a:pPr eaLnBrk="1" hangingPunct="1"/>
            <a:r>
              <a:rPr lang="ru-RU" altLang="ru-RU" sz="1200" dirty="0" smtClean="0">
                <a:hlinkClick r:id="rId23"/>
              </a:rPr>
              <a:t>Спирея</a:t>
            </a:r>
            <a:endParaRPr lang="en-US" altLang="ru-RU" sz="1200" dirty="0" smtClean="0"/>
          </a:p>
          <a:p>
            <a:pPr eaLnBrk="1" hangingPunct="1"/>
            <a:r>
              <a:rPr lang="ru-RU" altLang="ru-RU" sz="1200" dirty="0" smtClean="0">
                <a:hlinkClick r:id="rId24"/>
              </a:rPr>
              <a:t>Крыжовник </a:t>
            </a:r>
            <a:endParaRPr lang="en-US" altLang="ru-RU" sz="1200" dirty="0" smtClean="0"/>
          </a:p>
          <a:p>
            <a:pPr eaLnBrk="1" hangingPunct="1"/>
            <a:r>
              <a:rPr lang="ru-RU" altLang="ru-RU" sz="1200" dirty="0" smtClean="0">
                <a:hlinkClick r:id="rId25"/>
              </a:rPr>
              <a:t>Домашнее задание</a:t>
            </a:r>
            <a:endParaRPr lang="ru-RU" altLang="ru-RU" sz="1200" dirty="0" smtClean="0"/>
          </a:p>
          <a:p>
            <a:pPr eaLnBrk="1" hangingPunct="1"/>
            <a:endParaRPr lang="ru-RU" altLang="ru-RU" sz="1200" dirty="0" smtClean="0"/>
          </a:p>
          <a:p>
            <a:pPr eaLnBrk="1" hangingPunct="1"/>
            <a:r>
              <a:rPr lang="ru-RU" altLang="ru-RU" sz="1200" dirty="0" smtClean="0"/>
              <a:t> </a:t>
            </a:r>
          </a:p>
          <a:p>
            <a:pPr eaLnBrk="1" hangingPunct="1"/>
            <a:endParaRPr lang="ru-RU" altLang="ru-RU" sz="1200" dirty="0" smtClean="0"/>
          </a:p>
          <a:p>
            <a:pPr eaLnBrk="1" hangingPunct="1"/>
            <a:endParaRPr lang="ru-RU" altLang="ru-RU" sz="1200" dirty="0" smtClean="0"/>
          </a:p>
          <a:p>
            <a:pPr eaLnBrk="1" hangingPunct="1"/>
            <a:endParaRPr lang="ru-RU" altLang="ru-RU" sz="1200" dirty="0" smtClean="0"/>
          </a:p>
          <a:p>
            <a:pPr eaLnBrk="1" hangingPunct="1"/>
            <a:endParaRPr lang="ru-RU" alt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Группа 71"/>
          <p:cNvGrpSpPr>
            <a:grpSpLocks/>
          </p:cNvGrpSpPr>
          <p:nvPr/>
        </p:nvGrpSpPr>
        <p:grpSpPr bwMode="auto">
          <a:xfrm>
            <a:off x="2000250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8001000" y="5786438"/>
            <a:ext cx="642938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>
            <a:off x="5786438" y="2428875"/>
            <a:ext cx="484187" cy="357188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00034" y="500042"/>
            <a:ext cx="2857520" cy="40719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 стебля у деревьев</a:t>
            </a:r>
          </a:p>
        </p:txBody>
      </p:sp>
      <p:sp>
        <p:nvSpPr>
          <p:cNvPr id="6152" name="TextBox 75"/>
          <p:cNvSpPr txBox="1">
            <a:spLocks noChangeArrowheads="1"/>
          </p:cNvSpPr>
          <p:nvPr/>
        </p:nvSpPr>
        <p:spPr bwMode="auto">
          <a:xfrm>
            <a:off x="6357938" y="13954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6153" name="TextBox 76"/>
          <p:cNvSpPr txBox="1">
            <a:spLocks noChangeArrowheads="1"/>
          </p:cNvSpPr>
          <p:nvPr/>
        </p:nvSpPr>
        <p:spPr bwMode="auto">
          <a:xfrm>
            <a:off x="6800850" y="13954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6154" name="TextBox 77"/>
          <p:cNvSpPr txBox="1">
            <a:spLocks noChangeArrowheads="1"/>
          </p:cNvSpPr>
          <p:nvPr/>
        </p:nvSpPr>
        <p:spPr bwMode="auto">
          <a:xfrm>
            <a:off x="7358063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6155" name="TextBox 78"/>
          <p:cNvSpPr txBox="1">
            <a:spLocks noChangeArrowheads="1"/>
          </p:cNvSpPr>
          <p:nvPr/>
        </p:nvSpPr>
        <p:spPr bwMode="auto">
          <a:xfrm>
            <a:off x="7786688" y="13954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6156" name="TextBox 79"/>
          <p:cNvSpPr txBox="1">
            <a:spLocks noChangeArrowheads="1"/>
          </p:cNvSpPr>
          <p:nvPr/>
        </p:nvSpPr>
        <p:spPr bwMode="auto">
          <a:xfrm>
            <a:off x="3929063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6157" name="TextBox 80"/>
          <p:cNvSpPr txBox="1">
            <a:spLocks noChangeArrowheads="1"/>
          </p:cNvSpPr>
          <p:nvPr/>
        </p:nvSpPr>
        <p:spPr bwMode="auto">
          <a:xfrm>
            <a:off x="4429125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6158" name="TextBox 81"/>
          <p:cNvSpPr txBox="1">
            <a:spLocks noChangeArrowheads="1"/>
          </p:cNvSpPr>
          <p:nvPr/>
        </p:nvSpPr>
        <p:spPr bwMode="auto">
          <a:xfrm>
            <a:off x="4872038" y="1895475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6159" name="TextBox 82"/>
          <p:cNvSpPr txBox="1">
            <a:spLocks noChangeArrowheads="1"/>
          </p:cNvSpPr>
          <p:nvPr/>
        </p:nvSpPr>
        <p:spPr bwMode="auto">
          <a:xfrm>
            <a:off x="5895975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6160" name="TextBox 83"/>
          <p:cNvSpPr txBox="1">
            <a:spLocks noChangeArrowheads="1"/>
          </p:cNvSpPr>
          <p:nvPr/>
        </p:nvSpPr>
        <p:spPr bwMode="auto">
          <a:xfrm>
            <a:off x="6357938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6161" name="TextBox 84"/>
          <p:cNvSpPr txBox="1">
            <a:spLocks noChangeArrowheads="1"/>
          </p:cNvSpPr>
          <p:nvPr/>
        </p:nvSpPr>
        <p:spPr bwMode="auto">
          <a:xfrm>
            <a:off x="6858000" y="1895475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6162" name="TextBox 85"/>
          <p:cNvSpPr txBox="1">
            <a:spLocks noChangeArrowheads="1"/>
          </p:cNvSpPr>
          <p:nvPr/>
        </p:nvSpPr>
        <p:spPr bwMode="auto">
          <a:xfrm>
            <a:off x="7286625" y="18954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6163" name="TextBox 86"/>
          <p:cNvSpPr txBox="1">
            <a:spLocks noChangeArrowheads="1"/>
          </p:cNvSpPr>
          <p:nvPr/>
        </p:nvSpPr>
        <p:spPr bwMode="auto">
          <a:xfrm>
            <a:off x="7799388" y="1895475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6164" name="TextBox 87"/>
          <p:cNvSpPr txBox="1">
            <a:spLocks noChangeArrowheads="1"/>
          </p:cNvSpPr>
          <p:nvPr/>
        </p:nvSpPr>
        <p:spPr bwMode="auto">
          <a:xfrm>
            <a:off x="5397500" y="1895475"/>
            <a:ext cx="38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6165" name="TextBox 88"/>
          <p:cNvSpPr txBox="1">
            <a:spLocks noChangeArrowheads="1"/>
          </p:cNvSpPr>
          <p:nvPr/>
        </p:nvSpPr>
        <p:spPr bwMode="auto">
          <a:xfrm>
            <a:off x="8324850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6166" name="TextBox 89"/>
          <p:cNvSpPr txBox="1">
            <a:spLocks noChangeArrowheads="1"/>
          </p:cNvSpPr>
          <p:nvPr/>
        </p:nvSpPr>
        <p:spPr bwMode="auto">
          <a:xfrm>
            <a:off x="6357938" y="2357438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6167" name="TextBox 90"/>
          <p:cNvSpPr txBox="1">
            <a:spLocks noChangeArrowheads="1"/>
          </p:cNvSpPr>
          <p:nvPr/>
        </p:nvSpPr>
        <p:spPr bwMode="auto">
          <a:xfrm>
            <a:off x="6858000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6168" name="TextBox 91"/>
          <p:cNvSpPr txBox="1">
            <a:spLocks noChangeArrowheads="1"/>
          </p:cNvSpPr>
          <p:nvPr/>
        </p:nvSpPr>
        <p:spPr bwMode="auto">
          <a:xfrm>
            <a:off x="7324725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6169" name="TextBox 92"/>
          <p:cNvSpPr txBox="1">
            <a:spLocks noChangeArrowheads="1"/>
          </p:cNvSpPr>
          <p:nvPr/>
        </p:nvSpPr>
        <p:spPr bwMode="auto">
          <a:xfrm>
            <a:off x="7786688" y="235743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6170" name="TextBox 93"/>
          <p:cNvSpPr txBox="1">
            <a:spLocks noChangeArrowheads="1"/>
          </p:cNvSpPr>
          <p:nvPr/>
        </p:nvSpPr>
        <p:spPr bwMode="auto">
          <a:xfrm>
            <a:off x="8286750" y="2357438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95" name="Табличка 94"/>
          <p:cNvSpPr/>
          <p:nvPr/>
        </p:nvSpPr>
        <p:spPr>
          <a:xfrm>
            <a:off x="1500166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6166" grpId="0"/>
      <p:bldP spid="6167" grpId="0"/>
      <p:bldP spid="6168" grpId="0"/>
      <p:bldP spid="6169" grpId="0"/>
      <p:bldP spid="6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71"/>
          <p:cNvGrpSpPr>
            <a:grpSpLocks/>
          </p:cNvGrpSpPr>
          <p:nvPr/>
        </p:nvGrpSpPr>
        <p:grpSpPr bwMode="auto">
          <a:xfrm>
            <a:off x="2000250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8001000" y="5786438"/>
            <a:ext cx="642938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>
            <a:off x="4429125" y="2928938"/>
            <a:ext cx="484188" cy="357187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00034" y="500042"/>
            <a:ext cx="2857520" cy="40719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органа растения, который прикрепляется к стеблю и имеет разнообразную форму и размер.</a:t>
            </a:r>
          </a:p>
        </p:txBody>
      </p:sp>
      <p:sp>
        <p:nvSpPr>
          <p:cNvPr id="7176" name="TextBox 75"/>
          <p:cNvSpPr txBox="1">
            <a:spLocks noChangeArrowheads="1"/>
          </p:cNvSpPr>
          <p:nvPr/>
        </p:nvSpPr>
        <p:spPr bwMode="auto">
          <a:xfrm>
            <a:off x="6357938" y="13954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7177" name="TextBox 76"/>
          <p:cNvSpPr txBox="1">
            <a:spLocks noChangeArrowheads="1"/>
          </p:cNvSpPr>
          <p:nvPr/>
        </p:nvSpPr>
        <p:spPr bwMode="auto">
          <a:xfrm>
            <a:off x="6800850" y="13954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7178" name="TextBox 77"/>
          <p:cNvSpPr txBox="1">
            <a:spLocks noChangeArrowheads="1"/>
          </p:cNvSpPr>
          <p:nvPr/>
        </p:nvSpPr>
        <p:spPr bwMode="auto">
          <a:xfrm>
            <a:off x="7358063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7179" name="TextBox 78"/>
          <p:cNvSpPr txBox="1">
            <a:spLocks noChangeArrowheads="1"/>
          </p:cNvSpPr>
          <p:nvPr/>
        </p:nvSpPr>
        <p:spPr bwMode="auto">
          <a:xfrm>
            <a:off x="7786688" y="13954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7180" name="TextBox 79"/>
          <p:cNvSpPr txBox="1">
            <a:spLocks noChangeArrowheads="1"/>
          </p:cNvSpPr>
          <p:nvPr/>
        </p:nvSpPr>
        <p:spPr bwMode="auto">
          <a:xfrm>
            <a:off x="3929063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7181" name="TextBox 80"/>
          <p:cNvSpPr txBox="1">
            <a:spLocks noChangeArrowheads="1"/>
          </p:cNvSpPr>
          <p:nvPr/>
        </p:nvSpPr>
        <p:spPr bwMode="auto">
          <a:xfrm>
            <a:off x="4429125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7182" name="TextBox 81"/>
          <p:cNvSpPr txBox="1">
            <a:spLocks noChangeArrowheads="1"/>
          </p:cNvSpPr>
          <p:nvPr/>
        </p:nvSpPr>
        <p:spPr bwMode="auto">
          <a:xfrm>
            <a:off x="4872038" y="1895475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7183" name="TextBox 82"/>
          <p:cNvSpPr txBox="1">
            <a:spLocks noChangeArrowheads="1"/>
          </p:cNvSpPr>
          <p:nvPr/>
        </p:nvSpPr>
        <p:spPr bwMode="auto">
          <a:xfrm>
            <a:off x="5895975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7184" name="TextBox 83"/>
          <p:cNvSpPr txBox="1">
            <a:spLocks noChangeArrowheads="1"/>
          </p:cNvSpPr>
          <p:nvPr/>
        </p:nvSpPr>
        <p:spPr bwMode="auto">
          <a:xfrm>
            <a:off x="6357938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7185" name="TextBox 84"/>
          <p:cNvSpPr txBox="1">
            <a:spLocks noChangeArrowheads="1"/>
          </p:cNvSpPr>
          <p:nvPr/>
        </p:nvSpPr>
        <p:spPr bwMode="auto">
          <a:xfrm>
            <a:off x="6858000" y="1895475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7186" name="TextBox 85"/>
          <p:cNvSpPr txBox="1">
            <a:spLocks noChangeArrowheads="1"/>
          </p:cNvSpPr>
          <p:nvPr/>
        </p:nvSpPr>
        <p:spPr bwMode="auto">
          <a:xfrm>
            <a:off x="7286625" y="18954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7187" name="TextBox 86"/>
          <p:cNvSpPr txBox="1">
            <a:spLocks noChangeArrowheads="1"/>
          </p:cNvSpPr>
          <p:nvPr/>
        </p:nvSpPr>
        <p:spPr bwMode="auto">
          <a:xfrm>
            <a:off x="7799388" y="1895475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7188" name="TextBox 87"/>
          <p:cNvSpPr txBox="1">
            <a:spLocks noChangeArrowheads="1"/>
          </p:cNvSpPr>
          <p:nvPr/>
        </p:nvSpPr>
        <p:spPr bwMode="auto">
          <a:xfrm>
            <a:off x="5397500" y="1895475"/>
            <a:ext cx="38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7189" name="TextBox 88"/>
          <p:cNvSpPr txBox="1">
            <a:spLocks noChangeArrowheads="1"/>
          </p:cNvSpPr>
          <p:nvPr/>
        </p:nvSpPr>
        <p:spPr bwMode="auto">
          <a:xfrm>
            <a:off x="8324850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7190" name="TextBox 89"/>
          <p:cNvSpPr txBox="1">
            <a:spLocks noChangeArrowheads="1"/>
          </p:cNvSpPr>
          <p:nvPr/>
        </p:nvSpPr>
        <p:spPr bwMode="auto">
          <a:xfrm>
            <a:off x="6357938" y="2357438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7191" name="TextBox 90"/>
          <p:cNvSpPr txBox="1">
            <a:spLocks noChangeArrowheads="1"/>
          </p:cNvSpPr>
          <p:nvPr/>
        </p:nvSpPr>
        <p:spPr bwMode="auto">
          <a:xfrm>
            <a:off x="6858000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7192" name="TextBox 91"/>
          <p:cNvSpPr txBox="1">
            <a:spLocks noChangeArrowheads="1"/>
          </p:cNvSpPr>
          <p:nvPr/>
        </p:nvSpPr>
        <p:spPr bwMode="auto">
          <a:xfrm>
            <a:off x="7324725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7193" name="TextBox 92"/>
          <p:cNvSpPr txBox="1">
            <a:spLocks noChangeArrowheads="1"/>
          </p:cNvSpPr>
          <p:nvPr/>
        </p:nvSpPr>
        <p:spPr bwMode="auto">
          <a:xfrm>
            <a:off x="7786688" y="235743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7194" name="TextBox 93"/>
          <p:cNvSpPr txBox="1">
            <a:spLocks noChangeArrowheads="1"/>
          </p:cNvSpPr>
          <p:nvPr/>
        </p:nvSpPr>
        <p:spPr bwMode="auto">
          <a:xfrm>
            <a:off x="8286750" y="2357438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7195" name="TextBox 94"/>
          <p:cNvSpPr txBox="1">
            <a:spLocks noChangeArrowheads="1"/>
          </p:cNvSpPr>
          <p:nvPr/>
        </p:nvSpPr>
        <p:spPr bwMode="auto">
          <a:xfrm>
            <a:off x="4857750" y="2857500"/>
            <a:ext cx="414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7196" name="TextBox 95"/>
          <p:cNvSpPr txBox="1">
            <a:spLocks noChangeArrowheads="1"/>
          </p:cNvSpPr>
          <p:nvPr/>
        </p:nvSpPr>
        <p:spPr bwMode="auto">
          <a:xfrm>
            <a:off x="5357813" y="285750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7197" name="TextBox 96"/>
          <p:cNvSpPr txBox="1">
            <a:spLocks noChangeArrowheads="1"/>
          </p:cNvSpPr>
          <p:nvPr/>
        </p:nvSpPr>
        <p:spPr bwMode="auto">
          <a:xfrm>
            <a:off x="5857875" y="28575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7198" name="TextBox 97"/>
          <p:cNvSpPr txBox="1">
            <a:spLocks noChangeArrowheads="1"/>
          </p:cNvSpPr>
          <p:nvPr/>
        </p:nvSpPr>
        <p:spPr bwMode="auto">
          <a:xfrm>
            <a:off x="6357938" y="2857500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99" name="Табличка 98"/>
          <p:cNvSpPr/>
          <p:nvPr/>
        </p:nvSpPr>
        <p:spPr>
          <a:xfrm>
            <a:off x="1500166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7195" grpId="0"/>
      <p:bldP spid="7196" grpId="0"/>
      <p:bldP spid="7197" grpId="0"/>
      <p:bldP spid="71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Группа 71"/>
          <p:cNvGrpSpPr>
            <a:grpSpLocks/>
          </p:cNvGrpSpPr>
          <p:nvPr/>
        </p:nvGrpSpPr>
        <p:grpSpPr bwMode="auto">
          <a:xfrm>
            <a:off x="2000250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8001000" y="5786438"/>
            <a:ext cx="642938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>
            <a:off x="3929063" y="3357563"/>
            <a:ext cx="484187" cy="357187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00034" y="500042"/>
            <a:ext cx="2857520" cy="40719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высокого светолюбивого хвойного дерева. Хвоя у дерева длинная и растёт пучками. Оно очищает воздух.</a:t>
            </a:r>
          </a:p>
        </p:txBody>
      </p:sp>
      <p:sp>
        <p:nvSpPr>
          <p:cNvPr id="8200" name="TextBox 75"/>
          <p:cNvSpPr txBox="1">
            <a:spLocks noChangeArrowheads="1"/>
          </p:cNvSpPr>
          <p:nvPr/>
        </p:nvSpPr>
        <p:spPr bwMode="auto">
          <a:xfrm>
            <a:off x="6357938" y="13954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8201" name="TextBox 76"/>
          <p:cNvSpPr txBox="1">
            <a:spLocks noChangeArrowheads="1"/>
          </p:cNvSpPr>
          <p:nvPr/>
        </p:nvSpPr>
        <p:spPr bwMode="auto">
          <a:xfrm>
            <a:off x="6800850" y="13954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8202" name="TextBox 77"/>
          <p:cNvSpPr txBox="1">
            <a:spLocks noChangeArrowheads="1"/>
          </p:cNvSpPr>
          <p:nvPr/>
        </p:nvSpPr>
        <p:spPr bwMode="auto">
          <a:xfrm>
            <a:off x="7358063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8203" name="TextBox 78"/>
          <p:cNvSpPr txBox="1">
            <a:spLocks noChangeArrowheads="1"/>
          </p:cNvSpPr>
          <p:nvPr/>
        </p:nvSpPr>
        <p:spPr bwMode="auto">
          <a:xfrm>
            <a:off x="7786688" y="13954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8204" name="TextBox 79"/>
          <p:cNvSpPr txBox="1">
            <a:spLocks noChangeArrowheads="1"/>
          </p:cNvSpPr>
          <p:nvPr/>
        </p:nvSpPr>
        <p:spPr bwMode="auto">
          <a:xfrm>
            <a:off x="3929063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8205" name="TextBox 80"/>
          <p:cNvSpPr txBox="1">
            <a:spLocks noChangeArrowheads="1"/>
          </p:cNvSpPr>
          <p:nvPr/>
        </p:nvSpPr>
        <p:spPr bwMode="auto">
          <a:xfrm>
            <a:off x="4429125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8206" name="TextBox 81"/>
          <p:cNvSpPr txBox="1">
            <a:spLocks noChangeArrowheads="1"/>
          </p:cNvSpPr>
          <p:nvPr/>
        </p:nvSpPr>
        <p:spPr bwMode="auto">
          <a:xfrm>
            <a:off x="4872038" y="1895475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8207" name="TextBox 82"/>
          <p:cNvSpPr txBox="1">
            <a:spLocks noChangeArrowheads="1"/>
          </p:cNvSpPr>
          <p:nvPr/>
        </p:nvSpPr>
        <p:spPr bwMode="auto">
          <a:xfrm>
            <a:off x="5895975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8208" name="TextBox 83"/>
          <p:cNvSpPr txBox="1">
            <a:spLocks noChangeArrowheads="1"/>
          </p:cNvSpPr>
          <p:nvPr/>
        </p:nvSpPr>
        <p:spPr bwMode="auto">
          <a:xfrm>
            <a:off x="6357938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8209" name="TextBox 84"/>
          <p:cNvSpPr txBox="1">
            <a:spLocks noChangeArrowheads="1"/>
          </p:cNvSpPr>
          <p:nvPr/>
        </p:nvSpPr>
        <p:spPr bwMode="auto">
          <a:xfrm>
            <a:off x="6858000" y="1895475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8210" name="TextBox 85"/>
          <p:cNvSpPr txBox="1">
            <a:spLocks noChangeArrowheads="1"/>
          </p:cNvSpPr>
          <p:nvPr/>
        </p:nvSpPr>
        <p:spPr bwMode="auto">
          <a:xfrm>
            <a:off x="7286625" y="18954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8211" name="TextBox 86"/>
          <p:cNvSpPr txBox="1">
            <a:spLocks noChangeArrowheads="1"/>
          </p:cNvSpPr>
          <p:nvPr/>
        </p:nvSpPr>
        <p:spPr bwMode="auto">
          <a:xfrm>
            <a:off x="7799388" y="1895475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8212" name="TextBox 87"/>
          <p:cNvSpPr txBox="1">
            <a:spLocks noChangeArrowheads="1"/>
          </p:cNvSpPr>
          <p:nvPr/>
        </p:nvSpPr>
        <p:spPr bwMode="auto">
          <a:xfrm>
            <a:off x="5397500" y="1895475"/>
            <a:ext cx="38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8213" name="TextBox 88"/>
          <p:cNvSpPr txBox="1">
            <a:spLocks noChangeArrowheads="1"/>
          </p:cNvSpPr>
          <p:nvPr/>
        </p:nvSpPr>
        <p:spPr bwMode="auto">
          <a:xfrm>
            <a:off x="8324850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8214" name="TextBox 89"/>
          <p:cNvSpPr txBox="1">
            <a:spLocks noChangeArrowheads="1"/>
          </p:cNvSpPr>
          <p:nvPr/>
        </p:nvSpPr>
        <p:spPr bwMode="auto">
          <a:xfrm>
            <a:off x="6357938" y="2357438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8215" name="TextBox 90"/>
          <p:cNvSpPr txBox="1">
            <a:spLocks noChangeArrowheads="1"/>
          </p:cNvSpPr>
          <p:nvPr/>
        </p:nvSpPr>
        <p:spPr bwMode="auto">
          <a:xfrm>
            <a:off x="6858000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8216" name="TextBox 91"/>
          <p:cNvSpPr txBox="1">
            <a:spLocks noChangeArrowheads="1"/>
          </p:cNvSpPr>
          <p:nvPr/>
        </p:nvSpPr>
        <p:spPr bwMode="auto">
          <a:xfrm>
            <a:off x="7324725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8217" name="TextBox 92"/>
          <p:cNvSpPr txBox="1">
            <a:spLocks noChangeArrowheads="1"/>
          </p:cNvSpPr>
          <p:nvPr/>
        </p:nvSpPr>
        <p:spPr bwMode="auto">
          <a:xfrm>
            <a:off x="7786688" y="235743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8218" name="TextBox 93"/>
          <p:cNvSpPr txBox="1">
            <a:spLocks noChangeArrowheads="1"/>
          </p:cNvSpPr>
          <p:nvPr/>
        </p:nvSpPr>
        <p:spPr bwMode="auto">
          <a:xfrm>
            <a:off x="8286750" y="2357438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8219" name="TextBox 94"/>
          <p:cNvSpPr txBox="1">
            <a:spLocks noChangeArrowheads="1"/>
          </p:cNvSpPr>
          <p:nvPr/>
        </p:nvSpPr>
        <p:spPr bwMode="auto">
          <a:xfrm>
            <a:off x="4857750" y="2857500"/>
            <a:ext cx="414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8220" name="TextBox 95"/>
          <p:cNvSpPr txBox="1">
            <a:spLocks noChangeArrowheads="1"/>
          </p:cNvSpPr>
          <p:nvPr/>
        </p:nvSpPr>
        <p:spPr bwMode="auto">
          <a:xfrm>
            <a:off x="5357813" y="285750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8221" name="TextBox 96"/>
          <p:cNvSpPr txBox="1">
            <a:spLocks noChangeArrowheads="1"/>
          </p:cNvSpPr>
          <p:nvPr/>
        </p:nvSpPr>
        <p:spPr bwMode="auto">
          <a:xfrm>
            <a:off x="5857875" y="28575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8222" name="TextBox 97"/>
          <p:cNvSpPr txBox="1">
            <a:spLocks noChangeArrowheads="1"/>
          </p:cNvSpPr>
          <p:nvPr/>
        </p:nvSpPr>
        <p:spPr bwMode="auto">
          <a:xfrm>
            <a:off x="6357938" y="2857500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8223" name="TextBox 98"/>
          <p:cNvSpPr txBox="1">
            <a:spLocks noChangeArrowheads="1"/>
          </p:cNvSpPr>
          <p:nvPr/>
        </p:nvSpPr>
        <p:spPr bwMode="auto">
          <a:xfrm>
            <a:off x="4429125" y="332422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8224" name="TextBox 99"/>
          <p:cNvSpPr txBox="1">
            <a:spLocks noChangeArrowheads="1"/>
          </p:cNvSpPr>
          <p:nvPr/>
        </p:nvSpPr>
        <p:spPr bwMode="auto">
          <a:xfrm>
            <a:off x="485775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8225" name="TextBox 100"/>
          <p:cNvSpPr txBox="1">
            <a:spLocks noChangeArrowheads="1"/>
          </p:cNvSpPr>
          <p:nvPr/>
        </p:nvSpPr>
        <p:spPr bwMode="auto">
          <a:xfrm>
            <a:off x="5357813" y="332422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8226" name="TextBox 101"/>
          <p:cNvSpPr txBox="1">
            <a:spLocks noChangeArrowheads="1"/>
          </p:cNvSpPr>
          <p:nvPr/>
        </p:nvSpPr>
        <p:spPr bwMode="auto">
          <a:xfrm>
            <a:off x="5857875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8227" name="TextBox 102"/>
          <p:cNvSpPr txBox="1">
            <a:spLocks noChangeArrowheads="1"/>
          </p:cNvSpPr>
          <p:nvPr/>
        </p:nvSpPr>
        <p:spPr bwMode="auto">
          <a:xfrm>
            <a:off x="636270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04" name="Табличка 103"/>
          <p:cNvSpPr/>
          <p:nvPr/>
        </p:nvSpPr>
        <p:spPr>
          <a:xfrm>
            <a:off x="1500166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8223" grpId="0"/>
      <p:bldP spid="8224" grpId="0"/>
      <p:bldP spid="8225" grpId="0"/>
      <p:bldP spid="8226" grpId="0"/>
      <p:bldP spid="82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Группа 71"/>
          <p:cNvGrpSpPr>
            <a:grpSpLocks/>
          </p:cNvGrpSpPr>
          <p:nvPr/>
        </p:nvGrpSpPr>
        <p:grpSpPr bwMode="auto">
          <a:xfrm>
            <a:off x="2000250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8001000" y="5786438"/>
            <a:ext cx="642938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>
            <a:off x="4857750" y="3857625"/>
            <a:ext cx="484188" cy="357188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00034" y="500042"/>
            <a:ext cx="2857520" cy="40719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подземного органа растения.</a:t>
            </a:r>
          </a:p>
        </p:txBody>
      </p:sp>
      <p:sp>
        <p:nvSpPr>
          <p:cNvPr id="9224" name="TextBox 75"/>
          <p:cNvSpPr txBox="1">
            <a:spLocks noChangeArrowheads="1"/>
          </p:cNvSpPr>
          <p:nvPr/>
        </p:nvSpPr>
        <p:spPr bwMode="auto">
          <a:xfrm>
            <a:off x="6357938" y="13954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9225" name="TextBox 76"/>
          <p:cNvSpPr txBox="1">
            <a:spLocks noChangeArrowheads="1"/>
          </p:cNvSpPr>
          <p:nvPr/>
        </p:nvSpPr>
        <p:spPr bwMode="auto">
          <a:xfrm>
            <a:off x="6800850" y="13954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9226" name="TextBox 77"/>
          <p:cNvSpPr txBox="1">
            <a:spLocks noChangeArrowheads="1"/>
          </p:cNvSpPr>
          <p:nvPr/>
        </p:nvSpPr>
        <p:spPr bwMode="auto">
          <a:xfrm>
            <a:off x="7358063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9227" name="TextBox 78"/>
          <p:cNvSpPr txBox="1">
            <a:spLocks noChangeArrowheads="1"/>
          </p:cNvSpPr>
          <p:nvPr/>
        </p:nvSpPr>
        <p:spPr bwMode="auto">
          <a:xfrm>
            <a:off x="7786688" y="13954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9228" name="TextBox 79"/>
          <p:cNvSpPr txBox="1">
            <a:spLocks noChangeArrowheads="1"/>
          </p:cNvSpPr>
          <p:nvPr/>
        </p:nvSpPr>
        <p:spPr bwMode="auto">
          <a:xfrm>
            <a:off x="3929063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9229" name="TextBox 80"/>
          <p:cNvSpPr txBox="1">
            <a:spLocks noChangeArrowheads="1"/>
          </p:cNvSpPr>
          <p:nvPr/>
        </p:nvSpPr>
        <p:spPr bwMode="auto">
          <a:xfrm>
            <a:off x="4429125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9230" name="TextBox 81"/>
          <p:cNvSpPr txBox="1">
            <a:spLocks noChangeArrowheads="1"/>
          </p:cNvSpPr>
          <p:nvPr/>
        </p:nvSpPr>
        <p:spPr bwMode="auto">
          <a:xfrm>
            <a:off x="4872038" y="1895475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9231" name="TextBox 82"/>
          <p:cNvSpPr txBox="1">
            <a:spLocks noChangeArrowheads="1"/>
          </p:cNvSpPr>
          <p:nvPr/>
        </p:nvSpPr>
        <p:spPr bwMode="auto">
          <a:xfrm>
            <a:off x="5895975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9232" name="TextBox 83"/>
          <p:cNvSpPr txBox="1">
            <a:spLocks noChangeArrowheads="1"/>
          </p:cNvSpPr>
          <p:nvPr/>
        </p:nvSpPr>
        <p:spPr bwMode="auto">
          <a:xfrm>
            <a:off x="6357938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9233" name="TextBox 84"/>
          <p:cNvSpPr txBox="1">
            <a:spLocks noChangeArrowheads="1"/>
          </p:cNvSpPr>
          <p:nvPr/>
        </p:nvSpPr>
        <p:spPr bwMode="auto">
          <a:xfrm>
            <a:off x="6858000" y="1895475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9234" name="TextBox 85"/>
          <p:cNvSpPr txBox="1">
            <a:spLocks noChangeArrowheads="1"/>
          </p:cNvSpPr>
          <p:nvPr/>
        </p:nvSpPr>
        <p:spPr bwMode="auto">
          <a:xfrm>
            <a:off x="7286625" y="18954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9235" name="TextBox 86"/>
          <p:cNvSpPr txBox="1">
            <a:spLocks noChangeArrowheads="1"/>
          </p:cNvSpPr>
          <p:nvPr/>
        </p:nvSpPr>
        <p:spPr bwMode="auto">
          <a:xfrm>
            <a:off x="7799388" y="1895475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9236" name="TextBox 87"/>
          <p:cNvSpPr txBox="1">
            <a:spLocks noChangeArrowheads="1"/>
          </p:cNvSpPr>
          <p:nvPr/>
        </p:nvSpPr>
        <p:spPr bwMode="auto">
          <a:xfrm>
            <a:off x="5397500" y="1895475"/>
            <a:ext cx="38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9237" name="TextBox 88"/>
          <p:cNvSpPr txBox="1">
            <a:spLocks noChangeArrowheads="1"/>
          </p:cNvSpPr>
          <p:nvPr/>
        </p:nvSpPr>
        <p:spPr bwMode="auto">
          <a:xfrm>
            <a:off x="8324850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9238" name="TextBox 89"/>
          <p:cNvSpPr txBox="1">
            <a:spLocks noChangeArrowheads="1"/>
          </p:cNvSpPr>
          <p:nvPr/>
        </p:nvSpPr>
        <p:spPr bwMode="auto">
          <a:xfrm>
            <a:off x="6357938" y="2357438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9239" name="TextBox 90"/>
          <p:cNvSpPr txBox="1">
            <a:spLocks noChangeArrowheads="1"/>
          </p:cNvSpPr>
          <p:nvPr/>
        </p:nvSpPr>
        <p:spPr bwMode="auto">
          <a:xfrm>
            <a:off x="6858000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9240" name="TextBox 91"/>
          <p:cNvSpPr txBox="1">
            <a:spLocks noChangeArrowheads="1"/>
          </p:cNvSpPr>
          <p:nvPr/>
        </p:nvSpPr>
        <p:spPr bwMode="auto">
          <a:xfrm>
            <a:off x="7324725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9241" name="TextBox 92"/>
          <p:cNvSpPr txBox="1">
            <a:spLocks noChangeArrowheads="1"/>
          </p:cNvSpPr>
          <p:nvPr/>
        </p:nvSpPr>
        <p:spPr bwMode="auto">
          <a:xfrm>
            <a:off x="7786688" y="235743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9242" name="TextBox 93"/>
          <p:cNvSpPr txBox="1">
            <a:spLocks noChangeArrowheads="1"/>
          </p:cNvSpPr>
          <p:nvPr/>
        </p:nvSpPr>
        <p:spPr bwMode="auto">
          <a:xfrm>
            <a:off x="8286750" y="2357438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9243" name="TextBox 94"/>
          <p:cNvSpPr txBox="1">
            <a:spLocks noChangeArrowheads="1"/>
          </p:cNvSpPr>
          <p:nvPr/>
        </p:nvSpPr>
        <p:spPr bwMode="auto">
          <a:xfrm>
            <a:off x="4857750" y="2857500"/>
            <a:ext cx="414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9244" name="TextBox 95"/>
          <p:cNvSpPr txBox="1">
            <a:spLocks noChangeArrowheads="1"/>
          </p:cNvSpPr>
          <p:nvPr/>
        </p:nvSpPr>
        <p:spPr bwMode="auto">
          <a:xfrm>
            <a:off x="5357813" y="285750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9245" name="TextBox 96"/>
          <p:cNvSpPr txBox="1">
            <a:spLocks noChangeArrowheads="1"/>
          </p:cNvSpPr>
          <p:nvPr/>
        </p:nvSpPr>
        <p:spPr bwMode="auto">
          <a:xfrm>
            <a:off x="5857875" y="28575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9246" name="TextBox 97"/>
          <p:cNvSpPr txBox="1">
            <a:spLocks noChangeArrowheads="1"/>
          </p:cNvSpPr>
          <p:nvPr/>
        </p:nvSpPr>
        <p:spPr bwMode="auto">
          <a:xfrm>
            <a:off x="6357938" y="2857500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9247" name="TextBox 98"/>
          <p:cNvSpPr txBox="1">
            <a:spLocks noChangeArrowheads="1"/>
          </p:cNvSpPr>
          <p:nvPr/>
        </p:nvSpPr>
        <p:spPr bwMode="auto">
          <a:xfrm>
            <a:off x="4429125" y="332422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9248" name="TextBox 99"/>
          <p:cNvSpPr txBox="1">
            <a:spLocks noChangeArrowheads="1"/>
          </p:cNvSpPr>
          <p:nvPr/>
        </p:nvSpPr>
        <p:spPr bwMode="auto">
          <a:xfrm>
            <a:off x="485775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9249" name="TextBox 100"/>
          <p:cNvSpPr txBox="1">
            <a:spLocks noChangeArrowheads="1"/>
          </p:cNvSpPr>
          <p:nvPr/>
        </p:nvSpPr>
        <p:spPr bwMode="auto">
          <a:xfrm>
            <a:off x="5357813" y="332422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9250" name="TextBox 101"/>
          <p:cNvSpPr txBox="1">
            <a:spLocks noChangeArrowheads="1"/>
          </p:cNvSpPr>
          <p:nvPr/>
        </p:nvSpPr>
        <p:spPr bwMode="auto">
          <a:xfrm>
            <a:off x="5857875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9251" name="TextBox 102"/>
          <p:cNvSpPr txBox="1">
            <a:spLocks noChangeArrowheads="1"/>
          </p:cNvSpPr>
          <p:nvPr/>
        </p:nvSpPr>
        <p:spPr bwMode="auto">
          <a:xfrm>
            <a:off x="636270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9252" name="TextBox 103"/>
          <p:cNvSpPr txBox="1">
            <a:spLocks noChangeArrowheads="1"/>
          </p:cNvSpPr>
          <p:nvPr/>
        </p:nvSpPr>
        <p:spPr bwMode="auto">
          <a:xfrm>
            <a:off x="5378450" y="3824288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9253" name="TextBox 104"/>
          <p:cNvSpPr txBox="1">
            <a:spLocks noChangeArrowheads="1"/>
          </p:cNvSpPr>
          <p:nvPr/>
        </p:nvSpPr>
        <p:spPr bwMode="auto">
          <a:xfrm>
            <a:off x="5862638" y="382428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9254" name="TextBox 105"/>
          <p:cNvSpPr txBox="1">
            <a:spLocks noChangeArrowheads="1"/>
          </p:cNvSpPr>
          <p:nvPr/>
        </p:nvSpPr>
        <p:spPr bwMode="auto">
          <a:xfrm>
            <a:off x="6357938" y="3824288"/>
            <a:ext cx="371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9255" name="TextBox 106"/>
          <p:cNvSpPr txBox="1">
            <a:spLocks noChangeArrowheads="1"/>
          </p:cNvSpPr>
          <p:nvPr/>
        </p:nvSpPr>
        <p:spPr bwMode="auto">
          <a:xfrm>
            <a:off x="6858000" y="382428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9256" name="TextBox 107"/>
          <p:cNvSpPr txBox="1">
            <a:spLocks noChangeArrowheads="1"/>
          </p:cNvSpPr>
          <p:nvPr/>
        </p:nvSpPr>
        <p:spPr bwMode="auto">
          <a:xfrm>
            <a:off x="7286625" y="3824288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9257" name="TextBox 108"/>
          <p:cNvSpPr txBox="1">
            <a:spLocks noChangeArrowheads="1"/>
          </p:cNvSpPr>
          <p:nvPr/>
        </p:nvSpPr>
        <p:spPr bwMode="auto">
          <a:xfrm>
            <a:off x="7826375" y="3824288"/>
            <a:ext cx="388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10" name="Табличка 109"/>
          <p:cNvSpPr/>
          <p:nvPr/>
        </p:nvSpPr>
        <p:spPr>
          <a:xfrm>
            <a:off x="1500166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9252" grpId="0"/>
      <p:bldP spid="9253" grpId="0"/>
      <p:bldP spid="9254" grpId="0"/>
      <p:bldP spid="9255" grpId="0"/>
      <p:bldP spid="9256" grpId="0"/>
      <p:bldP spid="92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71"/>
          <p:cNvGrpSpPr>
            <a:grpSpLocks/>
          </p:cNvGrpSpPr>
          <p:nvPr/>
        </p:nvGrpSpPr>
        <p:grpSpPr bwMode="auto">
          <a:xfrm>
            <a:off x="2000250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8001000" y="5786438"/>
            <a:ext cx="642938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>
            <a:off x="3929063" y="4357688"/>
            <a:ext cx="484187" cy="357187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00034" y="500042"/>
            <a:ext cx="2857520" cy="40719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фруктового дерева. Плоды круглые, различные по вкусу. В них содержится много ценных для человека веществ.</a:t>
            </a:r>
          </a:p>
        </p:txBody>
      </p:sp>
      <p:sp>
        <p:nvSpPr>
          <p:cNvPr id="10248" name="TextBox 75"/>
          <p:cNvSpPr txBox="1">
            <a:spLocks noChangeArrowheads="1"/>
          </p:cNvSpPr>
          <p:nvPr/>
        </p:nvSpPr>
        <p:spPr bwMode="auto">
          <a:xfrm>
            <a:off x="6357938" y="13954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0249" name="TextBox 76"/>
          <p:cNvSpPr txBox="1">
            <a:spLocks noChangeArrowheads="1"/>
          </p:cNvSpPr>
          <p:nvPr/>
        </p:nvSpPr>
        <p:spPr bwMode="auto">
          <a:xfrm>
            <a:off x="6800850" y="13954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0250" name="TextBox 77"/>
          <p:cNvSpPr txBox="1">
            <a:spLocks noChangeArrowheads="1"/>
          </p:cNvSpPr>
          <p:nvPr/>
        </p:nvSpPr>
        <p:spPr bwMode="auto">
          <a:xfrm>
            <a:off x="7358063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0251" name="TextBox 78"/>
          <p:cNvSpPr txBox="1">
            <a:spLocks noChangeArrowheads="1"/>
          </p:cNvSpPr>
          <p:nvPr/>
        </p:nvSpPr>
        <p:spPr bwMode="auto">
          <a:xfrm>
            <a:off x="7786688" y="13954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0252" name="TextBox 79"/>
          <p:cNvSpPr txBox="1">
            <a:spLocks noChangeArrowheads="1"/>
          </p:cNvSpPr>
          <p:nvPr/>
        </p:nvSpPr>
        <p:spPr bwMode="auto">
          <a:xfrm>
            <a:off x="3929063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0253" name="TextBox 80"/>
          <p:cNvSpPr txBox="1">
            <a:spLocks noChangeArrowheads="1"/>
          </p:cNvSpPr>
          <p:nvPr/>
        </p:nvSpPr>
        <p:spPr bwMode="auto">
          <a:xfrm>
            <a:off x="4429125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0254" name="TextBox 81"/>
          <p:cNvSpPr txBox="1">
            <a:spLocks noChangeArrowheads="1"/>
          </p:cNvSpPr>
          <p:nvPr/>
        </p:nvSpPr>
        <p:spPr bwMode="auto">
          <a:xfrm>
            <a:off x="4872038" y="1895475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0255" name="TextBox 82"/>
          <p:cNvSpPr txBox="1">
            <a:spLocks noChangeArrowheads="1"/>
          </p:cNvSpPr>
          <p:nvPr/>
        </p:nvSpPr>
        <p:spPr bwMode="auto">
          <a:xfrm>
            <a:off x="5895975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0256" name="TextBox 83"/>
          <p:cNvSpPr txBox="1">
            <a:spLocks noChangeArrowheads="1"/>
          </p:cNvSpPr>
          <p:nvPr/>
        </p:nvSpPr>
        <p:spPr bwMode="auto">
          <a:xfrm>
            <a:off x="6357938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0257" name="TextBox 84"/>
          <p:cNvSpPr txBox="1">
            <a:spLocks noChangeArrowheads="1"/>
          </p:cNvSpPr>
          <p:nvPr/>
        </p:nvSpPr>
        <p:spPr bwMode="auto">
          <a:xfrm>
            <a:off x="6858000" y="1895475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0258" name="TextBox 85"/>
          <p:cNvSpPr txBox="1">
            <a:spLocks noChangeArrowheads="1"/>
          </p:cNvSpPr>
          <p:nvPr/>
        </p:nvSpPr>
        <p:spPr bwMode="auto">
          <a:xfrm>
            <a:off x="7286625" y="18954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0259" name="TextBox 86"/>
          <p:cNvSpPr txBox="1">
            <a:spLocks noChangeArrowheads="1"/>
          </p:cNvSpPr>
          <p:nvPr/>
        </p:nvSpPr>
        <p:spPr bwMode="auto">
          <a:xfrm>
            <a:off x="7799388" y="1895475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10260" name="TextBox 87"/>
          <p:cNvSpPr txBox="1">
            <a:spLocks noChangeArrowheads="1"/>
          </p:cNvSpPr>
          <p:nvPr/>
        </p:nvSpPr>
        <p:spPr bwMode="auto">
          <a:xfrm>
            <a:off x="5397500" y="1895475"/>
            <a:ext cx="38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0261" name="TextBox 88"/>
          <p:cNvSpPr txBox="1">
            <a:spLocks noChangeArrowheads="1"/>
          </p:cNvSpPr>
          <p:nvPr/>
        </p:nvSpPr>
        <p:spPr bwMode="auto">
          <a:xfrm>
            <a:off x="8324850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0262" name="TextBox 89"/>
          <p:cNvSpPr txBox="1">
            <a:spLocks noChangeArrowheads="1"/>
          </p:cNvSpPr>
          <p:nvPr/>
        </p:nvSpPr>
        <p:spPr bwMode="auto">
          <a:xfrm>
            <a:off x="6357938" y="2357438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0263" name="TextBox 90"/>
          <p:cNvSpPr txBox="1">
            <a:spLocks noChangeArrowheads="1"/>
          </p:cNvSpPr>
          <p:nvPr/>
        </p:nvSpPr>
        <p:spPr bwMode="auto">
          <a:xfrm>
            <a:off x="6858000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0264" name="TextBox 91"/>
          <p:cNvSpPr txBox="1">
            <a:spLocks noChangeArrowheads="1"/>
          </p:cNvSpPr>
          <p:nvPr/>
        </p:nvSpPr>
        <p:spPr bwMode="auto">
          <a:xfrm>
            <a:off x="7324725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0265" name="TextBox 92"/>
          <p:cNvSpPr txBox="1">
            <a:spLocks noChangeArrowheads="1"/>
          </p:cNvSpPr>
          <p:nvPr/>
        </p:nvSpPr>
        <p:spPr bwMode="auto">
          <a:xfrm>
            <a:off x="7786688" y="235743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0266" name="TextBox 93"/>
          <p:cNvSpPr txBox="1">
            <a:spLocks noChangeArrowheads="1"/>
          </p:cNvSpPr>
          <p:nvPr/>
        </p:nvSpPr>
        <p:spPr bwMode="auto">
          <a:xfrm>
            <a:off x="8286750" y="2357438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0267" name="TextBox 94"/>
          <p:cNvSpPr txBox="1">
            <a:spLocks noChangeArrowheads="1"/>
          </p:cNvSpPr>
          <p:nvPr/>
        </p:nvSpPr>
        <p:spPr bwMode="auto">
          <a:xfrm>
            <a:off x="4857750" y="2857500"/>
            <a:ext cx="414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0268" name="TextBox 95"/>
          <p:cNvSpPr txBox="1">
            <a:spLocks noChangeArrowheads="1"/>
          </p:cNvSpPr>
          <p:nvPr/>
        </p:nvSpPr>
        <p:spPr bwMode="auto">
          <a:xfrm>
            <a:off x="5357813" y="285750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0269" name="TextBox 96"/>
          <p:cNvSpPr txBox="1">
            <a:spLocks noChangeArrowheads="1"/>
          </p:cNvSpPr>
          <p:nvPr/>
        </p:nvSpPr>
        <p:spPr bwMode="auto">
          <a:xfrm>
            <a:off x="5857875" y="28575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0270" name="TextBox 97"/>
          <p:cNvSpPr txBox="1">
            <a:spLocks noChangeArrowheads="1"/>
          </p:cNvSpPr>
          <p:nvPr/>
        </p:nvSpPr>
        <p:spPr bwMode="auto">
          <a:xfrm>
            <a:off x="6357938" y="2857500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0271" name="TextBox 98"/>
          <p:cNvSpPr txBox="1">
            <a:spLocks noChangeArrowheads="1"/>
          </p:cNvSpPr>
          <p:nvPr/>
        </p:nvSpPr>
        <p:spPr bwMode="auto">
          <a:xfrm>
            <a:off x="4429125" y="332422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0272" name="TextBox 99"/>
          <p:cNvSpPr txBox="1">
            <a:spLocks noChangeArrowheads="1"/>
          </p:cNvSpPr>
          <p:nvPr/>
        </p:nvSpPr>
        <p:spPr bwMode="auto">
          <a:xfrm>
            <a:off x="485775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0273" name="TextBox 100"/>
          <p:cNvSpPr txBox="1">
            <a:spLocks noChangeArrowheads="1"/>
          </p:cNvSpPr>
          <p:nvPr/>
        </p:nvSpPr>
        <p:spPr bwMode="auto">
          <a:xfrm>
            <a:off x="5357813" y="332422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0274" name="TextBox 101"/>
          <p:cNvSpPr txBox="1">
            <a:spLocks noChangeArrowheads="1"/>
          </p:cNvSpPr>
          <p:nvPr/>
        </p:nvSpPr>
        <p:spPr bwMode="auto">
          <a:xfrm>
            <a:off x="5857875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0275" name="TextBox 102"/>
          <p:cNvSpPr txBox="1">
            <a:spLocks noChangeArrowheads="1"/>
          </p:cNvSpPr>
          <p:nvPr/>
        </p:nvSpPr>
        <p:spPr bwMode="auto">
          <a:xfrm>
            <a:off x="636270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0276" name="TextBox 103"/>
          <p:cNvSpPr txBox="1">
            <a:spLocks noChangeArrowheads="1"/>
          </p:cNvSpPr>
          <p:nvPr/>
        </p:nvSpPr>
        <p:spPr bwMode="auto">
          <a:xfrm>
            <a:off x="5378450" y="3824288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0277" name="TextBox 104"/>
          <p:cNvSpPr txBox="1">
            <a:spLocks noChangeArrowheads="1"/>
          </p:cNvSpPr>
          <p:nvPr/>
        </p:nvSpPr>
        <p:spPr bwMode="auto">
          <a:xfrm>
            <a:off x="5862638" y="382428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0278" name="TextBox 105"/>
          <p:cNvSpPr txBox="1">
            <a:spLocks noChangeArrowheads="1"/>
          </p:cNvSpPr>
          <p:nvPr/>
        </p:nvSpPr>
        <p:spPr bwMode="auto">
          <a:xfrm>
            <a:off x="6357938" y="3824288"/>
            <a:ext cx="371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0279" name="TextBox 106"/>
          <p:cNvSpPr txBox="1">
            <a:spLocks noChangeArrowheads="1"/>
          </p:cNvSpPr>
          <p:nvPr/>
        </p:nvSpPr>
        <p:spPr bwMode="auto">
          <a:xfrm>
            <a:off x="6858000" y="382428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0280" name="TextBox 107"/>
          <p:cNvSpPr txBox="1">
            <a:spLocks noChangeArrowheads="1"/>
          </p:cNvSpPr>
          <p:nvPr/>
        </p:nvSpPr>
        <p:spPr bwMode="auto">
          <a:xfrm>
            <a:off x="7286625" y="3824288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0281" name="TextBox 108"/>
          <p:cNvSpPr txBox="1">
            <a:spLocks noChangeArrowheads="1"/>
          </p:cNvSpPr>
          <p:nvPr/>
        </p:nvSpPr>
        <p:spPr bwMode="auto">
          <a:xfrm>
            <a:off x="7826375" y="3824288"/>
            <a:ext cx="388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0282" name="TextBox 109"/>
          <p:cNvSpPr txBox="1">
            <a:spLocks noChangeArrowheads="1"/>
          </p:cNvSpPr>
          <p:nvPr/>
        </p:nvSpPr>
        <p:spPr bwMode="auto">
          <a:xfrm>
            <a:off x="4429125" y="432435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0283" name="TextBox 110"/>
          <p:cNvSpPr txBox="1">
            <a:spLocks noChangeArrowheads="1"/>
          </p:cNvSpPr>
          <p:nvPr/>
        </p:nvSpPr>
        <p:spPr bwMode="auto">
          <a:xfrm>
            <a:off x="4897438" y="4324350"/>
            <a:ext cx="388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10284" name="TextBox 111"/>
          <p:cNvSpPr txBox="1">
            <a:spLocks noChangeArrowheads="1"/>
          </p:cNvSpPr>
          <p:nvPr/>
        </p:nvSpPr>
        <p:spPr bwMode="auto">
          <a:xfrm>
            <a:off x="5357813" y="4324350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0285" name="TextBox 112"/>
          <p:cNvSpPr txBox="1">
            <a:spLocks noChangeArrowheads="1"/>
          </p:cNvSpPr>
          <p:nvPr/>
        </p:nvSpPr>
        <p:spPr bwMode="auto">
          <a:xfrm>
            <a:off x="5857875" y="432435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0286" name="TextBox 113"/>
          <p:cNvSpPr txBox="1">
            <a:spLocks noChangeArrowheads="1"/>
          </p:cNvSpPr>
          <p:nvPr/>
        </p:nvSpPr>
        <p:spPr bwMode="auto">
          <a:xfrm>
            <a:off x="6362700" y="432435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0287" name="TextBox 114"/>
          <p:cNvSpPr txBox="1">
            <a:spLocks noChangeArrowheads="1"/>
          </p:cNvSpPr>
          <p:nvPr/>
        </p:nvSpPr>
        <p:spPr bwMode="auto">
          <a:xfrm>
            <a:off x="6807200" y="432435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16" name="Табличка 115"/>
          <p:cNvSpPr/>
          <p:nvPr/>
        </p:nvSpPr>
        <p:spPr>
          <a:xfrm>
            <a:off x="1500166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10282" grpId="0"/>
      <p:bldP spid="10283" grpId="0"/>
      <p:bldP spid="10284" grpId="0"/>
      <p:bldP spid="10285" grpId="0"/>
      <p:bldP spid="10286" grpId="0"/>
      <p:bldP spid="102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Группа 71"/>
          <p:cNvGrpSpPr>
            <a:grpSpLocks/>
          </p:cNvGrpSpPr>
          <p:nvPr/>
        </p:nvGrpSpPr>
        <p:grpSpPr bwMode="auto">
          <a:xfrm>
            <a:off x="2000250" y="1428750"/>
            <a:ext cx="6715125" cy="4786313"/>
            <a:chOff x="285720" y="928670"/>
            <a:chExt cx="6932858" cy="4932594"/>
          </a:xfrm>
        </p:grpSpPr>
        <p:sp>
          <p:nvSpPr>
            <p:cNvPr id="4" name="Табличка 3"/>
            <p:cNvSpPr/>
            <p:nvPr/>
          </p:nvSpPr>
          <p:spPr>
            <a:xfrm>
              <a:off x="4763894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Табличка 4"/>
            <p:cNvSpPr/>
            <p:nvPr/>
          </p:nvSpPr>
          <p:spPr>
            <a:xfrm>
              <a:off x="4763894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Табличка 5"/>
            <p:cNvSpPr/>
            <p:nvPr/>
          </p:nvSpPr>
          <p:spPr>
            <a:xfrm>
              <a:off x="4763894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Табличка 6"/>
            <p:cNvSpPr/>
            <p:nvPr/>
          </p:nvSpPr>
          <p:spPr>
            <a:xfrm>
              <a:off x="476389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абличка 7"/>
            <p:cNvSpPr/>
            <p:nvPr/>
          </p:nvSpPr>
          <p:spPr>
            <a:xfrm>
              <a:off x="4763894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Табличка 8"/>
            <p:cNvSpPr/>
            <p:nvPr/>
          </p:nvSpPr>
          <p:spPr>
            <a:xfrm>
              <a:off x="476389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Табличка 9"/>
            <p:cNvSpPr/>
            <p:nvPr/>
          </p:nvSpPr>
          <p:spPr>
            <a:xfrm>
              <a:off x="476389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Табличка 10"/>
            <p:cNvSpPr/>
            <p:nvPr/>
          </p:nvSpPr>
          <p:spPr>
            <a:xfrm>
              <a:off x="4763894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Табличка 11"/>
            <p:cNvSpPr/>
            <p:nvPr/>
          </p:nvSpPr>
          <p:spPr>
            <a:xfrm>
              <a:off x="476389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Табличка 12"/>
            <p:cNvSpPr/>
            <p:nvPr/>
          </p:nvSpPr>
          <p:spPr>
            <a:xfrm>
              <a:off x="4763894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Табличка 13"/>
            <p:cNvSpPr/>
            <p:nvPr/>
          </p:nvSpPr>
          <p:spPr>
            <a:xfrm>
              <a:off x="28572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Табличка 14"/>
            <p:cNvSpPr/>
            <p:nvPr/>
          </p:nvSpPr>
          <p:spPr>
            <a:xfrm>
              <a:off x="78578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Табличка 15"/>
            <p:cNvSpPr/>
            <p:nvPr/>
          </p:nvSpPr>
          <p:spPr>
            <a:xfrm>
              <a:off x="12824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176349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263564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276363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263696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Табличка 20"/>
            <p:cNvSpPr/>
            <p:nvPr/>
          </p:nvSpPr>
          <p:spPr>
            <a:xfrm>
              <a:off x="3763762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Табличка 21"/>
            <p:cNvSpPr/>
            <p:nvPr/>
          </p:nvSpPr>
          <p:spPr>
            <a:xfrm>
              <a:off x="4263828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2285984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786050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3286116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абличка 25"/>
            <p:cNvSpPr/>
            <p:nvPr/>
          </p:nvSpPr>
          <p:spPr>
            <a:xfrm>
              <a:off x="3786182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286248" y="492919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Табличка 27"/>
            <p:cNvSpPr/>
            <p:nvPr/>
          </p:nvSpPr>
          <p:spPr>
            <a:xfrm>
              <a:off x="78578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Табличка 28"/>
            <p:cNvSpPr/>
            <p:nvPr/>
          </p:nvSpPr>
          <p:spPr>
            <a:xfrm>
              <a:off x="128585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Табличка 29"/>
            <p:cNvSpPr/>
            <p:nvPr/>
          </p:nvSpPr>
          <p:spPr>
            <a:xfrm>
              <a:off x="178591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Табличка 30"/>
            <p:cNvSpPr/>
            <p:nvPr/>
          </p:nvSpPr>
          <p:spPr>
            <a:xfrm>
              <a:off x="2285984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Табличка 31"/>
            <p:cNvSpPr/>
            <p:nvPr/>
          </p:nvSpPr>
          <p:spPr>
            <a:xfrm>
              <a:off x="2786050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Табличка 32"/>
            <p:cNvSpPr/>
            <p:nvPr/>
          </p:nvSpPr>
          <p:spPr>
            <a:xfrm>
              <a:off x="328611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Табличка 33"/>
            <p:cNvSpPr/>
            <p:nvPr/>
          </p:nvSpPr>
          <p:spPr>
            <a:xfrm>
              <a:off x="3786182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Табличка 34"/>
            <p:cNvSpPr/>
            <p:nvPr/>
          </p:nvSpPr>
          <p:spPr>
            <a:xfrm>
              <a:off x="5786446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Табличка 35"/>
            <p:cNvSpPr/>
            <p:nvPr/>
          </p:nvSpPr>
          <p:spPr>
            <a:xfrm>
              <a:off x="528300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Табличка 36"/>
            <p:cNvSpPr/>
            <p:nvPr/>
          </p:nvSpPr>
          <p:spPr>
            <a:xfrm>
              <a:off x="4286248" y="442913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Табличка 37"/>
            <p:cNvSpPr/>
            <p:nvPr/>
          </p:nvSpPr>
          <p:spPr>
            <a:xfrm>
              <a:off x="278605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Табличка 38"/>
            <p:cNvSpPr/>
            <p:nvPr/>
          </p:nvSpPr>
          <p:spPr>
            <a:xfrm>
              <a:off x="3286116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Табличка 39"/>
            <p:cNvSpPr/>
            <p:nvPr/>
          </p:nvSpPr>
          <p:spPr>
            <a:xfrm>
              <a:off x="3786182" y="392569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Табличка 40"/>
            <p:cNvSpPr/>
            <p:nvPr/>
          </p:nvSpPr>
          <p:spPr>
            <a:xfrm>
              <a:off x="4286248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Табличка 41"/>
            <p:cNvSpPr/>
            <p:nvPr/>
          </p:nvSpPr>
          <p:spPr>
            <a:xfrm>
              <a:off x="5286380" y="392906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5286380" y="542926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8618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4286248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6286512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Табличка 46"/>
            <p:cNvSpPr/>
            <p:nvPr/>
          </p:nvSpPr>
          <p:spPr>
            <a:xfrm>
              <a:off x="5786446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286380" y="342900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786050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3286116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3786182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Табличка 51"/>
            <p:cNvSpPr/>
            <p:nvPr/>
          </p:nvSpPr>
          <p:spPr>
            <a:xfrm>
              <a:off x="4286248" y="2928934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Табличка 52"/>
            <p:cNvSpPr/>
            <p:nvPr/>
          </p:nvSpPr>
          <p:spPr>
            <a:xfrm>
              <a:off x="3286116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Табличка 53"/>
            <p:cNvSpPr/>
            <p:nvPr/>
          </p:nvSpPr>
          <p:spPr>
            <a:xfrm>
              <a:off x="3786182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Табличка 54"/>
            <p:cNvSpPr/>
            <p:nvPr/>
          </p:nvSpPr>
          <p:spPr>
            <a:xfrm>
              <a:off x="4286248" y="2428868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Табличка 55"/>
            <p:cNvSpPr/>
            <p:nvPr/>
          </p:nvSpPr>
          <p:spPr>
            <a:xfrm>
              <a:off x="6786578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Табличка 56"/>
            <p:cNvSpPr/>
            <p:nvPr/>
          </p:nvSpPr>
          <p:spPr>
            <a:xfrm>
              <a:off x="6286512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Табличка 57"/>
            <p:cNvSpPr/>
            <p:nvPr/>
          </p:nvSpPr>
          <p:spPr>
            <a:xfrm>
              <a:off x="5786446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Табличка 58"/>
            <p:cNvSpPr/>
            <p:nvPr/>
          </p:nvSpPr>
          <p:spPr>
            <a:xfrm>
              <a:off x="5286380" y="1928802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абличка 59"/>
            <p:cNvSpPr/>
            <p:nvPr/>
          </p:nvSpPr>
          <p:spPr>
            <a:xfrm>
              <a:off x="2285984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Табличка 60"/>
            <p:cNvSpPr/>
            <p:nvPr/>
          </p:nvSpPr>
          <p:spPr>
            <a:xfrm>
              <a:off x="278605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Табличка 61"/>
            <p:cNvSpPr/>
            <p:nvPr/>
          </p:nvSpPr>
          <p:spPr>
            <a:xfrm>
              <a:off x="328611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378618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678657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6286512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Табличка 65"/>
            <p:cNvSpPr/>
            <p:nvPr/>
          </p:nvSpPr>
          <p:spPr>
            <a:xfrm>
              <a:off x="5786446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Табличка 66"/>
            <p:cNvSpPr/>
            <p:nvPr/>
          </p:nvSpPr>
          <p:spPr>
            <a:xfrm>
              <a:off x="5286380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Табличка 67"/>
            <p:cNvSpPr/>
            <p:nvPr/>
          </p:nvSpPr>
          <p:spPr>
            <a:xfrm>
              <a:off x="4286248" y="1428736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Табличка 68"/>
            <p:cNvSpPr/>
            <p:nvPr/>
          </p:nvSpPr>
          <p:spPr>
            <a:xfrm>
              <a:off x="6286512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Табличка 69"/>
            <p:cNvSpPr/>
            <p:nvPr/>
          </p:nvSpPr>
          <p:spPr>
            <a:xfrm>
              <a:off x="5786446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Табличка 70"/>
            <p:cNvSpPr/>
            <p:nvPr/>
          </p:nvSpPr>
          <p:spPr>
            <a:xfrm>
              <a:off x="5286380" y="928670"/>
              <a:ext cx="432000" cy="432000"/>
            </a:xfrm>
            <a:prstGeom prst="plaque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3" name="Управляющая кнопка: в конец 72">
            <a:hlinkClick r:id="" action="ppaction://hlinkshowjump?jump=nextslide" highlightClick="1"/>
          </p:cNvPr>
          <p:cNvSpPr/>
          <p:nvPr/>
        </p:nvSpPr>
        <p:spPr>
          <a:xfrm>
            <a:off x="8001000" y="5786438"/>
            <a:ext cx="642938" cy="428625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Нашивка 73"/>
          <p:cNvSpPr/>
          <p:nvPr/>
        </p:nvSpPr>
        <p:spPr>
          <a:xfrm>
            <a:off x="2000250" y="4857750"/>
            <a:ext cx="484188" cy="357188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00034" y="500042"/>
            <a:ext cx="2857520" cy="40719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необычного хвойного дерева. Которое на зиму сбрасывает хвою.</a:t>
            </a:r>
          </a:p>
        </p:txBody>
      </p:sp>
      <p:sp>
        <p:nvSpPr>
          <p:cNvPr id="11272" name="TextBox 75"/>
          <p:cNvSpPr txBox="1">
            <a:spLocks noChangeArrowheads="1"/>
          </p:cNvSpPr>
          <p:nvPr/>
        </p:nvSpPr>
        <p:spPr bwMode="auto">
          <a:xfrm>
            <a:off x="6357938" y="13954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1273" name="TextBox 76"/>
          <p:cNvSpPr txBox="1">
            <a:spLocks noChangeArrowheads="1"/>
          </p:cNvSpPr>
          <p:nvPr/>
        </p:nvSpPr>
        <p:spPr bwMode="auto">
          <a:xfrm>
            <a:off x="6800850" y="1395413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1274" name="TextBox 77"/>
          <p:cNvSpPr txBox="1">
            <a:spLocks noChangeArrowheads="1"/>
          </p:cNvSpPr>
          <p:nvPr/>
        </p:nvSpPr>
        <p:spPr bwMode="auto">
          <a:xfrm>
            <a:off x="7358063" y="13954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1275" name="TextBox 78"/>
          <p:cNvSpPr txBox="1">
            <a:spLocks noChangeArrowheads="1"/>
          </p:cNvSpPr>
          <p:nvPr/>
        </p:nvSpPr>
        <p:spPr bwMode="auto">
          <a:xfrm>
            <a:off x="7786688" y="13954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1276" name="TextBox 79"/>
          <p:cNvSpPr txBox="1">
            <a:spLocks noChangeArrowheads="1"/>
          </p:cNvSpPr>
          <p:nvPr/>
        </p:nvSpPr>
        <p:spPr bwMode="auto">
          <a:xfrm>
            <a:off x="3929063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1277" name="TextBox 80"/>
          <p:cNvSpPr txBox="1">
            <a:spLocks noChangeArrowheads="1"/>
          </p:cNvSpPr>
          <p:nvPr/>
        </p:nvSpPr>
        <p:spPr bwMode="auto">
          <a:xfrm>
            <a:off x="4429125" y="189547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1278" name="TextBox 81"/>
          <p:cNvSpPr txBox="1">
            <a:spLocks noChangeArrowheads="1"/>
          </p:cNvSpPr>
          <p:nvPr/>
        </p:nvSpPr>
        <p:spPr bwMode="auto">
          <a:xfrm>
            <a:off x="4872038" y="1895475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1279" name="TextBox 82"/>
          <p:cNvSpPr txBox="1">
            <a:spLocks noChangeArrowheads="1"/>
          </p:cNvSpPr>
          <p:nvPr/>
        </p:nvSpPr>
        <p:spPr bwMode="auto">
          <a:xfrm>
            <a:off x="5895975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1280" name="TextBox 83"/>
          <p:cNvSpPr txBox="1">
            <a:spLocks noChangeArrowheads="1"/>
          </p:cNvSpPr>
          <p:nvPr/>
        </p:nvSpPr>
        <p:spPr bwMode="auto">
          <a:xfrm>
            <a:off x="6357938" y="189547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1281" name="TextBox 84"/>
          <p:cNvSpPr txBox="1">
            <a:spLocks noChangeArrowheads="1"/>
          </p:cNvSpPr>
          <p:nvPr/>
        </p:nvSpPr>
        <p:spPr bwMode="auto">
          <a:xfrm>
            <a:off x="6858000" y="1895475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1282" name="TextBox 85"/>
          <p:cNvSpPr txBox="1">
            <a:spLocks noChangeArrowheads="1"/>
          </p:cNvSpPr>
          <p:nvPr/>
        </p:nvSpPr>
        <p:spPr bwMode="auto">
          <a:xfrm>
            <a:off x="7286625" y="189547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1283" name="TextBox 86"/>
          <p:cNvSpPr txBox="1">
            <a:spLocks noChangeArrowheads="1"/>
          </p:cNvSpPr>
          <p:nvPr/>
        </p:nvSpPr>
        <p:spPr bwMode="auto">
          <a:xfrm>
            <a:off x="7799388" y="1895475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11284" name="TextBox 87"/>
          <p:cNvSpPr txBox="1">
            <a:spLocks noChangeArrowheads="1"/>
          </p:cNvSpPr>
          <p:nvPr/>
        </p:nvSpPr>
        <p:spPr bwMode="auto">
          <a:xfrm>
            <a:off x="5397500" y="1895475"/>
            <a:ext cx="38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1285" name="TextBox 88"/>
          <p:cNvSpPr txBox="1">
            <a:spLocks noChangeArrowheads="1"/>
          </p:cNvSpPr>
          <p:nvPr/>
        </p:nvSpPr>
        <p:spPr bwMode="auto">
          <a:xfrm>
            <a:off x="8324850" y="189547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1286" name="TextBox 89"/>
          <p:cNvSpPr txBox="1">
            <a:spLocks noChangeArrowheads="1"/>
          </p:cNvSpPr>
          <p:nvPr/>
        </p:nvSpPr>
        <p:spPr bwMode="auto">
          <a:xfrm>
            <a:off x="6357938" y="2357438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1287" name="TextBox 90"/>
          <p:cNvSpPr txBox="1">
            <a:spLocks noChangeArrowheads="1"/>
          </p:cNvSpPr>
          <p:nvPr/>
        </p:nvSpPr>
        <p:spPr bwMode="auto">
          <a:xfrm>
            <a:off x="6858000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1288" name="TextBox 91"/>
          <p:cNvSpPr txBox="1">
            <a:spLocks noChangeArrowheads="1"/>
          </p:cNvSpPr>
          <p:nvPr/>
        </p:nvSpPr>
        <p:spPr bwMode="auto">
          <a:xfrm>
            <a:off x="7324725" y="23574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1289" name="TextBox 92"/>
          <p:cNvSpPr txBox="1">
            <a:spLocks noChangeArrowheads="1"/>
          </p:cNvSpPr>
          <p:nvPr/>
        </p:nvSpPr>
        <p:spPr bwMode="auto">
          <a:xfrm>
            <a:off x="7786688" y="235743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1290" name="TextBox 93"/>
          <p:cNvSpPr txBox="1">
            <a:spLocks noChangeArrowheads="1"/>
          </p:cNvSpPr>
          <p:nvPr/>
        </p:nvSpPr>
        <p:spPr bwMode="auto">
          <a:xfrm>
            <a:off x="8286750" y="2357438"/>
            <a:ext cx="41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1291" name="TextBox 94"/>
          <p:cNvSpPr txBox="1">
            <a:spLocks noChangeArrowheads="1"/>
          </p:cNvSpPr>
          <p:nvPr/>
        </p:nvSpPr>
        <p:spPr bwMode="auto">
          <a:xfrm>
            <a:off x="4857750" y="2857500"/>
            <a:ext cx="414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1292" name="TextBox 95"/>
          <p:cNvSpPr txBox="1">
            <a:spLocks noChangeArrowheads="1"/>
          </p:cNvSpPr>
          <p:nvPr/>
        </p:nvSpPr>
        <p:spPr bwMode="auto">
          <a:xfrm>
            <a:off x="5357813" y="2857500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1293" name="TextBox 96"/>
          <p:cNvSpPr txBox="1">
            <a:spLocks noChangeArrowheads="1"/>
          </p:cNvSpPr>
          <p:nvPr/>
        </p:nvSpPr>
        <p:spPr bwMode="auto">
          <a:xfrm>
            <a:off x="5857875" y="28575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1294" name="TextBox 97"/>
          <p:cNvSpPr txBox="1">
            <a:spLocks noChangeArrowheads="1"/>
          </p:cNvSpPr>
          <p:nvPr/>
        </p:nvSpPr>
        <p:spPr bwMode="auto">
          <a:xfrm>
            <a:off x="6357938" y="2857500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1295" name="TextBox 98"/>
          <p:cNvSpPr txBox="1">
            <a:spLocks noChangeArrowheads="1"/>
          </p:cNvSpPr>
          <p:nvPr/>
        </p:nvSpPr>
        <p:spPr bwMode="auto">
          <a:xfrm>
            <a:off x="4429125" y="3324225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1296" name="TextBox 99"/>
          <p:cNvSpPr txBox="1">
            <a:spLocks noChangeArrowheads="1"/>
          </p:cNvSpPr>
          <p:nvPr/>
        </p:nvSpPr>
        <p:spPr bwMode="auto">
          <a:xfrm>
            <a:off x="485775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1297" name="TextBox 100"/>
          <p:cNvSpPr txBox="1">
            <a:spLocks noChangeArrowheads="1"/>
          </p:cNvSpPr>
          <p:nvPr/>
        </p:nvSpPr>
        <p:spPr bwMode="auto">
          <a:xfrm>
            <a:off x="5357813" y="3324225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1298" name="TextBox 101"/>
          <p:cNvSpPr txBox="1">
            <a:spLocks noChangeArrowheads="1"/>
          </p:cNvSpPr>
          <p:nvPr/>
        </p:nvSpPr>
        <p:spPr bwMode="auto">
          <a:xfrm>
            <a:off x="5857875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1299" name="TextBox 102"/>
          <p:cNvSpPr txBox="1">
            <a:spLocks noChangeArrowheads="1"/>
          </p:cNvSpPr>
          <p:nvPr/>
        </p:nvSpPr>
        <p:spPr bwMode="auto">
          <a:xfrm>
            <a:off x="6362700" y="3324225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300" name="TextBox 103"/>
          <p:cNvSpPr txBox="1">
            <a:spLocks noChangeArrowheads="1"/>
          </p:cNvSpPr>
          <p:nvPr/>
        </p:nvSpPr>
        <p:spPr bwMode="auto">
          <a:xfrm>
            <a:off x="5378450" y="3824288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1301" name="TextBox 104"/>
          <p:cNvSpPr txBox="1">
            <a:spLocks noChangeArrowheads="1"/>
          </p:cNvSpPr>
          <p:nvPr/>
        </p:nvSpPr>
        <p:spPr bwMode="auto">
          <a:xfrm>
            <a:off x="5862638" y="3824288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1302" name="TextBox 105"/>
          <p:cNvSpPr txBox="1">
            <a:spLocks noChangeArrowheads="1"/>
          </p:cNvSpPr>
          <p:nvPr/>
        </p:nvSpPr>
        <p:spPr bwMode="auto">
          <a:xfrm>
            <a:off x="6357938" y="3824288"/>
            <a:ext cx="371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1303" name="TextBox 106"/>
          <p:cNvSpPr txBox="1">
            <a:spLocks noChangeArrowheads="1"/>
          </p:cNvSpPr>
          <p:nvPr/>
        </p:nvSpPr>
        <p:spPr bwMode="auto">
          <a:xfrm>
            <a:off x="6858000" y="382428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1304" name="TextBox 107"/>
          <p:cNvSpPr txBox="1">
            <a:spLocks noChangeArrowheads="1"/>
          </p:cNvSpPr>
          <p:nvPr/>
        </p:nvSpPr>
        <p:spPr bwMode="auto">
          <a:xfrm>
            <a:off x="7286625" y="3824288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1305" name="TextBox 108"/>
          <p:cNvSpPr txBox="1">
            <a:spLocks noChangeArrowheads="1"/>
          </p:cNvSpPr>
          <p:nvPr/>
        </p:nvSpPr>
        <p:spPr bwMode="auto">
          <a:xfrm>
            <a:off x="7826375" y="3824288"/>
            <a:ext cx="388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1306" name="TextBox 109"/>
          <p:cNvSpPr txBox="1">
            <a:spLocks noChangeArrowheads="1"/>
          </p:cNvSpPr>
          <p:nvPr/>
        </p:nvSpPr>
        <p:spPr bwMode="auto">
          <a:xfrm>
            <a:off x="4429125" y="432435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1307" name="TextBox 110"/>
          <p:cNvSpPr txBox="1">
            <a:spLocks noChangeArrowheads="1"/>
          </p:cNvSpPr>
          <p:nvPr/>
        </p:nvSpPr>
        <p:spPr bwMode="auto">
          <a:xfrm>
            <a:off x="4897438" y="4324350"/>
            <a:ext cx="388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11308" name="TextBox 111"/>
          <p:cNvSpPr txBox="1">
            <a:spLocks noChangeArrowheads="1"/>
          </p:cNvSpPr>
          <p:nvPr/>
        </p:nvSpPr>
        <p:spPr bwMode="auto">
          <a:xfrm>
            <a:off x="5357813" y="4324350"/>
            <a:ext cx="414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1309" name="TextBox 112"/>
          <p:cNvSpPr txBox="1">
            <a:spLocks noChangeArrowheads="1"/>
          </p:cNvSpPr>
          <p:nvPr/>
        </p:nvSpPr>
        <p:spPr bwMode="auto">
          <a:xfrm>
            <a:off x="5857875" y="432435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1310" name="TextBox 113"/>
          <p:cNvSpPr txBox="1">
            <a:spLocks noChangeArrowheads="1"/>
          </p:cNvSpPr>
          <p:nvPr/>
        </p:nvSpPr>
        <p:spPr bwMode="auto">
          <a:xfrm>
            <a:off x="6362700" y="4324350"/>
            <a:ext cx="423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1311" name="TextBox 114"/>
          <p:cNvSpPr txBox="1">
            <a:spLocks noChangeArrowheads="1"/>
          </p:cNvSpPr>
          <p:nvPr/>
        </p:nvSpPr>
        <p:spPr bwMode="auto">
          <a:xfrm>
            <a:off x="6807200" y="432435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1312" name="TextBox 115"/>
          <p:cNvSpPr txBox="1">
            <a:spLocks noChangeArrowheads="1"/>
          </p:cNvSpPr>
          <p:nvPr/>
        </p:nvSpPr>
        <p:spPr bwMode="auto">
          <a:xfrm>
            <a:off x="2500313" y="4786313"/>
            <a:ext cx="414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1313" name="TextBox 116"/>
          <p:cNvSpPr txBox="1">
            <a:spLocks noChangeArrowheads="1"/>
          </p:cNvSpPr>
          <p:nvPr/>
        </p:nvSpPr>
        <p:spPr bwMode="auto">
          <a:xfrm>
            <a:off x="2928938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1314" name="TextBox 117"/>
          <p:cNvSpPr txBox="1">
            <a:spLocks noChangeArrowheads="1"/>
          </p:cNvSpPr>
          <p:nvPr/>
        </p:nvSpPr>
        <p:spPr bwMode="auto">
          <a:xfrm>
            <a:off x="3429000" y="4786313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1315" name="TextBox 118"/>
          <p:cNvSpPr txBox="1">
            <a:spLocks noChangeArrowheads="1"/>
          </p:cNvSpPr>
          <p:nvPr/>
        </p:nvSpPr>
        <p:spPr bwMode="auto">
          <a:xfrm>
            <a:off x="3929063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1316" name="TextBox 119"/>
          <p:cNvSpPr txBox="1">
            <a:spLocks noChangeArrowheads="1"/>
          </p:cNvSpPr>
          <p:nvPr/>
        </p:nvSpPr>
        <p:spPr bwMode="auto">
          <a:xfrm>
            <a:off x="4429125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1317" name="TextBox 120"/>
          <p:cNvSpPr txBox="1">
            <a:spLocks noChangeArrowheads="1"/>
          </p:cNvSpPr>
          <p:nvPr/>
        </p:nvSpPr>
        <p:spPr bwMode="auto">
          <a:xfrm>
            <a:off x="4929188" y="4786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1318" name="TextBox 121"/>
          <p:cNvSpPr txBox="1">
            <a:spLocks noChangeArrowheads="1"/>
          </p:cNvSpPr>
          <p:nvPr/>
        </p:nvSpPr>
        <p:spPr bwMode="auto">
          <a:xfrm>
            <a:off x="5357813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1319" name="TextBox 122"/>
          <p:cNvSpPr txBox="1">
            <a:spLocks noChangeArrowheads="1"/>
          </p:cNvSpPr>
          <p:nvPr/>
        </p:nvSpPr>
        <p:spPr bwMode="auto">
          <a:xfrm>
            <a:off x="5857875" y="4786313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1320" name="TextBox 123"/>
          <p:cNvSpPr txBox="1">
            <a:spLocks noChangeArrowheads="1"/>
          </p:cNvSpPr>
          <p:nvPr/>
        </p:nvSpPr>
        <p:spPr bwMode="auto">
          <a:xfrm>
            <a:off x="6362700" y="4786313"/>
            <a:ext cx="423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1321" name="TextBox 124"/>
          <p:cNvSpPr txBox="1">
            <a:spLocks noChangeArrowheads="1"/>
          </p:cNvSpPr>
          <p:nvPr/>
        </p:nvSpPr>
        <p:spPr bwMode="auto">
          <a:xfrm>
            <a:off x="6862763" y="4786313"/>
            <a:ext cx="423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11322" name="TextBox 125"/>
          <p:cNvSpPr txBox="1">
            <a:spLocks noChangeArrowheads="1"/>
          </p:cNvSpPr>
          <p:nvPr/>
        </p:nvSpPr>
        <p:spPr bwMode="auto">
          <a:xfrm>
            <a:off x="7307263" y="47863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27" name="Табличка 126"/>
          <p:cNvSpPr/>
          <p:nvPr/>
        </p:nvSpPr>
        <p:spPr>
          <a:xfrm>
            <a:off x="1500166" y="5786454"/>
            <a:ext cx="418436" cy="419191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11312" grpId="0"/>
      <p:bldP spid="11313" grpId="0"/>
      <p:bldP spid="11314" grpId="0"/>
      <p:bldP spid="11315" grpId="0"/>
      <p:bldP spid="11316" grpId="0"/>
      <p:bldP spid="11317" grpId="0"/>
      <p:bldP spid="11318" grpId="0"/>
      <p:bldP spid="11319" grpId="0"/>
      <p:bldP spid="11320" grpId="0"/>
      <p:bldP spid="11321" grpId="0"/>
      <p:bldP spid="11322" grpId="0"/>
    </p:bldLst>
  </p:timing>
</p:sld>
</file>

<file path=ppt/theme/theme1.xml><?xml version="1.0" encoding="utf-8"?>
<a:theme xmlns:a="http://schemas.openxmlformats.org/drawingml/2006/main" name="осенние листь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осенние листья</Template>
  <TotalTime>734</TotalTime>
  <Words>828</Words>
  <Application>Microsoft Office PowerPoint</Application>
  <PresentationFormat>Экран (4:3)</PresentationFormat>
  <Paragraphs>487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осенние листья</vt:lpstr>
      <vt:lpstr>Дикорастущие и культурные кустарники природоведение 5 класс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Дикорастущие и культурные кустарники</vt:lpstr>
      <vt:lpstr>Задачи:</vt:lpstr>
      <vt:lpstr>Кустарник</vt:lpstr>
      <vt:lpstr>Слайд 16</vt:lpstr>
      <vt:lpstr>Орешник </vt:lpstr>
      <vt:lpstr>Малина </vt:lpstr>
      <vt:lpstr>Боярышник </vt:lpstr>
      <vt:lpstr>Сирень </vt:lpstr>
      <vt:lpstr>Жасмин </vt:lpstr>
      <vt:lpstr>Смородина </vt:lpstr>
      <vt:lpstr>Крыжовник </vt:lpstr>
      <vt:lpstr>Какие ещё кустарники ты знаешь?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Используемые иллюстрации: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Таня</cp:lastModifiedBy>
  <cp:revision>119</cp:revision>
  <dcterms:created xsi:type="dcterms:W3CDTF">2011-07-07T11:18:18Z</dcterms:created>
  <dcterms:modified xsi:type="dcterms:W3CDTF">2016-01-02T14:42:49Z</dcterms:modified>
</cp:coreProperties>
</file>